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comment1.xml" ContentType="application/vnd.openxmlformats-officedocument.presentationml.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66" r:id="rId1"/>
    <p:sldMasterId id="2147484281" r:id="rId2"/>
  </p:sldMasterIdLst>
  <p:notesMasterIdLst>
    <p:notesMasterId r:id="rId59"/>
  </p:notesMasterIdLst>
  <p:sldIdLst>
    <p:sldId id="256" r:id="rId3"/>
    <p:sldId id="259" r:id="rId4"/>
    <p:sldId id="257" r:id="rId5"/>
    <p:sldId id="258" r:id="rId6"/>
    <p:sldId id="260" r:id="rId7"/>
    <p:sldId id="261" r:id="rId8"/>
    <p:sldId id="325" r:id="rId9"/>
    <p:sldId id="326" r:id="rId10"/>
    <p:sldId id="328" r:id="rId11"/>
    <p:sldId id="327" r:id="rId12"/>
    <p:sldId id="329" r:id="rId13"/>
    <p:sldId id="330" r:id="rId14"/>
    <p:sldId id="331" r:id="rId15"/>
    <p:sldId id="264" r:id="rId16"/>
    <p:sldId id="332" r:id="rId17"/>
    <p:sldId id="446" r:id="rId18"/>
    <p:sldId id="447" r:id="rId19"/>
    <p:sldId id="448" r:id="rId20"/>
    <p:sldId id="284" r:id="rId21"/>
    <p:sldId id="285" r:id="rId22"/>
    <p:sldId id="532" r:id="rId23"/>
    <p:sldId id="294" r:id="rId24"/>
    <p:sldId id="295" r:id="rId25"/>
    <p:sldId id="296" r:id="rId26"/>
    <p:sldId id="297" r:id="rId27"/>
    <p:sldId id="531" r:id="rId28"/>
    <p:sldId id="269" r:id="rId29"/>
    <p:sldId id="534" r:id="rId30"/>
    <p:sldId id="270" r:id="rId31"/>
    <p:sldId id="266" r:id="rId32"/>
    <p:sldId id="535" r:id="rId33"/>
    <p:sldId id="267" r:id="rId34"/>
    <p:sldId id="304" r:id="rId35"/>
    <p:sldId id="305" r:id="rId36"/>
    <p:sldId id="306" r:id="rId37"/>
    <p:sldId id="307" r:id="rId38"/>
    <p:sldId id="308" r:id="rId39"/>
    <p:sldId id="309" r:id="rId40"/>
    <p:sldId id="310" r:id="rId41"/>
    <p:sldId id="262" r:id="rId42"/>
    <p:sldId id="263" r:id="rId43"/>
    <p:sldId id="311" r:id="rId44"/>
    <p:sldId id="312" r:id="rId45"/>
    <p:sldId id="324" r:id="rId46"/>
    <p:sldId id="313" r:id="rId47"/>
    <p:sldId id="314" r:id="rId48"/>
    <p:sldId id="315" r:id="rId49"/>
    <p:sldId id="316" r:id="rId50"/>
    <p:sldId id="317" r:id="rId51"/>
    <p:sldId id="533" r:id="rId52"/>
    <p:sldId id="318" r:id="rId53"/>
    <p:sldId id="319" r:id="rId54"/>
    <p:sldId id="320" r:id="rId55"/>
    <p:sldId id="321" r:id="rId56"/>
    <p:sldId id="322" r:id="rId57"/>
    <p:sldId id="323"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y Pfeiffer" initials="EP" lastIdx="12" clrIdx="0">
    <p:extLst>
      <p:ext uri="{19B8F6BF-5375-455C-9EA6-DF929625EA0E}">
        <p15:presenceInfo xmlns:p15="http://schemas.microsoft.com/office/powerpoint/2012/main" userId="S::pfeiffe@hrw.org::0f845e2f-136d-4e6f-9486-f81ac2a960b0" providerId="AD"/>
      </p:ext>
    </p:extLst>
  </p:cmAuthor>
  <p:cmAuthor id="2" name="Helena Minchew" initials="HM" lastIdx="1" clrIdx="1">
    <p:extLst>
      <p:ext uri="{19B8F6BF-5375-455C-9EA6-DF929625EA0E}">
        <p15:presenceInfo xmlns:p15="http://schemas.microsoft.com/office/powerpoint/2012/main" userId="g0kf3WEOG3B4+MnZUX2EOJvbiDHOXZEvhlSxCZVuDj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1C1FC9-A82E-4BEB-8F57-1E380D4D9D6D}" v="8" dt="2021-01-26T21:46:41.4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13"/>
    <p:restoredTop sz="76256" autoAdjust="0"/>
  </p:normalViewPr>
  <p:slideViewPr>
    <p:cSldViewPr snapToGrid="0" snapToObjects="1">
      <p:cViewPr varScale="1">
        <p:scale>
          <a:sx n="55" d="100"/>
          <a:sy n="55" d="100"/>
        </p:scale>
        <p:origin x="1248" y="66"/>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ommentAuthors" Target="commentAuthors.xml"/><Relationship Id="rId65"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1-26T13:45:45.528" idx="1">
    <p:pos x="6973" y="262"/>
    <p:text>للترجمة - VAWG = العنف ضد النساء والفتيات
</p:text>
    <p:extLst>
      <p:ext uri="{C676402C-5697-4E1C-873F-D02D1690AC5C}">
        <p15:threadingInfo xmlns:p15="http://schemas.microsoft.com/office/powerpoint/2012/main" timeZoneBias="480"/>
      </p:ext>
    </p:extLst>
  </p:cm>
</p:cmLst>
</file>

<file path=ppt/diagrams/_rels/data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77C95059-64D6-4E64-BF63-8E7BB5BE506B}" type="doc">
      <dgm:prSet loTypeId="urn:microsoft.com/office/officeart/2005/8/layout/venn3" loCatId="relationship" qsTypeId="urn:microsoft.com/office/officeart/2005/8/quickstyle/simple1" qsCatId="simple" csTypeId="urn:microsoft.com/office/officeart/2005/8/colors/accent5_5" csCatId="accent5" phldr="1"/>
      <dgm:spPr/>
    </dgm:pt>
    <dgm:pt modelId="{071313FC-CAA5-4E95-946A-D8154675D4B3}">
      <dgm:prSet phldrT="[Text]" custT="1"/>
      <dgm:spPr/>
      <dgm:t>
        <a:bodyPr/>
        <a:lstStyle/>
        <a:p>
          <a:r>
            <a:rPr lang="ar-JO" sz="2000" b="1" dirty="0">
              <a:solidFill>
                <a:schemeClr val="bg1"/>
              </a:solidFill>
              <a:latin typeface="Calibri" panose="020F0502020204030204" pitchFamily="34" charset="0"/>
              <a:cs typeface="Calibri" panose="020F0502020204030204" pitchFamily="34" charset="0"/>
            </a:rPr>
            <a:t>عدم المساواة بين الرجال والنساء في جميع جوانب الحياة</a:t>
          </a:r>
          <a:endParaRPr lang="en-GB" sz="2000" b="1" dirty="0">
            <a:solidFill>
              <a:schemeClr val="bg1"/>
            </a:solidFill>
          </a:endParaRPr>
        </a:p>
      </dgm:t>
    </dgm:pt>
    <dgm:pt modelId="{BD25D885-F7DA-4FA8-921C-4D150C07D6B4}" type="parTrans" cxnId="{A64A065E-1E04-4855-B318-434B82EE0A48}">
      <dgm:prSet/>
      <dgm:spPr/>
      <dgm:t>
        <a:bodyPr/>
        <a:lstStyle/>
        <a:p>
          <a:endParaRPr lang="en-GB"/>
        </a:p>
      </dgm:t>
    </dgm:pt>
    <dgm:pt modelId="{90FDFF77-C44B-44C8-B9FB-435081C1F6D6}" type="sibTrans" cxnId="{A64A065E-1E04-4855-B318-434B82EE0A48}">
      <dgm:prSet/>
      <dgm:spPr/>
      <dgm:t>
        <a:bodyPr/>
        <a:lstStyle/>
        <a:p>
          <a:endParaRPr lang="en-GB"/>
        </a:p>
      </dgm:t>
    </dgm:pt>
    <dgm:pt modelId="{A8DC0750-A03F-4656-902B-5493681D788D}">
      <dgm:prSet phldrT="[Text]" custT="1"/>
      <dgm:spPr/>
      <dgm:t>
        <a:bodyPr/>
        <a:lstStyle/>
        <a:p>
          <a:r>
            <a:rPr lang="ar-JO" sz="2000" b="1" i="0" dirty="0">
              <a:solidFill>
                <a:srgbClr val="000000"/>
              </a:solidFill>
              <a:effectLst/>
              <a:latin typeface="Calibri" panose="020F0502020204030204" pitchFamily="34" charset="0"/>
              <a:cs typeface="Calibri" panose="020F0502020204030204" pitchFamily="34" charset="0"/>
            </a:rPr>
            <a:t>إساءة استعمال الذكورللسلطة والسيطرة على النساء والفتيات</a:t>
          </a:r>
          <a:endParaRPr lang="en-GB" sz="2000" b="1" dirty="0">
            <a:solidFill>
              <a:schemeClr val="bg1"/>
            </a:solidFill>
          </a:endParaRPr>
        </a:p>
      </dgm:t>
    </dgm:pt>
    <dgm:pt modelId="{887F39A9-C118-4CC7-8679-DB352FC9F54C}" type="parTrans" cxnId="{1AF4FDDB-41F6-4F91-B7AF-25ABC626FB9B}">
      <dgm:prSet/>
      <dgm:spPr/>
      <dgm:t>
        <a:bodyPr/>
        <a:lstStyle/>
        <a:p>
          <a:endParaRPr lang="en-GB"/>
        </a:p>
      </dgm:t>
    </dgm:pt>
    <dgm:pt modelId="{C6E81515-D0AC-4283-8FC6-DAFB1C449A5D}" type="sibTrans" cxnId="{1AF4FDDB-41F6-4F91-B7AF-25ABC626FB9B}">
      <dgm:prSet/>
      <dgm:spPr/>
      <dgm:t>
        <a:bodyPr/>
        <a:lstStyle/>
        <a:p>
          <a:endParaRPr lang="en-GB"/>
        </a:p>
      </dgm:t>
    </dgm:pt>
    <dgm:pt modelId="{69A032D6-9695-4E25-B957-AB07565017FC}">
      <dgm:prSet custT="1"/>
      <dgm:spPr/>
      <dgm:t>
        <a:bodyPr/>
        <a:lstStyle/>
        <a:p>
          <a:r>
            <a:rPr lang="ar-JO" sz="2000" b="1" dirty="0">
              <a:solidFill>
                <a:schemeClr val="bg1"/>
              </a:solidFill>
              <a:latin typeface="Calibri" panose="020F0502020204030204" pitchFamily="34" charset="0"/>
              <a:cs typeface="Calibri" panose="020F0502020204030204" pitchFamily="34" charset="0"/>
            </a:rPr>
            <a:t>وضع الرجل في السلطة والامتياز والأحقية على المرأة</a:t>
          </a:r>
          <a:endParaRPr lang="en-US" sz="2000" b="1" dirty="0">
            <a:solidFill>
              <a:schemeClr val="bg1"/>
            </a:solidFill>
            <a:latin typeface="Calibri" panose="020F0502020204030204" pitchFamily="34" charset="0"/>
            <a:cs typeface="Calibri" panose="020F0502020204030204" pitchFamily="34" charset="0"/>
          </a:endParaRPr>
        </a:p>
      </dgm:t>
    </dgm:pt>
    <dgm:pt modelId="{1236A47C-1253-42F2-B2FC-0609C26C8219}" type="parTrans" cxnId="{49B31BC2-71BA-4BD7-9BEC-032C704C0C5A}">
      <dgm:prSet/>
      <dgm:spPr/>
      <dgm:t>
        <a:bodyPr/>
        <a:lstStyle/>
        <a:p>
          <a:endParaRPr lang="en-US"/>
        </a:p>
      </dgm:t>
    </dgm:pt>
    <dgm:pt modelId="{F11CB28F-96B6-48C7-A2AE-C08A5FC732DD}" type="sibTrans" cxnId="{49B31BC2-71BA-4BD7-9BEC-032C704C0C5A}">
      <dgm:prSet/>
      <dgm:spPr/>
      <dgm:t>
        <a:bodyPr/>
        <a:lstStyle/>
        <a:p>
          <a:endParaRPr lang="en-US"/>
        </a:p>
      </dgm:t>
    </dgm:pt>
    <dgm:pt modelId="{073B85FE-CC1B-4812-9172-3D69D6AB5846}">
      <dgm:prSet custT="1"/>
      <dgm:spPr/>
      <dgm:t>
        <a:bodyPr/>
        <a:lstStyle/>
        <a:p>
          <a:r>
            <a:rPr lang="ar-JO" sz="2000" b="1" u="none" dirty="0">
              <a:solidFill>
                <a:schemeClr val="bg1"/>
              </a:solidFill>
              <a:latin typeface="Calibri" panose="020F0502020204030204" pitchFamily="34" charset="0"/>
              <a:cs typeface="Calibri" panose="020F0502020204030204" pitchFamily="34" charset="0"/>
            </a:rPr>
            <a:t>عدم الإيمان بحقوق الإنسان للجميع ، وأن حياة النساء والفتيات أقل قيمة من حياة الرجال والفتيان</a:t>
          </a:r>
          <a:endParaRPr lang="en-GB" sz="2000" b="1" u="none" dirty="0">
            <a:solidFill>
              <a:schemeClr val="bg1"/>
            </a:solidFill>
            <a:latin typeface="Calibri" panose="020F0502020204030204" pitchFamily="34" charset="0"/>
            <a:cs typeface="Calibri" panose="020F0502020204030204" pitchFamily="34" charset="0"/>
          </a:endParaRPr>
        </a:p>
      </dgm:t>
    </dgm:pt>
    <dgm:pt modelId="{766EB546-3939-4943-AA5C-7745F73EB412}" type="parTrans" cxnId="{9D42BEC9-8784-417C-8D1F-D7AF11D4E895}">
      <dgm:prSet/>
      <dgm:spPr/>
      <dgm:t>
        <a:bodyPr/>
        <a:lstStyle/>
        <a:p>
          <a:endParaRPr lang="en-GB"/>
        </a:p>
      </dgm:t>
    </dgm:pt>
    <dgm:pt modelId="{0D807654-E828-4521-92A5-9CF7BE1E5468}" type="sibTrans" cxnId="{9D42BEC9-8784-417C-8D1F-D7AF11D4E895}">
      <dgm:prSet/>
      <dgm:spPr/>
      <dgm:t>
        <a:bodyPr/>
        <a:lstStyle/>
        <a:p>
          <a:endParaRPr lang="en-GB"/>
        </a:p>
      </dgm:t>
    </dgm:pt>
    <dgm:pt modelId="{5CE4FCD2-6570-4D53-9D2D-C3B664D7EB35}" type="pres">
      <dgm:prSet presAssocID="{77C95059-64D6-4E64-BF63-8E7BB5BE506B}" presName="Name0" presStyleCnt="0">
        <dgm:presLayoutVars>
          <dgm:dir/>
          <dgm:resizeHandles val="exact"/>
        </dgm:presLayoutVars>
      </dgm:prSet>
      <dgm:spPr/>
    </dgm:pt>
    <dgm:pt modelId="{ECE35D19-0FBB-463F-820A-EDCAB39487C5}" type="pres">
      <dgm:prSet presAssocID="{071313FC-CAA5-4E95-946A-D8154675D4B3}" presName="Name5" presStyleLbl="vennNode1" presStyleIdx="0" presStyleCnt="4">
        <dgm:presLayoutVars>
          <dgm:bulletEnabled val="1"/>
        </dgm:presLayoutVars>
      </dgm:prSet>
      <dgm:spPr/>
    </dgm:pt>
    <dgm:pt modelId="{F20A5195-8714-4137-A597-6F60E0C7D6B8}" type="pres">
      <dgm:prSet presAssocID="{90FDFF77-C44B-44C8-B9FB-435081C1F6D6}" presName="space" presStyleCnt="0"/>
      <dgm:spPr/>
    </dgm:pt>
    <dgm:pt modelId="{A8AC985B-FE07-4858-BA84-89DA6FEA1864}" type="pres">
      <dgm:prSet presAssocID="{A8DC0750-A03F-4656-902B-5493681D788D}" presName="Name5" presStyleLbl="vennNode1" presStyleIdx="1" presStyleCnt="4">
        <dgm:presLayoutVars>
          <dgm:bulletEnabled val="1"/>
        </dgm:presLayoutVars>
      </dgm:prSet>
      <dgm:spPr/>
    </dgm:pt>
    <dgm:pt modelId="{55F2C7D2-E718-4C2D-BC84-CA723EDD8E47}" type="pres">
      <dgm:prSet presAssocID="{C6E81515-D0AC-4283-8FC6-DAFB1C449A5D}" presName="space" presStyleCnt="0"/>
      <dgm:spPr/>
    </dgm:pt>
    <dgm:pt modelId="{25B06D5D-C448-459C-8D1D-D98B6A481548}" type="pres">
      <dgm:prSet presAssocID="{073B85FE-CC1B-4812-9172-3D69D6AB5846}" presName="Name5" presStyleLbl="vennNode1" presStyleIdx="2" presStyleCnt="4">
        <dgm:presLayoutVars>
          <dgm:bulletEnabled val="1"/>
        </dgm:presLayoutVars>
      </dgm:prSet>
      <dgm:spPr/>
    </dgm:pt>
    <dgm:pt modelId="{FDF0EB9E-E68A-4A75-BBEC-5A11E7C568E7}" type="pres">
      <dgm:prSet presAssocID="{0D807654-E828-4521-92A5-9CF7BE1E5468}" presName="space" presStyleCnt="0"/>
      <dgm:spPr/>
    </dgm:pt>
    <dgm:pt modelId="{24C6B5BB-82BD-4917-92B6-C7D5B8C43D72}" type="pres">
      <dgm:prSet presAssocID="{69A032D6-9695-4E25-B957-AB07565017FC}" presName="Name5" presStyleLbl="vennNode1" presStyleIdx="3" presStyleCnt="4">
        <dgm:presLayoutVars>
          <dgm:bulletEnabled val="1"/>
        </dgm:presLayoutVars>
      </dgm:prSet>
      <dgm:spPr/>
    </dgm:pt>
  </dgm:ptLst>
  <dgm:cxnLst>
    <dgm:cxn modelId="{A6465610-3830-4DDF-8810-95E6CB93C325}" type="presOf" srcId="{073B85FE-CC1B-4812-9172-3D69D6AB5846}" destId="{25B06D5D-C448-459C-8D1D-D98B6A481548}" srcOrd="0" destOrd="0" presId="urn:microsoft.com/office/officeart/2005/8/layout/venn3"/>
    <dgm:cxn modelId="{A64A065E-1E04-4855-B318-434B82EE0A48}" srcId="{77C95059-64D6-4E64-BF63-8E7BB5BE506B}" destId="{071313FC-CAA5-4E95-946A-D8154675D4B3}" srcOrd="0" destOrd="0" parTransId="{BD25D885-F7DA-4FA8-921C-4D150C07D6B4}" sibTransId="{90FDFF77-C44B-44C8-B9FB-435081C1F6D6}"/>
    <dgm:cxn modelId="{0ACD0067-EC9A-4FA4-BFD4-165A93590A6A}" type="presOf" srcId="{69A032D6-9695-4E25-B957-AB07565017FC}" destId="{24C6B5BB-82BD-4917-92B6-C7D5B8C43D72}" srcOrd="0" destOrd="0" presId="urn:microsoft.com/office/officeart/2005/8/layout/venn3"/>
    <dgm:cxn modelId="{4104E89E-BB7D-4298-BD92-977FED29B565}" type="presOf" srcId="{77C95059-64D6-4E64-BF63-8E7BB5BE506B}" destId="{5CE4FCD2-6570-4D53-9D2D-C3B664D7EB35}" srcOrd="0" destOrd="0" presId="urn:microsoft.com/office/officeart/2005/8/layout/venn3"/>
    <dgm:cxn modelId="{49B31BC2-71BA-4BD7-9BEC-032C704C0C5A}" srcId="{77C95059-64D6-4E64-BF63-8E7BB5BE506B}" destId="{69A032D6-9695-4E25-B957-AB07565017FC}" srcOrd="3" destOrd="0" parTransId="{1236A47C-1253-42F2-B2FC-0609C26C8219}" sibTransId="{F11CB28F-96B6-48C7-A2AE-C08A5FC732DD}"/>
    <dgm:cxn modelId="{9D42BEC9-8784-417C-8D1F-D7AF11D4E895}" srcId="{77C95059-64D6-4E64-BF63-8E7BB5BE506B}" destId="{073B85FE-CC1B-4812-9172-3D69D6AB5846}" srcOrd="2" destOrd="0" parTransId="{766EB546-3939-4943-AA5C-7745F73EB412}" sibTransId="{0D807654-E828-4521-92A5-9CF7BE1E5468}"/>
    <dgm:cxn modelId="{1AF4FDDB-41F6-4F91-B7AF-25ABC626FB9B}" srcId="{77C95059-64D6-4E64-BF63-8E7BB5BE506B}" destId="{A8DC0750-A03F-4656-902B-5493681D788D}" srcOrd="1" destOrd="0" parTransId="{887F39A9-C118-4CC7-8679-DB352FC9F54C}" sibTransId="{C6E81515-D0AC-4283-8FC6-DAFB1C449A5D}"/>
    <dgm:cxn modelId="{7420A6F7-852A-4239-918C-ED4D7ADAB18E}" type="presOf" srcId="{A8DC0750-A03F-4656-902B-5493681D788D}" destId="{A8AC985B-FE07-4858-BA84-89DA6FEA1864}" srcOrd="0" destOrd="0" presId="urn:microsoft.com/office/officeart/2005/8/layout/venn3"/>
    <dgm:cxn modelId="{6F7729FD-90BB-4B4E-B2B1-D84D59B432FC}" type="presOf" srcId="{071313FC-CAA5-4E95-946A-D8154675D4B3}" destId="{ECE35D19-0FBB-463F-820A-EDCAB39487C5}" srcOrd="0" destOrd="0" presId="urn:microsoft.com/office/officeart/2005/8/layout/venn3"/>
    <dgm:cxn modelId="{465F9723-17A5-49A3-8322-BF9DD934F218}" type="presParOf" srcId="{5CE4FCD2-6570-4D53-9D2D-C3B664D7EB35}" destId="{ECE35D19-0FBB-463F-820A-EDCAB39487C5}" srcOrd="0" destOrd="0" presId="urn:microsoft.com/office/officeart/2005/8/layout/venn3"/>
    <dgm:cxn modelId="{E52F8DDF-262B-4AC8-9352-775BF9F7DD82}" type="presParOf" srcId="{5CE4FCD2-6570-4D53-9D2D-C3B664D7EB35}" destId="{F20A5195-8714-4137-A597-6F60E0C7D6B8}" srcOrd="1" destOrd="0" presId="urn:microsoft.com/office/officeart/2005/8/layout/venn3"/>
    <dgm:cxn modelId="{161144AD-186F-42E9-AF99-FC7D9FE7CF5E}" type="presParOf" srcId="{5CE4FCD2-6570-4D53-9D2D-C3B664D7EB35}" destId="{A8AC985B-FE07-4858-BA84-89DA6FEA1864}" srcOrd="2" destOrd="0" presId="urn:microsoft.com/office/officeart/2005/8/layout/venn3"/>
    <dgm:cxn modelId="{A4867BAB-31F3-49C5-AA29-1D5D8AA4DC4C}" type="presParOf" srcId="{5CE4FCD2-6570-4D53-9D2D-C3B664D7EB35}" destId="{55F2C7D2-E718-4C2D-BC84-CA723EDD8E47}" srcOrd="3" destOrd="0" presId="urn:microsoft.com/office/officeart/2005/8/layout/venn3"/>
    <dgm:cxn modelId="{BE273A50-60EF-4FBF-A078-3A347EEBD0B5}" type="presParOf" srcId="{5CE4FCD2-6570-4D53-9D2D-C3B664D7EB35}" destId="{25B06D5D-C448-459C-8D1D-D98B6A481548}" srcOrd="4" destOrd="0" presId="urn:microsoft.com/office/officeart/2005/8/layout/venn3"/>
    <dgm:cxn modelId="{AAC2AF5C-CFB0-476A-AA6E-CAE165F4FF25}" type="presParOf" srcId="{5CE4FCD2-6570-4D53-9D2D-C3B664D7EB35}" destId="{FDF0EB9E-E68A-4A75-BBEC-5A11E7C568E7}" srcOrd="5" destOrd="0" presId="urn:microsoft.com/office/officeart/2005/8/layout/venn3"/>
    <dgm:cxn modelId="{0A523177-811A-4A6D-808B-E630147DB77D}" type="presParOf" srcId="{5CE4FCD2-6570-4D53-9D2D-C3B664D7EB35}" destId="{24C6B5BB-82BD-4917-92B6-C7D5B8C43D72}" srcOrd="6"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41F4C8-025B-4946-99D1-79AA1130DC6D}" type="doc">
      <dgm:prSet loTypeId="urn:microsoft.com/office/officeart/2008/layout/AlternatingHexagons" loCatId="list" qsTypeId="urn:microsoft.com/office/officeart/2005/8/quickstyle/simple1" qsCatId="simple" csTypeId="urn:microsoft.com/office/officeart/2005/8/colors/colorful1" csCatId="colorful" phldr="1"/>
      <dgm:spPr/>
      <dgm:t>
        <a:bodyPr/>
        <a:lstStyle/>
        <a:p>
          <a:endParaRPr lang="en-GB"/>
        </a:p>
      </dgm:t>
    </dgm:pt>
    <dgm:pt modelId="{BD3B09A8-85A3-47F1-9D53-BD159187D3A6}">
      <dgm:prSet phldrT="[Text]" custT="1"/>
      <dgm:spPr/>
      <dgm:t>
        <a:bodyPr/>
        <a:lstStyle/>
        <a:p>
          <a:r>
            <a:rPr lang="ar-JO" sz="1800" b="1" dirty="0">
              <a:latin typeface="Calibri" panose="020F0502020204030204" pitchFamily="34" charset="0"/>
              <a:cs typeface="Calibri" panose="020F0502020204030204" pitchFamily="34" charset="0"/>
            </a:rPr>
            <a:t>الاعتداء الجنسي</a:t>
          </a:r>
          <a:endParaRPr lang="en-GB" sz="1800" b="1" dirty="0">
            <a:latin typeface="Calibri" panose="020F0502020204030204" pitchFamily="34" charset="0"/>
            <a:cs typeface="Calibri" panose="020F0502020204030204" pitchFamily="34" charset="0"/>
          </a:endParaRPr>
        </a:p>
      </dgm:t>
    </dgm:pt>
    <dgm:pt modelId="{20F0AB70-3132-43E2-9F46-8D7A0373B495}" type="parTrans" cxnId="{153E2C29-CA58-4E1C-90FF-85EAD1FAD853}">
      <dgm:prSet/>
      <dgm:spPr/>
      <dgm:t>
        <a:bodyPr/>
        <a:lstStyle/>
        <a:p>
          <a:endParaRPr lang="en-GB"/>
        </a:p>
      </dgm:t>
    </dgm:pt>
    <dgm:pt modelId="{CA8E4F8F-B388-45AF-A55D-99CFF4B88720}" type="sibTrans" cxnId="{153E2C29-CA58-4E1C-90FF-85EAD1FAD853}">
      <dgm:prSet custT="1"/>
      <dgm:spPr/>
      <dgm:t>
        <a:bodyPr/>
        <a:lstStyle/>
        <a:p>
          <a:r>
            <a:rPr lang="ar-JO" sz="2000" b="1" dirty="0">
              <a:latin typeface="Calibri" panose="020F0502020204030204" pitchFamily="34" charset="0"/>
              <a:cs typeface="Calibri" panose="020F0502020204030204" pitchFamily="34" charset="0"/>
            </a:rPr>
            <a:t>الاغتصاب</a:t>
          </a:r>
          <a:endParaRPr lang="en-GB" sz="2000" b="1" dirty="0">
            <a:latin typeface="Calibri" panose="020F0502020204030204" pitchFamily="34" charset="0"/>
            <a:cs typeface="Calibri" panose="020F0502020204030204" pitchFamily="34" charset="0"/>
          </a:endParaRPr>
        </a:p>
      </dgm:t>
    </dgm:pt>
    <dgm:pt modelId="{A91B3C4E-5BB5-4A6A-A42F-EA24567E8658}">
      <dgm:prSet phldrT="[Text]" custT="1"/>
      <dgm:spPr/>
      <dgm:t>
        <a:bodyPr/>
        <a:lstStyle/>
        <a:p>
          <a:r>
            <a:rPr lang="ar-JO" sz="2000" b="1" dirty="0">
              <a:latin typeface="Calibri" panose="020F0502020204030204" pitchFamily="34" charset="0"/>
              <a:cs typeface="Calibri" panose="020F0502020204030204" pitchFamily="34" charset="0"/>
            </a:rPr>
            <a:t>الاعتداء الجسدي</a:t>
          </a:r>
          <a:endParaRPr lang="en-GB" sz="2000" b="1" dirty="0">
            <a:latin typeface="Calibri" panose="020F0502020204030204" pitchFamily="34" charset="0"/>
            <a:cs typeface="Calibri" panose="020F0502020204030204" pitchFamily="34" charset="0"/>
          </a:endParaRPr>
        </a:p>
      </dgm:t>
    </dgm:pt>
    <dgm:pt modelId="{D4D85EE7-373C-4CC1-BBF1-121004E368F9}" type="parTrans" cxnId="{6ADC4359-4AB6-4765-9A95-8CCE4DCDE486}">
      <dgm:prSet/>
      <dgm:spPr/>
      <dgm:t>
        <a:bodyPr/>
        <a:lstStyle/>
        <a:p>
          <a:endParaRPr lang="en-GB"/>
        </a:p>
      </dgm:t>
    </dgm:pt>
    <dgm:pt modelId="{B4DA8188-1DAC-4DBB-9780-FCC8ED011F91}" type="sibTrans" cxnId="{6ADC4359-4AB6-4765-9A95-8CCE4DCDE486}">
      <dgm:prSet custT="1"/>
      <dgm:spPr/>
      <dgm:t>
        <a:bodyPr/>
        <a:lstStyle/>
        <a:p>
          <a:r>
            <a:rPr lang="ar-JO" sz="2000" b="0" i="0" dirty="0">
              <a:solidFill>
                <a:schemeClr val="tx1"/>
              </a:solidFill>
              <a:effectLst/>
              <a:latin typeface="Calibri" panose="020F0502020204030204" pitchFamily="34" charset="0"/>
              <a:cs typeface="Calibri" panose="020F0502020204030204" pitchFamily="34" charset="0"/>
            </a:rPr>
            <a:t>الحرمان من الموارد أو الفرص أو الخدمات</a:t>
          </a:r>
          <a:endParaRPr lang="en-GB" sz="2000" b="1" dirty="0">
            <a:solidFill>
              <a:schemeClr val="tx1"/>
            </a:solidFill>
            <a:latin typeface="Calibri" panose="020F0502020204030204" pitchFamily="34" charset="0"/>
            <a:cs typeface="Calibri" panose="020F0502020204030204" pitchFamily="34" charset="0"/>
          </a:endParaRPr>
        </a:p>
      </dgm:t>
    </dgm:pt>
    <dgm:pt modelId="{372224E2-96D0-4006-B353-E270374D6E6B}">
      <dgm:prSet phldrT="[Text]" custT="1"/>
      <dgm:spPr/>
      <dgm:t>
        <a:bodyPr/>
        <a:lstStyle/>
        <a:p>
          <a:r>
            <a:rPr lang="ar-JO" sz="1600" b="0" i="0" dirty="0">
              <a:solidFill>
                <a:srgbClr val="000000"/>
              </a:solidFill>
              <a:effectLst/>
              <a:latin typeface="Calibri" panose="020F0502020204030204" pitchFamily="34" charset="0"/>
              <a:cs typeface="Calibri" panose="020F0502020204030204" pitchFamily="34" charset="0"/>
            </a:rPr>
            <a:t>الزواج القسري/الممارسات التقليدية الضارة</a:t>
          </a:r>
        </a:p>
        <a:p>
          <a:endParaRPr lang="en-GB" sz="1600" b="1" i="0" dirty="0">
            <a:latin typeface="Calibri" panose="020F0502020204030204" pitchFamily="34" charset="0"/>
            <a:cs typeface="Calibri" panose="020F0502020204030204" pitchFamily="34" charset="0"/>
          </a:endParaRPr>
        </a:p>
      </dgm:t>
    </dgm:pt>
    <dgm:pt modelId="{F4BB41B3-7C76-4B19-AC3D-A5156D804AD7}" type="parTrans" cxnId="{1B9806C6-6211-4B8F-91C8-7EDF8A958F96}">
      <dgm:prSet/>
      <dgm:spPr/>
      <dgm:t>
        <a:bodyPr/>
        <a:lstStyle/>
        <a:p>
          <a:endParaRPr lang="en-GB"/>
        </a:p>
      </dgm:t>
    </dgm:pt>
    <dgm:pt modelId="{9E2C72F3-DEF7-4F76-BB5C-424522FAFC69}" type="sibTrans" cxnId="{1B9806C6-6211-4B8F-91C8-7EDF8A958F96}">
      <dgm:prSet custT="1"/>
      <dgm:spPr/>
      <dgm:t>
        <a:bodyPr/>
        <a:lstStyle/>
        <a:p>
          <a:r>
            <a:rPr lang="ar-JO" sz="1800" b="1" dirty="0">
              <a:latin typeface="Calibri" panose="020F0502020204030204" pitchFamily="34" charset="0"/>
              <a:cs typeface="Calibri" panose="020F0502020204030204" pitchFamily="34" charset="0"/>
            </a:rPr>
            <a:t>الإساءة النفسية|العاطفية</a:t>
          </a:r>
          <a:endParaRPr lang="en-GB" sz="1800" b="1" dirty="0">
            <a:latin typeface="Calibri" panose="020F0502020204030204" pitchFamily="34" charset="0"/>
            <a:cs typeface="Calibri" panose="020F0502020204030204" pitchFamily="34" charset="0"/>
          </a:endParaRPr>
        </a:p>
      </dgm:t>
    </dgm:pt>
    <dgm:pt modelId="{1E63E8FA-E70F-46C7-81D1-6C1B2AB2FF2D}" type="pres">
      <dgm:prSet presAssocID="{C341F4C8-025B-4946-99D1-79AA1130DC6D}" presName="Name0" presStyleCnt="0">
        <dgm:presLayoutVars>
          <dgm:chMax/>
          <dgm:chPref/>
          <dgm:dir/>
          <dgm:animLvl val="lvl"/>
        </dgm:presLayoutVars>
      </dgm:prSet>
      <dgm:spPr/>
    </dgm:pt>
    <dgm:pt modelId="{FB53842D-EFE2-443B-9495-82F53FB4FEC7}" type="pres">
      <dgm:prSet presAssocID="{BD3B09A8-85A3-47F1-9D53-BD159187D3A6}" presName="composite" presStyleCnt="0"/>
      <dgm:spPr/>
    </dgm:pt>
    <dgm:pt modelId="{989A4DAD-6A11-4C6E-8585-A9B6EF81C687}" type="pres">
      <dgm:prSet presAssocID="{BD3B09A8-85A3-47F1-9D53-BD159187D3A6}" presName="Parent1" presStyleLbl="node1" presStyleIdx="0" presStyleCnt="6">
        <dgm:presLayoutVars>
          <dgm:chMax val="1"/>
          <dgm:chPref val="1"/>
          <dgm:bulletEnabled val="1"/>
        </dgm:presLayoutVars>
      </dgm:prSet>
      <dgm:spPr/>
    </dgm:pt>
    <dgm:pt modelId="{64A0B802-B8C8-4B88-AE99-B292F67348A7}" type="pres">
      <dgm:prSet presAssocID="{BD3B09A8-85A3-47F1-9D53-BD159187D3A6}" presName="Childtext1" presStyleLbl="revTx" presStyleIdx="0" presStyleCnt="3">
        <dgm:presLayoutVars>
          <dgm:chMax val="0"/>
          <dgm:chPref val="0"/>
          <dgm:bulletEnabled val="1"/>
        </dgm:presLayoutVars>
      </dgm:prSet>
      <dgm:spPr/>
    </dgm:pt>
    <dgm:pt modelId="{4263187C-166B-42B8-8A13-2F8F12343026}" type="pres">
      <dgm:prSet presAssocID="{BD3B09A8-85A3-47F1-9D53-BD159187D3A6}" presName="BalanceSpacing" presStyleCnt="0"/>
      <dgm:spPr/>
    </dgm:pt>
    <dgm:pt modelId="{A2E655F1-6333-4577-9BF3-6AB12E648D96}" type="pres">
      <dgm:prSet presAssocID="{BD3B09A8-85A3-47F1-9D53-BD159187D3A6}" presName="BalanceSpacing1" presStyleCnt="0"/>
      <dgm:spPr/>
    </dgm:pt>
    <dgm:pt modelId="{752362BD-6E2B-455D-8DCA-837DC4E1F20B}" type="pres">
      <dgm:prSet presAssocID="{CA8E4F8F-B388-45AF-A55D-99CFF4B88720}" presName="Accent1Text" presStyleLbl="node1" presStyleIdx="1" presStyleCnt="6" custLinFactNeighborX="-2279" custLinFactNeighborY="-89"/>
      <dgm:spPr/>
    </dgm:pt>
    <dgm:pt modelId="{2B4A679E-0725-4B20-865E-AD3215969D59}" type="pres">
      <dgm:prSet presAssocID="{CA8E4F8F-B388-45AF-A55D-99CFF4B88720}" presName="spaceBetweenRectangles" presStyleCnt="0"/>
      <dgm:spPr/>
    </dgm:pt>
    <dgm:pt modelId="{079F2477-6C7E-457A-87B0-09D4A562AA56}" type="pres">
      <dgm:prSet presAssocID="{A91B3C4E-5BB5-4A6A-A42F-EA24567E8658}" presName="composite" presStyleCnt="0"/>
      <dgm:spPr/>
    </dgm:pt>
    <dgm:pt modelId="{EE156ED7-5C13-44B9-AAC6-92E1D3C04ABA}" type="pres">
      <dgm:prSet presAssocID="{A91B3C4E-5BB5-4A6A-A42F-EA24567E8658}" presName="Parent1" presStyleLbl="node1" presStyleIdx="2" presStyleCnt="6" custScaleX="103740">
        <dgm:presLayoutVars>
          <dgm:chMax val="1"/>
          <dgm:chPref val="1"/>
          <dgm:bulletEnabled val="1"/>
        </dgm:presLayoutVars>
      </dgm:prSet>
      <dgm:spPr/>
    </dgm:pt>
    <dgm:pt modelId="{9ED90C82-8A37-4504-8CB2-52007ED6B3AB}" type="pres">
      <dgm:prSet presAssocID="{A91B3C4E-5BB5-4A6A-A42F-EA24567E8658}" presName="Childtext1" presStyleLbl="revTx" presStyleIdx="1" presStyleCnt="3">
        <dgm:presLayoutVars>
          <dgm:chMax val="0"/>
          <dgm:chPref val="0"/>
          <dgm:bulletEnabled val="1"/>
        </dgm:presLayoutVars>
      </dgm:prSet>
      <dgm:spPr/>
    </dgm:pt>
    <dgm:pt modelId="{75FBC510-5D1A-44E1-9B49-41832F8B59D1}" type="pres">
      <dgm:prSet presAssocID="{A91B3C4E-5BB5-4A6A-A42F-EA24567E8658}" presName="BalanceSpacing" presStyleCnt="0"/>
      <dgm:spPr/>
    </dgm:pt>
    <dgm:pt modelId="{598A95FE-B60B-4CE2-8163-B4B99A3B29B7}" type="pres">
      <dgm:prSet presAssocID="{A91B3C4E-5BB5-4A6A-A42F-EA24567E8658}" presName="BalanceSpacing1" presStyleCnt="0"/>
      <dgm:spPr/>
    </dgm:pt>
    <dgm:pt modelId="{01D90AB7-2771-4D25-8C81-F99076A43140}" type="pres">
      <dgm:prSet presAssocID="{B4DA8188-1DAC-4DBB-9780-FCC8ED011F91}" presName="Accent1Text" presStyleLbl="node1" presStyleIdx="3" presStyleCnt="6" custScaleX="121650" custScaleY="108948" custLinFactNeighborX="11505" custLinFactNeighborY="-368"/>
      <dgm:spPr/>
    </dgm:pt>
    <dgm:pt modelId="{420181EF-0931-43A2-B253-A7A184F5E67B}" type="pres">
      <dgm:prSet presAssocID="{B4DA8188-1DAC-4DBB-9780-FCC8ED011F91}" presName="spaceBetweenRectangles" presStyleCnt="0"/>
      <dgm:spPr/>
    </dgm:pt>
    <dgm:pt modelId="{7EA5D328-9E55-4D66-A680-5025A01625EC}" type="pres">
      <dgm:prSet presAssocID="{372224E2-96D0-4006-B353-E270374D6E6B}" presName="composite" presStyleCnt="0"/>
      <dgm:spPr/>
    </dgm:pt>
    <dgm:pt modelId="{972ABF33-011E-4EB2-9D80-083B507EF005}" type="pres">
      <dgm:prSet presAssocID="{372224E2-96D0-4006-B353-E270374D6E6B}" presName="Parent1" presStyleLbl="node1" presStyleIdx="4" presStyleCnt="6" custScaleX="114887" custLinFactNeighborX="9356" custLinFactNeighborY="0">
        <dgm:presLayoutVars>
          <dgm:chMax val="1"/>
          <dgm:chPref val="1"/>
          <dgm:bulletEnabled val="1"/>
        </dgm:presLayoutVars>
      </dgm:prSet>
      <dgm:spPr/>
    </dgm:pt>
    <dgm:pt modelId="{3E207C42-085A-4D1E-879A-A115BE75B8A0}" type="pres">
      <dgm:prSet presAssocID="{372224E2-96D0-4006-B353-E270374D6E6B}" presName="Childtext1" presStyleLbl="revTx" presStyleIdx="2" presStyleCnt="3">
        <dgm:presLayoutVars>
          <dgm:chMax val="0"/>
          <dgm:chPref val="0"/>
          <dgm:bulletEnabled val="1"/>
        </dgm:presLayoutVars>
      </dgm:prSet>
      <dgm:spPr/>
    </dgm:pt>
    <dgm:pt modelId="{9CFC4297-E61A-41F0-AD6E-6305D9000B97}" type="pres">
      <dgm:prSet presAssocID="{372224E2-96D0-4006-B353-E270374D6E6B}" presName="BalanceSpacing" presStyleCnt="0"/>
      <dgm:spPr/>
    </dgm:pt>
    <dgm:pt modelId="{16282D37-C8E0-4758-9B7D-E4FAAD369C0E}" type="pres">
      <dgm:prSet presAssocID="{372224E2-96D0-4006-B353-E270374D6E6B}" presName="BalanceSpacing1" presStyleCnt="0"/>
      <dgm:spPr/>
    </dgm:pt>
    <dgm:pt modelId="{37B57D92-F244-4422-A830-63D0C3FCFFDF}" type="pres">
      <dgm:prSet presAssocID="{9E2C72F3-DEF7-4F76-BB5C-424522FAFC69}" presName="Accent1Text" presStyleLbl="node1" presStyleIdx="5" presStyleCnt="6" custScaleX="112409"/>
      <dgm:spPr/>
    </dgm:pt>
  </dgm:ptLst>
  <dgm:cxnLst>
    <dgm:cxn modelId="{C4634D04-6B4B-44C8-8E5B-9D1D05163F09}" type="presOf" srcId="{A91B3C4E-5BB5-4A6A-A42F-EA24567E8658}" destId="{EE156ED7-5C13-44B9-AAC6-92E1D3C04ABA}" srcOrd="0" destOrd="0" presId="urn:microsoft.com/office/officeart/2008/layout/AlternatingHexagons"/>
    <dgm:cxn modelId="{153E2C29-CA58-4E1C-90FF-85EAD1FAD853}" srcId="{C341F4C8-025B-4946-99D1-79AA1130DC6D}" destId="{BD3B09A8-85A3-47F1-9D53-BD159187D3A6}" srcOrd="0" destOrd="0" parTransId="{20F0AB70-3132-43E2-9F46-8D7A0373B495}" sibTransId="{CA8E4F8F-B388-45AF-A55D-99CFF4B88720}"/>
    <dgm:cxn modelId="{DE151A45-2480-4C5E-971D-99AE2D6C48CE}" type="presOf" srcId="{C341F4C8-025B-4946-99D1-79AA1130DC6D}" destId="{1E63E8FA-E70F-46C7-81D1-6C1B2AB2FF2D}" srcOrd="0" destOrd="0" presId="urn:microsoft.com/office/officeart/2008/layout/AlternatingHexagons"/>
    <dgm:cxn modelId="{5E32F351-631C-45ED-9330-1B5DA4BD5575}" type="presOf" srcId="{372224E2-96D0-4006-B353-E270374D6E6B}" destId="{972ABF33-011E-4EB2-9D80-083B507EF005}" srcOrd="0" destOrd="0" presId="urn:microsoft.com/office/officeart/2008/layout/AlternatingHexagons"/>
    <dgm:cxn modelId="{6ADC4359-4AB6-4765-9A95-8CCE4DCDE486}" srcId="{C341F4C8-025B-4946-99D1-79AA1130DC6D}" destId="{A91B3C4E-5BB5-4A6A-A42F-EA24567E8658}" srcOrd="1" destOrd="0" parTransId="{D4D85EE7-373C-4CC1-BBF1-121004E368F9}" sibTransId="{B4DA8188-1DAC-4DBB-9780-FCC8ED011F91}"/>
    <dgm:cxn modelId="{433CF0B7-92E7-4D8E-BDD2-333A8D4D0A79}" type="presOf" srcId="{9E2C72F3-DEF7-4F76-BB5C-424522FAFC69}" destId="{37B57D92-F244-4422-A830-63D0C3FCFFDF}" srcOrd="0" destOrd="0" presId="urn:microsoft.com/office/officeart/2008/layout/AlternatingHexagons"/>
    <dgm:cxn modelId="{0D937DC5-6B02-4F34-805E-428A428ED5F4}" type="presOf" srcId="{CA8E4F8F-B388-45AF-A55D-99CFF4B88720}" destId="{752362BD-6E2B-455D-8DCA-837DC4E1F20B}" srcOrd="0" destOrd="0" presId="urn:microsoft.com/office/officeart/2008/layout/AlternatingHexagons"/>
    <dgm:cxn modelId="{1B9806C6-6211-4B8F-91C8-7EDF8A958F96}" srcId="{C341F4C8-025B-4946-99D1-79AA1130DC6D}" destId="{372224E2-96D0-4006-B353-E270374D6E6B}" srcOrd="2" destOrd="0" parTransId="{F4BB41B3-7C76-4B19-AC3D-A5156D804AD7}" sibTransId="{9E2C72F3-DEF7-4F76-BB5C-424522FAFC69}"/>
    <dgm:cxn modelId="{EDC054CB-E3A0-44CE-A2B2-CFAAC3601C00}" type="presOf" srcId="{BD3B09A8-85A3-47F1-9D53-BD159187D3A6}" destId="{989A4DAD-6A11-4C6E-8585-A9B6EF81C687}" srcOrd="0" destOrd="0" presId="urn:microsoft.com/office/officeart/2008/layout/AlternatingHexagons"/>
    <dgm:cxn modelId="{EED0E1EC-2B91-42B4-A464-5FC4B466AE30}" type="presOf" srcId="{B4DA8188-1DAC-4DBB-9780-FCC8ED011F91}" destId="{01D90AB7-2771-4D25-8C81-F99076A43140}" srcOrd="0" destOrd="0" presId="urn:microsoft.com/office/officeart/2008/layout/AlternatingHexagons"/>
    <dgm:cxn modelId="{02170A84-8281-47AA-B60B-5DF6DA1C514C}" type="presParOf" srcId="{1E63E8FA-E70F-46C7-81D1-6C1B2AB2FF2D}" destId="{FB53842D-EFE2-443B-9495-82F53FB4FEC7}" srcOrd="0" destOrd="0" presId="urn:microsoft.com/office/officeart/2008/layout/AlternatingHexagons"/>
    <dgm:cxn modelId="{8013EF41-75AF-42A2-B51F-2BF8E2BA953D}" type="presParOf" srcId="{FB53842D-EFE2-443B-9495-82F53FB4FEC7}" destId="{989A4DAD-6A11-4C6E-8585-A9B6EF81C687}" srcOrd="0" destOrd="0" presId="urn:microsoft.com/office/officeart/2008/layout/AlternatingHexagons"/>
    <dgm:cxn modelId="{054FF720-4B9C-4769-ABA5-9DF7ABAF0487}" type="presParOf" srcId="{FB53842D-EFE2-443B-9495-82F53FB4FEC7}" destId="{64A0B802-B8C8-4B88-AE99-B292F67348A7}" srcOrd="1" destOrd="0" presId="urn:microsoft.com/office/officeart/2008/layout/AlternatingHexagons"/>
    <dgm:cxn modelId="{6C6C86F7-1B78-4BCE-9459-3550B7BB7C70}" type="presParOf" srcId="{FB53842D-EFE2-443B-9495-82F53FB4FEC7}" destId="{4263187C-166B-42B8-8A13-2F8F12343026}" srcOrd="2" destOrd="0" presId="urn:microsoft.com/office/officeart/2008/layout/AlternatingHexagons"/>
    <dgm:cxn modelId="{87F0198C-08F5-4A18-82FF-BD7B15BF48C5}" type="presParOf" srcId="{FB53842D-EFE2-443B-9495-82F53FB4FEC7}" destId="{A2E655F1-6333-4577-9BF3-6AB12E648D96}" srcOrd="3" destOrd="0" presId="urn:microsoft.com/office/officeart/2008/layout/AlternatingHexagons"/>
    <dgm:cxn modelId="{CC3D4124-84F4-49DA-B780-87E585F5BC3B}" type="presParOf" srcId="{FB53842D-EFE2-443B-9495-82F53FB4FEC7}" destId="{752362BD-6E2B-455D-8DCA-837DC4E1F20B}" srcOrd="4" destOrd="0" presId="urn:microsoft.com/office/officeart/2008/layout/AlternatingHexagons"/>
    <dgm:cxn modelId="{A27FE220-6DCB-4DA5-8164-FB3B3A946D77}" type="presParOf" srcId="{1E63E8FA-E70F-46C7-81D1-6C1B2AB2FF2D}" destId="{2B4A679E-0725-4B20-865E-AD3215969D59}" srcOrd="1" destOrd="0" presId="urn:microsoft.com/office/officeart/2008/layout/AlternatingHexagons"/>
    <dgm:cxn modelId="{50FDE35E-4C1D-41CF-AC9A-A4303C4ED073}" type="presParOf" srcId="{1E63E8FA-E70F-46C7-81D1-6C1B2AB2FF2D}" destId="{079F2477-6C7E-457A-87B0-09D4A562AA56}" srcOrd="2" destOrd="0" presId="urn:microsoft.com/office/officeart/2008/layout/AlternatingHexagons"/>
    <dgm:cxn modelId="{553AC123-7398-4A21-BB17-E72F1B8D1852}" type="presParOf" srcId="{079F2477-6C7E-457A-87B0-09D4A562AA56}" destId="{EE156ED7-5C13-44B9-AAC6-92E1D3C04ABA}" srcOrd="0" destOrd="0" presId="urn:microsoft.com/office/officeart/2008/layout/AlternatingHexagons"/>
    <dgm:cxn modelId="{95ED4CB9-DFDA-433C-BD1E-DA5A9D436815}" type="presParOf" srcId="{079F2477-6C7E-457A-87B0-09D4A562AA56}" destId="{9ED90C82-8A37-4504-8CB2-52007ED6B3AB}" srcOrd="1" destOrd="0" presId="urn:microsoft.com/office/officeart/2008/layout/AlternatingHexagons"/>
    <dgm:cxn modelId="{620E69A3-6A51-4DD1-B648-F02BE36B33D6}" type="presParOf" srcId="{079F2477-6C7E-457A-87B0-09D4A562AA56}" destId="{75FBC510-5D1A-44E1-9B49-41832F8B59D1}" srcOrd="2" destOrd="0" presId="urn:microsoft.com/office/officeart/2008/layout/AlternatingHexagons"/>
    <dgm:cxn modelId="{DF2888A2-4AA8-4B3E-B125-9438272D018D}" type="presParOf" srcId="{079F2477-6C7E-457A-87B0-09D4A562AA56}" destId="{598A95FE-B60B-4CE2-8163-B4B99A3B29B7}" srcOrd="3" destOrd="0" presId="urn:microsoft.com/office/officeart/2008/layout/AlternatingHexagons"/>
    <dgm:cxn modelId="{1DDFA9ED-E788-4543-9A38-28F550D9DECC}" type="presParOf" srcId="{079F2477-6C7E-457A-87B0-09D4A562AA56}" destId="{01D90AB7-2771-4D25-8C81-F99076A43140}" srcOrd="4" destOrd="0" presId="urn:microsoft.com/office/officeart/2008/layout/AlternatingHexagons"/>
    <dgm:cxn modelId="{FE64103F-A4DA-4741-87CA-68FDBD5F7F1E}" type="presParOf" srcId="{1E63E8FA-E70F-46C7-81D1-6C1B2AB2FF2D}" destId="{420181EF-0931-43A2-B253-A7A184F5E67B}" srcOrd="3" destOrd="0" presId="urn:microsoft.com/office/officeart/2008/layout/AlternatingHexagons"/>
    <dgm:cxn modelId="{9E1B6D08-D84B-4FDD-88C2-197F2C9BD5FE}" type="presParOf" srcId="{1E63E8FA-E70F-46C7-81D1-6C1B2AB2FF2D}" destId="{7EA5D328-9E55-4D66-A680-5025A01625EC}" srcOrd="4" destOrd="0" presId="urn:microsoft.com/office/officeart/2008/layout/AlternatingHexagons"/>
    <dgm:cxn modelId="{926C7C04-46BB-4071-8428-14A5C059BFAB}" type="presParOf" srcId="{7EA5D328-9E55-4D66-A680-5025A01625EC}" destId="{972ABF33-011E-4EB2-9D80-083B507EF005}" srcOrd="0" destOrd="0" presId="urn:microsoft.com/office/officeart/2008/layout/AlternatingHexagons"/>
    <dgm:cxn modelId="{58706235-88FC-4D5A-A7F2-CF5E31F044A2}" type="presParOf" srcId="{7EA5D328-9E55-4D66-A680-5025A01625EC}" destId="{3E207C42-085A-4D1E-879A-A115BE75B8A0}" srcOrd="1" destOrd="0" presId="urn:microsoft.com/office/officeart/2008/layout/AlternatingHexagons"/>
    <dgm:cxn modelId="{B3915BAC-D627-4207-8316-A3757487767A}" type="presParOf" srcId="{7EA5D328-9E55-4D66-A680-5025A01625EC}" destId="{9CFC4297-E61A-41F0-AD6E-6305D9000B97}" srcOrd="2" destOrd="0" presId="urn:microsoft.com/office/officeart/2008/layout/AlternatingHexagons"/>
    <dgm:cxn modelId="{B55A86CC-F6ED-44C6-ABCD-245914C8053A}" type="presParOf" srcId="{7EA5D328-9E55-4D66-A680-5025A01625EC}" destId="{16282D37-C8E0-4758-9B7D-E4FAAD369C0E}" srcOrd="3" destOrd="0" presId="urn:microsoft.com/office/officeart/2008/layout/AlternatingHexagons"/>
    <dgm:cxn modelId="{2F82C27D-5BCF-4CE8-B315-036AC9E79B8B}" type="presParOf" srcId="{7EA5D328-9E55-4D66-A680-5025A01625EC}" destId="{37B57D92-F244-4422-A830-63D0C3FCFFDF}"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EE4614-8AE1-42E9-8D2C-E5736C37575F}"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GB"/>
        </a:p>
      </dgm:t>
    </dgm:pt>
    <dgm:pt modelId="{621B46B0-EDD0-442F-8A3B-6650757BC1FC}">
      <dgm:prSet phldrT="[Text]"/>
      <dgm:spPr/>
      <dgm:t>
        <a:bodyPr/>
        <a:lstStyle/>
        <a:p>
          <a:r>
            <a:rPr lang="ar-JO" b="1" dirty="0">
              <a:solidFill>
                <a:schemeClr val="bg1"/>
              </a:solidFill>
              <a:latin typeface="Calibri" panose="020F0502020204030204" pitchFamily="34" charset="0"/>
              <a:cs typeface="Calibri" panose="020F0502020204030204" pitchFamily="34" charset="0"/>
            </a:rPr>
            <a:t>الكحول| تعاطي المخدرات</a:t>
          </a:r>
          <a:endParaRPr lang="en-GB" b="1" dirty="0">
            <a:solidFill>
              <a:schemeClr val="bg1"/>
            </a:solidFill>
            <a:latin typeface="Calibri" panose="020F0502020204030204" pitchFamily="34" charset="0"/>
            <a:cs typeface="Calibri" panose="020F0502020204030204" pitchFamily="34" charset="0"/>
          </a:endParaRPr>
        </a:p>
      </dgm:t>
    </dgm:pt>
    <dgm:pt modelId="{920C64DE-4D72-4DE6-8C91-0CBD777A197D}" type="parTrans" cxnId="{96DA5DE3-7CA3-4E00-AB5B-66B455617CD0}">
      <dgm:prSet/>
      <dgm:spPr/>
      <dgm:t>
        <a:bodyPr/>
        <a:lstStyle/>
        <a:p>
          <a:endParaRPr lang="en-GB"/>
        </a:p>
      </dgm:t>
    </dgm:pt>
    <dgm:pt modelId="{5DC70DF3-1C58-47F9-9153-001D99DC2FDC}" type="sibTrans" cxnId="{96DA5DE3-7CA3-4E00-AB5B-66B455617CD0}">
      <dgm:prSet/>
      <dgm:spPr/>
      <dgm:t>
        <a:bodyPr/>
        <a:lstStyle/>
        <a:p>
          <a:endParaRPr lang="en-GB"/>
        </a:p>
      </dgm:t>
    </dgm:pt>
    <dgm:pt modelId="{87DA0C0E-DBD5-4C4B-A353-BBE6665A80FD}">
      <dgm:prSet phldrT="[Text]"/>
      <dgm:spPr/>
      <dgm:t>
        <a:bodyPr/>
        <a:lstStyle/>
        <a:p>
          <a:r>
            <a:rPr lang="ar-JO" b="1" dirty="0">
              <a:solidFill>
                <a:schemeClr val="bg1"/>
              </a:solidFill>
              <a:latin typeface="Calibri" panose="020F0502020204030204" pitchFamily="34" charset="0"/>
              <a:cs typeface="Calibri" panose="020F0502020204030204" pitchFamily="34" charset="0"/>
            </a:rPr>
            <a:t>الفقر</a:t>
          </a:r>
          <a:endParaRPr lang="en-GB" b="1" dirty="0">
            <a:solidFill>
              <a:schemeClr val="bg1"/>
            </a:solidFill>
            <a:latin typeface="Calibri" panose="020F0502020204030204" pitchFamily="34" charset="0"/>
            <a:cs typeface="Calibri" panose="020F0502020204030204" pitchFamily="34" charset="0"/>
          </a:endParaRPr>
        </a:p>
      </dgm:t>
    </dgm:pt>
    <dgm:pt modelId="{4915AE98-2B20-4FED-A712-7143C5D7BD09}" type="parTrans" cxnId="{642DFD2B-14EA-4AA6-AD63-AB999344C5DD}">
      <dgm:prSet/>
      <dgm:spPr/>
      <dgm:t>
        <a:bodyPr/>
        <a:lstStyle/>
        <a:p>
          <a:endParaRPr lang="en-GB"/>
        </a:p>
      </dgm:t>
    </dgm:pt>
    <dgm:pt modelId="{49FE5A5C-58C3-41D1-A504-12B0BD04913A}" type="sibTrans" cxnId="{642DFD2B-14EA-4AA6-AD63-AB999344C5DD}">
      <dgm:prSet/>
      <dgm:spPr/>
      <dgm:t>
        <a:bodyPr/>
        <a:lstStyle/>
        <a:p>
          <a:endParaRPr lang="en-GB"/>
        </a:p>
      </dgm:t>
    </dgm:pt>
    <dgm:pt modelId="{3A466367-E8B1-453F-8164-E4BDC7C45D88}">
      <dgm:prSet phldrT="[Text]"/>
      <dgm:spPr/>
      <dgm:t>
        <a:bodyPr/>
        <a:lstStyle/>
        <a:p>
          <a:r>
            <a:rPr lang="ar-JO" b="1" i="0" dirty="0">
              <a:solidFill>
                <a:schemeClr val="bg1"/>
              </a:solidFill>
              <a:effectLst/>
              <a:latin typeface="Calibri" panose="020F0502020204030204" pitchFamily="34" charset="0"/>
              <a:cs typeface="Calibri" panose="020F0502020204030204" pitchFamily="34" charset="0"/>
            </a:rPr>
            <a:t>انهيار المجتمع التقليدي ونظام دعم الأسرة</a:t>
          </a:r>
          <a:endParaRPr lang="en-GB" b="1" dirty="0">
            <a:solidFill>
              <a:schemeClr val="bg1"/>
            </a:solidFill>
            <a:latin typeface="Calibri" panose="020F0502020204030204" pitchFamily="34" charset="0"/>
            <a:cs typeface="Calibri" panose="020F0502020204030204" pitchFamily="34" charset="0"/>
          </a:endParaRPr>
        </a:p>
      </dgm:t>
    </dgm:pt>
    <dgm:pt modelId="{499642F0-7390-4C2F-AA4B-D516523DF1AA}" type="parTrans" cxnId="{0D0AA7F3-7C13-45D5-9150-5303FD986D87}">
      <dgm:prSet/>
      <dgm:spPr/>
      <dgm:t>
        <a:bodyPr/>
        <a:lstStyle/>
        <a:p>
          <a:endParaRPr lang="en-GB"/>
        </a:p>
      </dgm:t>
    </dgm:pt>
    <dgm:pt modelId="{5B0C9DA3-5897-4041-A016-E7599F14B3E6}" type="sibTrans" cxnId="{0D0AA7F3-7C13-45D5-9150-5303FD986D87}">
      <dgm:prSet/>
      <dgm:spPr/>
      <dgm:t>
        <a:bodyPr/>
        <a:lstStyle/>
        <a:p>
          <a:endParaRPr lang="en-GB"/>
        </a:p>
      </dgm:t>
    </dgm:pt>
    <dgm:pt modelId="{12EB64EC-0531-40D1-B072-6AE2588CA3F8}">
      <dgm:prSet phldrT="[Text]"/>
      <dgm:spPr/>
      <dgm:t>
        <a:bodyPr/>
        <a:lstStyle/>
        <a:p>
          <a:r>
            <a:rPr lang="ar-JO" b="1" i="0" dirty="0">
              <a:solidFill>
                <a:schemeClr val="bg1"/>
              </a:solidFill>
              <a:effectLst/>
              <a:latin typeface="Calibri" panose="020F0502020204030204" pitchFamily="34" charset="0"/>
              <a:cs typeface="Calibri" panose="020F0502020204030204" pitchFamily="34" charset="0"/>
            </a:rPr>
            <a:t>المعتقدات والممارسات الدينية والثقافية و/أو الأسرية</a:t>
          </a:r>
          <a:endParaRPr lang="en-GB" b="1" dirty="0">
            <a:solidFill>
              <a:schemeClr val="bg1"/>
            </a:solidFill>
            <a:latin typeface="Calibri" panose="020F0502020204030204" pitchFamily="34" charset="0"/>
            <a:cs typeface="Calibri" panose="020F0502020204030204" pitchFamily="34" charset="0"/>
          </a:endParaRPr>
        </a:p>
      </dgm:t>
    </dgm:pt>
    <dgm:pt modelId="{0221B431-13C3-4A33-BAB0-19CD87C48FDE}" type="parTrans" cxnId="{64239673-6E15-4F11-B804-35276577EE65}">
      <dgm:prSet/>
      <dgm:spPr/>
      <dgm:t>
        <a:bodyPr/>
        <a:lstStyle/>
        <a:p>
          <a:endParaRPr lang="en-GB"/>
        </a:p>
      </dgm:t>
    </dgm:pt>
    <dgm:pt modelId="{C3BF1FF6-4273-4892-B6E0-31FBF9269F8B}" type="sibTrans" cxnId="{64239673-6E15-4F11-B804-35276577EE65}">
      <dgm:prSet/>
      <dgm:spPr/>
      <dgm:t>
        <a:bodyPr/>
        <a:lstStyle/>
        <a:p>
          <a:endParaRPr lang="en-GB"/>
        </a:p>
      </dgm:t>
    </dgm:pt>
    <dgm:pt modelId="{5C3997CD-23E1-4996-9091-C7E123E81159}">
      <dgm:prSet phldrT="[Text]"/>
      <dgm:spPr/>
      <dgm:t>
        <a:bodyPr/>
        <a:lstStyle/>
        <a:p>
          <a:r>
            <a:rPr lang="ar-JO" b="1" i="0" u="none" strike="noStrike" dirty="0">
              <a:solidFill>
                <a:schemeClr val="bg1"/>
              </a:solidFill>
              <a:effectLst/>
              <a:latin typeface="Calibri" panose="020F0502020204030204" pitchFamily="34" charset="0"/>
              <a:cs typeface="Calibri" panose="020F0502020204030204" pitchFamily="34" charset="0"/>
            </a:rPr>
            <a:t>الإفتقار إلى حماية الشرطة ؛</a:t>
          </a:r>
          <a:r>
            <a:rPr lang="ar-JO" b="1" i="0" dirty="0">
              <a:solidFill>
                <a:schemeClr val="bg1"/>
              </a:solidFill>
              <a:effectLst/>
              <a:latin typeface="Calibri" panose="020F0502020204030204" pitchFamily="34" charset="0"/>
              <a:cs typeface="Calibri" panose="020F0502020204030204" pitchFamily="34" charset="0"/>
            </a:rPr>
            <a:t> </a:t>
          </a:r>
          <a:r>
            <a:rPr lang="ar-JO" b="1" i="0" u="none" strike="noStrike" dirty="0">
              <a:solidFill>
                <a:schemeClr val="bg1"/>
              </a:solidFill>
              <a:effectLst/>
              <a:latin typeface="Calibri" panose="020F0502020204030204" pitchFamily="34" charset="0"/>
              <a:cs typeface="Calibri" panose="020F0502020204030204" pitchFamily="34" charset="0"/>
            </a:rPr>
            <a:t>عدم وجود قوانين تحمي من العنف القائم على النوع الاجتماعي</a:t>
          </a:r>
          <a:endParaRPr lang="en-GB" b="1" dirty="0">
            <a:solidFill>
              <a:schemeClr val="bg1"/>
            </a:solidFill>
            <a:latin typeface="Calibri" panose="020F0502020204030204" pitchFamily="34" charset="0"/>
            <a:cs typeface="Calibri" panose="020F0502020204030204" pitchFamily="34" charset="0"/>
          </a:endParaRPr>
        </a:p>
      </dgm:t>
    </dgm:pt>
    <dgm:pt modelId="{F92B2781-E126-49AA-9F34-C3D7662748BB}" type="parTrans" cxnId="{C9A5452D-CF3C-44CA-88E5-E329B823FAD5}">
      <dgm:prSet/>
      <dgm:spPr/>
      <dgm:t>
        <a:bodyPr/>
        <a:lstStyle/>
        <a:p>
          <a:endParaRPr lang="en-GB"/>
        </a:p>
      </dgm:t>
    </dgm:pt>
    <dgm:pt modelId="{63C3E656-7398-4177-94F2-DBC6DED4AA49}" type="sibTrans" cxnId="{C9A5452D-CF3C-44CA-88E5-E329B823FAD5}">
      <dgm:prSet/>
      <dgm:spPr/>
      <dgm:t>
        <a:bodyPr/>
        <a:lstStyle/>
        <a:p>
          <a:endParaRPr lang="en-GB"/>
        </a:p>
      </dgm:t>
    </dgm:pt>
    <dgm:pt modelId="{2189F8A9-CC81-45EC-A60E-518797D4ED27}">
      <dgm:prSet/>
      <dgm:spPr/>
      <dgm:t>
        <a:bodyPr/>
        <a:lstStyle/>
        <a:p>
          <a:r>
            <a:rPr lang="ar-JO" b="1" i="0" dirty="0">
              <a:solidFill>
                <a:schemeClr val="bg1"/>
              </a:solidFill>
              <a:effectLst/>
              <a:latin typeface="Calibri" panose="020F0502020204030204" pitchFamily="34" charset="0"/>
              <a:cs typeface="Calibri" panose="020F0502020204030204" pitchFamily="34" charset="0"/>
            </a:rPr>
            <a:t>توافر الغذاء والوقود و الدخل</a:t>
          </a:r>
          <a:endParaRPr lang="en-GB" b="1" dirty="0">
            <a:solidFill>
              <a:schemeClr val="bg1"/>
            </a:solidFill>
            <a:latin typeface="Calibri" panose="020F0502020204030204" pitchFamily="34" charset="0"/>
            <a:cs typeface="Calibri" panose="020F0502020204030204" pitchFamily="34" charset="0"/>
          </a:endParaRPr>
        </a:p>
      </dgm:t>
    </dgm:pt>
    <dgm:pt modelId="{0833BAF8-FC31-4DC4-9F59-C83F5B6312B5}" type="parTrans" cxnId="{F27D8EB0-3B5A-4097-8824-41CD3297B672}">
      <dgm:prSet/>
      <dgm:spPr/>
      <dgm:t>
        <a:bodyPr/>
        <a:lstStyle/>
        <a:p>
          <a:endParaRPr lang="en-GB"/>
        </a:p>
      </dgm:t>
    </dgm:pt>
    <dgm:pt modelId="{FAC99AF0-88F8-4E0A-A71C-DD5F488A3337}" type="sibTrans" cxnId="{F27D8EB0-3B5A-4097-8824-41CD3297B672}">
      <dgm:prSet/>
      <dgm:spPr/>
      <dgm:t>
        <a:bodyPr/>
        <a:lstStyle/>
        <a:p>
          <a:endParaRPr lang="en-GB"/>
        </a:p>
      </dgm:t>
    </dgm:pt>
    <dgm:pt modelId="{C1C8D8B8-D48D-4785-8C8A-9D88AFE6AE05}">
      <dgm:prSet/>
      <dgm:spPr/>
      <dgm:t>
        <a:bodyPr/>
        <a:lstStyle/>
        <a:p>
          <a:r>
            <a:rPr lang="ar-JO" b="1" dirty="0">
              <a:solidFill>
                <a:schemeClr val="bg1"/>
              </a:solidFill>
              <a:latin typeface="Calibri" panose="020F0502020204030204" pitchFamily="34" charset="0"/>
              <a:cs typeface="Calibri" panose="020F0502020204030204" pitchFamily="34" charset="0"/>
            </a:rPr>
            <a:t>النزاع</a:t>
          </a:r>
          <a:endParaRPr lang="en-GB" b="1" dirty="0">
            <a:solidFill>
              <a:schemeClr val="bg1"/>
            </a:solidFill>
            <a:latin typeface="Calibri" panose="020F0502020204030204" pitchFamily="34" charset="0"/>
            <a:cs typeface="Calibri" panose="020F0502020204030204" pitchFamily="34" charset="0"/>
          </a:endParaRPr>
        </a:p>
      </dgm:t>
    </dgm:pt>
    <dgm:pt modelId="{6D2A3229-3C27-4471-9B8B-DD90DB4C8DBD}" type="parTrans" cxnId="{024014F7-151F-4D86-AE72-3C8B1EDA26B8}">
      <dgm:prSet/>
      <dgm:spPr/>
      <dgm:t>
        <a:bodyPr/>
        <a:lstStyle/>
        <a:p>
          <a:endParaRPr lang="en-GB"/>
        </a:p>
      </dgm:t>
    </dgm:pt>
    <dgm:pt modelId="{D724576D-5BC5-425A-8BD2-DEEAE6C4E326}" type="sibTrans" cxnId="{024014F7-151F-4D86-AE72-3C8B1EDA26B8}">
      <dgm:prSet/>
      <dgm:spPr/>
      <dgm:t>
        <a:bodyPr/>
        <a:lstStyle/>
        <a:p>
          <a:endParaRPr lang="en-GB"/>
        </a:p>
      </dgm:t>
    </dgm:pt>
    <dgm:pt modelId="{25CFD54D-8480-4C3E-BB20-99F890AA29D7}">
      <dgm:prSet/>
      <dgm:spPr/>
      <dgm:t>
        <a:bodyPr/>
        <a:lstStyle/>
        <a:p>
          <a:r>
            <a:rPr lang="ar-JO" b="1" i="0" dirty="0">
              <a:solidFill>
                <a:schemeClr val="bg1"/>
              </a:solidFill>
              <a:latin typeface="Calibri" panose="020F0502020204030204" pitchFamily="34" charset="0"/>
              <a:cs typeface="Calibri" panose="020F0502020204030204" pitchFamily="34" charset="0"/>
            </a:rPr>
            <a:t>الملل والافتقار إلى الخدمات أو الأنشطة أو البرامج</a:t>
          </a:r>
          <a:endParaRPr lang="en-GB" b="1" dirty="0">
            <a:solidFill>
              <a:schemeClr val="bg1"/>
            </a:solidFill>
            <a:latin typeface="Calibri" panose="020F0502020204030204" pitchFamily="34" charset="0"/>
            <a:cs typeface="Calibri" panose="020F0502020204030204" pitchFamily="34" charset="0"/>
          </a:endParaRPr>
        </a:p>
      </dgm:t>
    </dgm:pt>
    <dgm:pt modelId="{AB01B1E0-6819-4EA6-9DAF-0EA85DA4EE06}" type="parTrans" cxnId="{CEA95D80-3996-4205-90C4-044DEC7FE499}">
      <dgm:prSet/>
      <dgm:spPr/>
      <dgm:t>
        <a:bodyPr/>
        <a:lstStyle/>
        <a:p>
          <a:endParaRPr lang="en-GB"/>
        </a:p>
      </dgm:t>
    </dgm:pt>
    <dgm:pt modelId="{D9C5D1F7-1070-4F8B-AED7-F634B5BA1137}" type="sibTrans" cxnId="{CEA95D80-3996-4205-90C4-044DEC7FE499}">
      <dgm:prSet/>
      <dgm:spPr/>
      <dgm:t>
        <a:bodyPr/>
        <a:lstStyle/>
        <a:p>
          <a:endParaRPr lang="en-GB"/>
        </a:p>
      </dgm:t>
    </dgm:pt>
    <dgm:pt modelId="{A6530E80-CFFC-42A8-B274-B8BA236F9BC6}">
      <dgm:prSet/>
      <dgm:spPr/>
      <dgm:t>
        <a:bodyPr/>
        <a:lstStyle/>
        <a:p>
          <a:r>
            <a:rPr lang="ar-JO" b="1" dirty="0">
              <a:solidFill>
                <a:schemeClr val="bg1"/>
              </a:solidFill>
              <a:latin typeface="Calibri" panose="020F0502020204030204" pitchFamily="34" charset="0"/>
              <a:cs typeface="Calibri" panose="020F0502020204030204" pitchFamily="34" charset="0"/>
            </a:rPr>
            <a:t>الافلات من العقاب</a:t>
          </a:r>
          <a:endParaRPr lang="en-GB" b="1" dirty="0">
            <a:solidFill>
              <a:schemeClr val="bg1"/>
            </a:solidFill>
            <a:latin typeface="Calibri" panose="020F0502020204030204" pitchFamily="34" charset="0"/>
            <a:cs typeface="Calibri" panose="020F0502020204030204" pitchFamily="34" charset="0"/>
          </a:endParaRPr>
        </a:p>
      </dgm:t>
    </dgm:pt>
    <dgm:pt modelId="{638B0923-F3E5-49B0-9C49-93683B71ADFC}" type="parTrans" cxnId="{362F6C27-D982-4FFD-A5C5-7EDCDBDA7E55}">
      <dgm:prSet/>
      <dgm:spPr/>
      <dgm:t>
        <a:bodyPr/>
        <a:lstStyle/>
        <a:p>
          <a:endParaRPr lang="en-GB"/>
        </a:p>
      </dgm:t>
    </dgm:pt>
    <dgm:pt modelId="{69131845-8342-4C06-AB8C-DB117747C5E7}" type="sibTrans" cxnId="{362F6C27-D982-4FFD-A5C5-7EDCDBDA7E55}">
      <dgm:prSet/>
      <dgm:spPr/>
      <dgm:t>
        <a:bodyPr/>
        <a:lstStyle/>
        <a:p>
          <a:endParaRPr lang="en-GB"/>
        </a:p>
      </dgm:t>
    </dgm:pt>
    <dgm:pt modelId="{E45E81D9-99C8-4825-95EA-49EFFF1D2B95}">
      <dgm:prSet/>
      <dgm:spPr/>
      <dgm:t>
        <a:bodyPr/>
        <a:lstStyle/>
        <a:p>
          <a:r>
            <a:rPr lang="ar-JO" b="1" i="0" dirty="0">
              <a:solidFill>
                <a:schemeClr val="bg1"/>
              </a:solidFill>
              <a:effectLst/>
              <a:latin typeface="Calibri" panose="020F0502020204030204" pitchFamily="34" charset="0"/>
              <a:cs typeface="Calibri" panose="020F0502020204030204" pitchFamily="34" charset="0"/>
            </a:rPr>
            <a:t>فقدان السلطة/الدور الذكوري في الأسرة والمجتمع</a:t>
          </a:r>
          <a:endParaRPr lang="en-GB" b="1" dirty="0">
            <a:solidFill>
              <a:schemeClr val="bg1"/>
            </a:solidFill>
            <a:latin typeface="Calibri" panose="020F0502020204030204" pitchFamily="34" charset="0"/>
            <a:cs typeface="Calibri" panose="020F0502020204030204" pitchFamily="34" charset="0"/>
          </a:endParaRPr>
        </a:p>
      </dgm:t>
    </dgm:pt>
    <dgm:pt modelId="{118951DD-BCE0-4017-8D43-58775C7F380E}" type="parTrans" cxnId="{4347F399-9BCF-4082-AD1D-65AA474EC055}">
      <dgm:prSet/>
      <dgm:spPr/>
      <dgm:t>
        <a:bodyPr/>
        <a:lstStyle/>
        <a:p>
          <a:endParaRPr lang="en-GB"/>
        </a:p>
      </dgm:t>
    </dgm:pt>
    <dgm:pt modelId="{F8A9716E-009E-4A0C-B1B1-66D1517B40BB}" type="sibTrans" cxnId="{4347F399-9BCF-4082-AD1D-65AA474EC055}">
      <dgm:prSet/>
      <dgm:spPr/>
      <dgm:t>
        <a:bodyPr/>
        <a:lstStyle/>
        <a:p>
          <a:endParaRPr lang="en-GB"/>
        </a:p>
      </dgm:t>
    </dgm:pt>
    <dgm:pt modelId="{F608020A-A634-497D-877F-0344552FA882}">
      <dgm:prSet/>
      <dgm:spPr/>
      <dgm:t>
        <a:bodyPr/>
        <a:lstStyle/>
        <a:p>
          <a:r>
            <a:rPr lang="ar-JO" b="1" i="0" dirty="0">
              <a:solidFill>
                <a:schemeClr val="bg1"/>
              </a:solidFill>
              <a:effectLst/>
              <a:latin typeface="Calibri" panose="020F0502020204030204" pitchFamily="34" charset="0"/>
              <a:cs typeface="Calibri" panose="020F0502020204030204" pitchFamily="34" charset="0"/>
            </a:rPr>
            <a:t>الرجال الساعين إلى تأكيد السلطة</a:t>
          </a:r>
          <a:endParaRPr lang="en-GB" b="1" dirty="0">
            <a:solidFill>
              <a:schemeClr val="bg1"/>
            </a:solidFill>
            <a:latin typeface="Calibri" panose="020F0502020204030204" pitchFamily="34" charset="0"/>
            <a:cs typeface="Calibri" panose="020F0502020204030204" pitchFamily="34" charset="0"/>
          </a:endParaRPr>
        </a:p>
      </dgm:t>
    </dgm:pt>
    <dgm:pt modelId="{9B6C07C7-40A5-4032-B649-D07303EA6092}" type="parTrans" cxnId="{8CB820F0-96C2-4507-AE50-C3DB5126B2BB}">
      <dgm:prSet/>
      <dgm:spPr/>
      <dgm:t>
        <a:bodyPr/>
        <a:lstStyle/>
        <a:p>
          <a:endParaRPr lang="en-GB"/>
        </a:p>
      </dgm:t>
    </dgm:pt>
    <dgm:pt modelId="{6D06FF35-7AC3-4F2C-A92A-D64A475A295C}" type="sibTrans" cxnId="{8CB820F0-96C2-4507-AE50-C3DB5126B2BB}">
      <dgm:prSet/>
      <dgm:spPr/>
      <dgm:t>
        <a:bodyPr/>
        <a:lstStyle/>
        <a:p>
          <a:endParaRPr lang="en-GB"/>
        </a:p>
      </dgm:t>
    </dgm:pt>
    <dgm:pt modelId="{5F2F8E2F-49A5-49D7-A2A0-B00F5D7A0116}">
      <dgm:prSet/>
      <dgm:spPr/>
      <dgm:t>
        <a:bodyPr/>
        <a:lstStyle/>
        <a:p>
          <a:r>
            <a:rPr lang="ar-JO" b="1" dirty="0">
              <a:solidFill>
                <a:schemeClr val="bg1"/>
              </a:solidFill>
              <a:latin typeface="Calibri" panose="020F0502020204030204" pitchFamily="34" charset="0"/>
              <a:cs typeface="Calibri" panose="020F0502020204030204" pitchFamily="34" charset="0"/>
            </a:rPr>
            <a:t>الانتقام</a:t>
          </a:r>
          <a:endParaRPr lang="en-GB" b="1" dirty="0">
            <a:solidFill>
              <a:schemeClr val="bg1"/>
            </a:solidFill>
            <a:latin typeface="Calibri" panose="020F0502020204030204" pitchFamily="34" charset="0"/>
            <a:cs typeface="Calibri" panose="020F0502020204030204" pitchFamily="34" charset="0"/>
          </a:endParaRPr>
        </a:p>
      </dgm:t>
    </dgm:pt>
    <dgm:pt modelId="{91B1E025-8D50-44B6-AC5D-A8B7543F1F11}" type="parTrans" cxnId="{CFE3A258-FDFC-4A4C-A079-9E426532B49F}">
      <dgm:prSet/>
      <dgm:spPr/>
      <dgm:t>
        <a:bodyPr/>
        <a:lstStyle/>
        <a:p>
          <a:endParaRPr lang="en-GB"/>
        </a:p>
      </dgm:t>
    </dgm:pt>
    <dgm:pt modelId="{57178F83-3F48-4471-B467-6AA8DFBA1453}" type="sibTrans" cxnId="{CFE3A258-FDFC-4A4C-A079-9E426532B49F}">
      <dgm:prSet/>
      <dgm:spPr/>
      <dgm:t>
        <a:bodyPr/>
        <a:lstStyle/>
        <a:p>
          <a:endParaRPr lang="en-GB"/>
        </a:p>
      </dgm:t>
    </dgm:pt>
    <dgm:pt modelId="{8C291217-B20E-43EF-9A9A-39795F721F9C}">
      <dgm:prSet/>
      <dgm:spPr/>
      <dgm:t>
        <a:bodyPr/>
        <a:lstStyle/>
        <a:p>
          <a:endParaRPr lang="en-GB" b="0" i="0" u="none" dirty="0"/>
        </a:p>
        <a:p>
          <a:pPr rtl="1"/>
          <a:r>
            <a:rPr lang="ar-JO" b="1" i="0" dirty="0">
              <a:solidFill>
                <a:schemeClr val="bg1"/>
              </a:solidFill>
              <a:latin typeface="Calibri" panose="020F0502020204030204" pitchFamily="34" charset="0"/>
              <a:cs typeface="Calibri" panose="020F0502020204030204" pitchFamily="34" charset="0"/>
            </a:rPr>
            <a:t>أداة/استراتيجية الحرب</a:t>
          </a:r>
          <a:endParaRPr lang="en-GB" b="1" dirty="0">
            <a:solidFill>
              <a:schemeClr val="bg1"/>
            </a:solidFill>
            <a:latin typeface="Calibri" panose="020F0502020204030204" pitchFamily="34" charset="0"/>
            <a:cs typeface="Calibri" panose="020F0502020204030204" pitchFamily="34" charset="0"/>
          </a:endParaRPr>
        </a:p>
      </dgm:t>
    </dgm:pt>
    <dgm:pt modelId="{C22D3C98-8CF0-4307-9762-409AAD2F23E1}" type="parTrans" cxnId="{3BE51313-D5FA-4D4F-AE55-E3BB1DD6ADA3}">
      <dgm:prSet/>
      <dgm:spPr/>
      <dgm:t>
        <a:bodyPr/>
        <a:lstStyle/>
        <a:p>
          <a:endParaRPr lang="en-GB"/>
        </a:p>
      </dgm:t>
    </dgm:pt>
    <dgm:pt modelId="{FB055FE9-5E24-4EEF-A2C5-0826F0AA757B}" type="sibTrans" cxnId="{3BE51313-D5FA-4D4F-AE55-E3BB1DD6ADA3}">
      <dgm:prSet/>
      <dgm:spPr/>
      <dgm:t>
        <a:bodyPr/>
        <a:lstStyle/>
        <a:p>
          <a:endParaRPr lang="en-GB"/>
        </a:p>
      </dgm:t>
    </dgm:pt>
    <dgm:pt modelId="{86A09B3C-E460-47C6-AF0E-FDEB87F8CB68}">
      <dgm:prSet/>
      <dgm:spPr/>
      <dgm:t>
        <a:bodyPr/>
        <a:lstStyle/>
        <a:p>
          <a:r>
            <a:rPr lang="ar-JO" b="1" dirty="0">
              <a:solidFill>
                <a:schemeClr val="bg1"/>
              </a:solidFill>
              <a:latin typeface="Calibri" panose="020F0502020204030204" pitchFamily="34" charset="0"/>
              <a:cs typeface="Calibri" panose="020F0502020204030204" pitchFamily="34" charset="0"/>
            </a:rPr>
            <a:t>الافتقار إلى التعليم</a:t>
          </a:r>
          <a:endParaRPr lang="en-GB" b="1" dirty="0">
            <a:solidFill>
              <a:schemeClr val="bg1"/>
            </a:solidFill>
            <a:latin typeface="Calibri" panose="020F0502020204030204" pitchFamily="34" charset="0"/>
            <a:cs typeface="Calibri" panose="020F0502020204030204" pitchFamily="34" charset="0"/>
          </a:endParaRPr>
        </a:p>
      </dgm:t>
    </dgm:pt>
    <dgm:pt modelId="{306E76BC-5B75-4F39-B0F9-06C9E0E46B1F}" type="parTrans" cxnId="{85311D5A-51DE-4869-9422-EEC4BFE37650}">
      <dgm:prSet/>
      <dgm:spPr/>
      <dgm:t>
        <a:bodyPr/>
        <a:lstStyle/>
        <a:p>
          <a:endParaRPr lang="en-GB"/>
        </a:p>
      </dgm:t>
    </dgm:pt>
    <dgm:pt modelId="{BF2DD4DE-F530-4DE1-B1E1-DFCB807A46F8}" type="sibTrans" cxnId="{85311D5A-51DE-4869-9422-EEC4BFE37650}">
      <dgm:prSet/>
      <dgm:spPr/>
      <dgm:t>
        <a:bodyPr/>
        <a:lstStyle/>
        <a:p>
          <a:endParaRPr lang="en-GB"/>
        </a:p>
      </dgm:t>
    </dgm:pt>
    <dgm:pt modelId="{B2219C08-230B-4922-8CE6-7AFAC7471197}">
      <dgm:prSet/>
      <dgm:spPr/>
      <dgm:t>
        <a:bodyPr/>
        <a:lstStyle/>
        <a:p>
          <a:r>
            <a:rPr lang="ar-JO" b="1" dirty="0">
              <a:solidFill>
                <a:schemeClr val="bg1"/>
              </a:solidFill>
              <a:latin typeface="Calibri" panose="020F0502020204030204" pitchFamily="34" charset="0"/>
              <a:cs typeface="Calibri" panose="020F0502020204030204" pitchFamily="34" charset="0"/>
            </a:rPr>
            <a:t>الهيمنة الذكورية</a:t>
          </a:r>
          <a:endParaRPr lang="en-GB" b="1" dirty="0">
            <a:solidFill>
              <a:schemeClr val="bg1"/>
            </a:solidFill>
            <a:latin typeface="Calibri" panose="020F0502020204030204" pitchFamily="34" charset="0"/>
            <a:cs typeface="Calibri" panose="020F0502020204030204" pitchFamily="34" charset="0"/>
          </a:endParaRPr>
        </a:p>
      </dgm:t>
    </dgm:pt>
    <dgm:pt modelId="{0E219165-4CE9-40BD-96ED-6579E5919A21}" type="parTrans" cxnId="{C4385B35-F8EC-4FAB-9CCF-A1F6AE594EDC}">
      <dgm:prSet/>
      <dgm:spPr/>
      <dgm:t>
        <a:bodyPr/>
        <a:lstStyle/>
        <a:p>
          <a:endParaRPr lang="en-GB"/>
        </a:p>
      </dgm:t>
    </dgm:pt>
    <dgm:pt modelId="{BCF58D43-8B2F-4FC3-AB45-0B561001C483}" type="sibTrans" cxnId="{C4385B35-F8EC-4FAB-9CCF-A1F6AE594EDC}">
      <dgm:prSet/>
      <dgm:spPr/>
      <dgm:t>
        <a:bodyPr/>
        <a:lstStyle/>
        <a:p>
          <a:endParaRPr lang="en-GB"/>
        </a:p>
      </dgm:t>
    </dgm:pt>
    <dgm:pt modelId="{6301D7AC-FC5B-4C3A-B223-31434713E9CE}">
      <dgm:prSet/>
      <dgm:spPr/>
      <dgm:t>
        <a:bodyPr/>
        <a:lstStyle/>
        <a:p>
          <a:r>
            <a:rPr lang="ar-JO" b="1" i="0" dirty="0">
              <a:solidFill>
                <a:schemeClr val="bg1"/>
              </a:solidFill>
              <a:effectLst/>
              <a:latin typeface="Calibri" panose="020F0502020204030204" pitchFamily="34" charset="0"/>
              <a:cs typeface="Calibri" panose="020F0502020204030204" pitchFamily="34" charset="0"/>
            </a:rPr>
            <a:t>انهيار البنى الاجتماعية</a:t>
          </a:r>
          <a:endParaRPr lang="en-US" b="1" dirty="0">
            <a:solidFill>
              <a:schemeClr val="bg1"/>
            </a:solidFill>
            <a:latin typeface="Calibri" panose="020F0502020204030204" pitchFamily="34" charset="0"/>
            <a:cs typeface="Calibri" panose="020F0502020204030204" pitchFamily="34" charset="0"/>
          </a:endParaRPr>
        </a:p>
      </dgm:t>
    </dgm:pt>
    <dgm:pt modelId="{98CABA28-0452-46E2-97CD-E26CD262CC01}" type="parTrans" cxnId="{7DC705D2-9195-4D9D-8F38-34354F37C710}">
      <dgm:prSet/>
      <dgm:spPr/>
      <dgm:t>
        <a:bodyPr/>
        <a:lstStyle/>
        <a:p>
          <a:endParaRPr lang="en-US"/>
        </a:p>
      </dgm:t>
    </dgm:pt>
    <dgm:pt modelId="{256115A9-D00E-49CC-80C6-BE614709BCDC}" type="sibTrans" cxnId="{7DC705D2-9195-4D9D-8F38-34354F37C710}">
      <dgm:prSet/>
      <dgm:spPr/>
      <dgm:t>
        <a:bodyPr/>
        <a:lstStyle/>
        <a:p>
          <a:endParaRPr lang="en-US"/>
        </a:p>
      </dgm:t>
    </dgm:pt>
    <dgm:pt modelId="{DD70505C-824C-4B5D-919B-A695C93C7D0C}" type="pres">
      <dgm:prSet presAssocID="{24EE4614-8AE1-42E9-8D2C-E5736C37575F}" presName="diagram" presStyleCnt="0">
        <dgm:presLayoutVars>
          <dgm:dir/>
          <dgm:resizeHandles val="exact"/>
        </dgm:presLayoutVars>
      </dgm:prSet>
      <dgm:spPr/>
    </dgm:pt>
    <dgm:pt modelId="{5430A731-90B3-48F2-9D8E-F33949302729}" type="pres">
      <dgm:prSet presAssocID="{6301D7AC-FC5B-4C3A-B223-31434713E9CE}" presName="node" presStyleLbl="node1" presStyleIdx="0" presStyleCnt="16" custLinFactNeighborX="3499" custLinFactNeighborY="-244">
        <dgm:presLayoutVars>
          <dgm:bulletEnabled val="1"/>
        </dgm:presLayoutVars>
      </dgm:prSet>
      <dgm:spPr/>
    </dgm:pt>
    <dgm:pt modelId="{DAE8C2CA-36AE-4FA3-94D6-9223BF06B50B}" type="pres">
      <dgm:prSet presAssocID="{256115A9-D00E-49CC-80C6-BE614709BCDC}" presName="sibTrans" presStyleCnt="0"/>
      <dgm:spPr/>
    </dgm:pt>
    <dgm:pt modelId="{84A01AC4-5610-45AA-91A5-509FD7F06D2E}" type="pres">
      <dgm:prSet presAssocID="{621B46B0-EDD0-442F-8A3B-6650757BC1FC}" presName="node" presStyleLbl="node1" presStyleIdx="1" presStyleCnt="16" custScaleX="104892" custScaleY="92513">
        <dgm:presLayoutVars>
          <dgm:bulletEnabled val="1"/>
        </dgm:presLayoutVars>
      </dgm:prSet>
      <dgm:spPr/>
    </dgm:pt>
    <dgm:pt modelId="{FCE5840B-CEDA-4DE6-B74B-1ACE8B91D51E}" type="pres">
      <dgm:prSet presAssocID="{5DC70DF3-1C58-47F9-9153-001D99DC2FDC}" presName="sibTrans" presStyleCnt="0"/>
      <dgm:spPr/>
    </dgm:pt>
    <dgm:pt modelId="{3614D2AB-D30A-406C-97F4-5C5D8F9992D6}" type="pres">
      <dgm:prSet presAssocID="{87DA0C0E-DBD5-4C4B-A353-BBE6665A80FD}" presName="node" presStyleLbl="node1" presStyleIdx="2" presStyleCnt="16">
        <dgm:presLayoutVars>
          <dgm:bulletEnabled val="1"/>
        </dgm:presLayoutVars>
      </dgm:prSet>
      <dgm:spPr/>
    </dgm:pt>
    <dgm:pt modelId="{D71410D8-FAC2-4CBF-890C-C9B970507F2B}" type="pres">
      <dgm:prSet presAssocID="{49FE5A5C-58C3-41D1-A504-12B0BD04913A}" presName="sibTrans" presStyleCnt="0"/>
      <dgm:spPr/>
    </dgm:pt>
    <dgm:pt modelId="{2DEE9587-63D7-4D29-8920-E8E51AE292D5}" type="pres">
      <dgm:prSet presAssocID="{2189F8A9-CC81-45EC-A60E-518797D4ED27}" presName="node" presStyleLbl="node1" presStyleIdx="3" presStyleCnt="16">
        <dgm:presLayoutVars>
          <dgm:bulletEnabled val="1"/>
        </dgm:presLayoutVars>
      </dgm:prSet>
      <dgm:spPr/>
    </dgm:pt>
    <dgm:pt modelId="{939A5EE9-B003-4CD5-8A18-54E1F93CC7DE}" type="pres">
      <dgm:prSet presAssocID="{FAC99AF0-88F8-4E0A-A71C-DD5F488A3337}" presName="sibTrans" presStyleCnt="0"/>
      <dgm:spPr/>
    </dgm:pt>
    <dgm:pt modelId="{53EF86D4-5042-4400-A09C-F17314A14AC3}" type="pres">
      <dgm:prSet presAssocID="{C1C8D8B8-D48D-4785-8C8A-9D88AFE6AE05}" presName="node" presStyleLbl="node1" presStyleIdx="4" presStyleCnt="16">
        <dgm:presLayoutVars>
          <dgm:bulletEnabled val="1"/>
        </dgm:presLayoutVars>
      </dgm:prSet>
      <dgm:spPr/>
    </dgm:pt>
    <dgm:pt modelId="{64B13A5B-596D-4AA5-B935-56946BD0DF62}" type="pres">
      <dgm:prSet presAssocID="{D724576D-5BC5-425A-8BD2-DEEAE6C4E326}" presName="sibTrans" presStyleCnt="0"/>
      <dgm:spPr/>
    </dgm:pt>
    <dgm:pt modelId="{F90781F5-1C60-4B65-A476-03003F4EE673}" type="pres">
      <dgm:prSet presAssocID="{3A466367-E8B1-453F-8164-E4BDC7C45D88}" presName="node" presStyleLbl="node1" presStyleIdx="5" presStyleCnt="16">
        <dgm:presLayoutVars>
          <dgm:bulletEnabled val="1"/>
        </dgm:presLayoutVars>
      </dgm:prSet>
      <dgm:spPr/>
    </dgm:pt>
    <dgm:pt modelId="{5B12F49E-201B-4FF5-8035-25C72C97666A}" type="pres">
      <dgm:prSet presAssocID="{5B0C9DA3-5897-4041-A016-E7599F14B3E6}" presName="sibTrans" presStyleCnt="0"/>
      <dgm:spPr/>
    </dgm:pt>
    <dgm:pt modelId="{4E9C62B9-1EFF-495F-A883-F193B89C057E}" type="pres">
      <dgm:prSet presAssocID="{12EB64EC-0531-40D1-B072-6AE2588CA3F8}" presName="node" presStyleLbl="node1" presStyleIdx="6" presStyleCnt="16">
        <dgm:presLayoutVars>
          <dgm:bulletEnabled val="1"/>
        </dgm:presLayoutVars>
      </dgm:prSet>
      <dgm:spPr/>
    </dgm:pt>
    <dgm:pt modelId="{D9B3792B-23F7-4B25-9575-2A912EA4BC3D}" type="pres">
      <dgm:prSet presAssocID="{C3BF1FF6-4273-4892-B6E0-31FBF9269F8B}" presName="sibTrans" presStyleCnt="0"/>
      <dgm:spPr/>
    </dgm:pt>
    <dgm:pt modelId="{E772677A-BEEE-4A3C-8F71-3C8CDE68EB09}" type="pres">
      <dgm:prSet presAssocID="{5C3997CD-23E1-4996-9091-C7E123E81159}" presName="node" presStyleLbl="node1" presStyleIdx="7" presStyleCnt="16">
        <dgm:presLayoutVars>
          <dgm:bulletEnabled val="1"/>
        </dgm:presLayoutVars>
      </dgm:prSet>
      <dgm:spPr/>
    </dgm:pt>
    <dgm:pt modelId="{0E1226C0-3B61-42F1-A931-E8273995B557}" type="pres">
      <dgm:prSet presAssocID="{63C3E656-7398-4177-94F2-DBC6DED4AA49}" presName="sibTrans" presStyleCnt="0"/>
      <dgm:spPr/>
    </dgm:pt>
    <dgm:pt modelId="{FC89A770-447B-495E-8D2C-F799B29C987D}" type="pres">
      <dgm:prSet presAssocID="{25CFD54D-8480-4C3E-BB20-99F890AA29D7}" presName="node" presStyleLbl="node1" presStyleIdx="8" presStyleCnt="16">
        <dgm:presLayoutVars>
          <dgm:bulletEnabled val="1"/>
        </dgm:presLayoutVars>
      </dgm:prSet>
      <dgm:spPr/>
    </dgm:pt>
    <dgm:pt modelId="{2BD50C7E-2A77-4C4D-BAC9-917203FDC745}" type="pres">
      <dgm:prSet presAssocID="{D9C5D1F7-1070-4F8B-AED7-F634B5BA1137}" presName="sibTrans" presStyleCnt="0"/>
      <dgm:spPr/>
    </dgm:pt>
    <dgm:pt modelId="{936DCE2A-D6AB-41DF-907E-09FC0C2B5961}" type="pres">
      <dgm:prSet presAssocID="{A6530E80-CFFC-42A8-B274-B8BA236F9BC6}" presName="node" presStyleLbl="node1" presStyleIdx="9" presStyleCnt="16">
        <dgm:presLayoutVars>
          <dgm:bulletEnabled val="1"/>
        </dgm:presLayoutVars>
      </dgm:prSet>
      <dgm:spPr/>
    </dgm:pt>
    <dgm:pt modelId="{766BD133-3448-4FAD-AF54-985CC43368DB}" type="pres">
      <dgm:prSet presAssocID="{69131845-8342-4C06-AB8C-DB117747C5E7}" presName="sibTrans" presStyleCnt="0"/>
      <dgm:spPr/>
    </dgm:pt>
    <dgm:pt modelId="{6EFC14B8-F3F7-46BE-A794-8189D04410A2}" type="pres">
      <dgm:prSet presAssocID="{E45E81D9-99C8-4825-95EA-49EFFF1D2B95}" presName="node" presStyleLbl="node1" presStyleIdx="10" presStyleCnt="16">
        <dgm:presLayoutVars>
          <dgm:bulletEnabled val="1"/>
        </dgm:presLayoutVars>
      </dgm:prSet>
      <dgm:spPr/>
    </dgm:pt>
    <dgm:pt modelId="{ED22C824-B1A1-477F-B40F-2BD4EEBDC8B1}" type="pres">
      <dgm:prSet presAssocID="{F8A9716E-009E-4A0C-B1B1-66D1517B40BB}" presName="sibTrans" presStyleCnt="0"/>
      <dgm:spPr/>
    </dgm:pt>
    <dgm:pt modelId="{CAAB0C00-AE67-49BF-A6AB-2224E4722257}" type="pres">
      <dgm:prSet presAssocID="{F608020A-A634-497D-877F-0344552FA882}" presName="node" presStyleLbl="node1" presStyleIdx="11" presStyleCnt="16">
        <dgm:presLayoutVars>
          <dgm:bulletEnabled val="1"/>
        </dgm:presLayoutVars>
      </dgm:prSet>
      <dgm:spPr/>
    </dgm:pt>
    <dgm:pt modelId="{E68DDC94-CB76-49C7-A031-A640C36DD5C0}" type="pres">
      <dgm:prSet presAssocID="{6D06FF35-7AC3-4F2C-A92A-D64A475A295C}" presName="sibTrans" presStyleCnt="0"/>
      <dgm:spPr/>
    </dgm:pt>
    <dgm:pt modelId="{EBE97045-FF5F-4296-9782-CC8D28AD1A65}" type="pres">
      <dgm:prSet presAssocID="{5F2F8E2F-49A5-49D7-A2A0-B00F5D7A0116}" presName="node" presStyleLbl="node1" presStyleIdx="12" presStyleCnt="16">
        <dgm:presLayoutVars>
          <dgm:bulletEnabled val="1"/>
        </dgm:presLayoutVars>
      </dgm:prSet>
      <dgm:spPr/>
    </dgm:pt>
    <dgm:pt modelId="{F11CA1F7-8491-4824-BBAE-BDD599291639}" type="pres">
      <dgm:prSet presAssocID="{57178F83-3F48-4471-B467-6AA8DFBA1453}" presName="sibTrans" presStyleCnt="0"/>
      <dgm:spPr/>
    </dgm:pt>
    <dgm:pt modelId="{63FFA7EB-54F5-4689-A121-51657CAD7F00}" type="pres">
      <dgm:prSet presAssocID="{8C291217-B20E-43EF-9A9A-39795F721F9C}" presName="node" presStyleLbl="node1" presStyleIdx="13" presStyleCnt="16">
        <dgm:presLayoutVars>
          <dgm:bulletEnabled val="1"/>
        </dgm:presLayoutVars>
      </dgm:prSet>
      <dgm:spPr/>
    </dgm:pt>
    <dgm:pt modelId="{CBDE90C3-77B3-447F-A9BE-F44FF733BED3}" type="pres">
      <dgm:prSet presAssocID="{FB055FE9-5E24-4EEF-A2C5-0826F0AA757B}" presName="sibTrans" presStyleCnt="0"/>
      <dgm:spPr/>
    </dgm:pt>
    <dgm:pt modelId="{95B60A49-E36F-414D-AD79-48EA25DAA4EB}" type="pres">
      <dgm:prSet presAssocID="{86A09B3C-E460-47C6-AF0E-FDEB87F8CB68}" presName="node" presStyleLbl="node1" presStyleIdx="14" presStyleCnt="16">
        <dgm:presLayoutVars>
          <dgm:bulletEnabled val="1"/>
        </dgm:presLayoutVars>
      </dgm:prSet>
      <dgm:spPr/>
    </dgm:pt>
    <dgm:pt modelId="{F512DD18-F76C-4545-8CCD-CF7F619C3C3D}" type="pres">
      <dgm:prSet presAssocID="{BF2DD4DE-F530-4DE1-B1E1-DFCB807A46F8}" presName="sibTrans" presStyleCnt="0"/>
      <dgm:spPr/>
    </dgm:pt>
    <dgm:pt modelId="{1D565FC9-33B0-4B69-A57E-F86035CB31B3}" type="pres">
      <dgm:prSet presAssocID="{B2219C08-230B-4922-8CE6-7AFAC7471197}" presName="node" presStyleLbl="node1" presStyleIdx="15" presStyleCnt="16">
        <dgm:presLayoutVars>
          <dgm:bulletEnabled val="1"/>
        </dgm:presLayoutVars>
      </dgm:prSet>
      <dgm:spPr/>
    </dgm:pt>
  </dgm:ptLst>
  <dgm:cxnLst>
    <dgm:cxn modelId="{F8DCE104-84AC-428C-9F61-FF9285B4FB44}" type="presOf" srcId="{25CFD54D-8480-4C3E-BB20-99F890AA29D7}" destId="{FC89A770-447B-495E-8D2C-F799B29C987D}" srcOrd="0" destOrd="0" presId="urn:microsoft.com/office/officeart/2005/8/layout/default"/>
    <dgm:cxn modelId="{0CF8E711-74F5-4A21-8850-07346E5D1926}" type="presOf" srcId="{8C291217-B20E-43EF-9A9A-39795F721F9C}" destId="{63FFA7EB-54F5-4689-A121-51657CAD7F00}" srcOrd="0" destOrd="0" presId="urn:microsoft.com/office/officeart/2005/8/layout/default"/>
    <dgm:cxn modelId="{3BE51313-D5FA-4D4F-AE55-E3BB1DD6ADA3}" srcId="{24EE4614-8AE1-42E9-8D2C-E5736C37575F}" destId="{8C291217-B20E-43EF-9A9A-39795F721F9C}" srcOrd="13" destOrd="0" parTransId="{C22D3C98-8CF0-4307-9762-409AAD2F23E1}" sibTransId="{FB055FE9-5E24-4EEF-A2C5-0826F0AA757B}"/>
    <dgm:cxn modelId="{41385513-25A2-46B7-AB33-B594D7118154}" type="presOf" srcId="{A6530E80-CFFC-42A8-B274-B8BA236F9BC6}" destId="{936DCE2A-D6AB-41DF-907E-09FC0C2B5961}" srcOrd="0" destOrd="0" presId="urn:microsoft.com/office/officeart/2005/8/layout/default"/>
    <dgm:cxn modelId="{4908E41B-A456-471F-8222-FB2ECA274CFC}" type="presOf" srcId="{2189F8A9-CC81-45EC-A60E-518797D4ED27}" destId="{2DEE9587-63D7-4D29-8920-E8E51AE292D5}" srcOrd="0" destOrd="0" presId="urn:microsoft.com/office/officeart/2005/8/layout/default"/>
    <dgm:cxn modelId="{362F6C27-D982-4FFD-A5C5-7EDCDBDA7E55}" srcId="{24EE4614-8AE1-42E9-8D2C-E5736C37575F}" destId="{A6530E80-CFFC-42A8-B274-B8BA236F9BC6}" srcOrd="9" destOrd="0" parTransId="{638B0923-F3E5-49B0-9C49-93683B71ADFC}" sibTransId="{69131845-8342-4C06-AB8C-DB117747C5E7}"/>
    <dgm:cxn modelId="{7F57882B-340B-49BF-B094-D8624617939B}" type="presOf" srcId="{5C3997CD-23E1-4996-9091-C7E123E81159}" destId="{E772677A-BEEE-4A3C-8F71-3C8CDE68EB09}" srcOrd="0" destOrd="0" presId="urn:microsoft.com/office/officeart/2005/8/layout/default"/>
    <dgm:cxn modelId="{642DFD2B-14EA-4AA6-AD63-AB999344C5DD}" srcId="{24EE4614-8AE1-42E9-8D2C-E5736C37575F}" destId="{87DA0C0E-DBD5-4C4B-A353-BBE6665A80FD}" srcOrd="2" destOrd="0" parTransId="{4915AE98-2B20-4FED-A712-7143C5D7BD09}" sibTransId="{49FE5A5C-58C3-41D1-A504-12B0BD04913A}"/>
    <dgm:cxn modelId="{C9A5452D-CF3C-44CA-88E5-E329B823FAD5}" srcId="{24EE4614-8AE1-42E9-8D2C-E5736C37575F}" destId="{5C3997CD-23E1-4996-9091-C7E123E81159}" srcOrd="7" destOrd="0" parTransId="{F92B2781-E126-49AA-9F34-C3D7662748BB}" sibTransId="{63C3E656-7398-4177-94F2-DBC6DED4AA49}"/>
    <dgm:cxn modelId="{7EA82334-FC87-4C8E-8B03-2D742F823462}" type="presOf" srcId="{B2219C08-230B-4922-8CE6-7AFAC7471197}" destId="{1D565FC9-33B0-4B69-A57E-F86035CB31B3}" srcOrd="0" destOrd="0" presId="urn:microsoft.com/office/officeart/2005/8/layout/default"/>
    <dgm:cxn modelId="{C4385B35-F8EC-4FAB-9CCF-A1F6AE594EDC}" srcId="{24EE4614-8AE1-42E9-8D2C-E5736C37575F}" destId="{B2219C08-230B-4922-8CE6-7AFAC7471197}" srcOrd="15" destOrd="0" parTransId="{0E219165-4CE9-40BD-96ED-6579E5919A21}" sibTransId="{BCF58D43-8B2F-4FC3-AB45-0B561001C483}"/>
    <dgm:cxn modelId="{90E10C5C-20AB-4E8B-8B86-CCFDE731C899}" type="presOf" srcId="{24EE4614-8AE1-42E9-8D2C-E5736C37575F}" destId="{DD70505C-824C-4B5D-919B-A695C93C7D0C}" srcOrd="0" destOrd="0" presId="urn:microsoft.com/office/officeart/2005/8/layout/default"/>
    <dgm:cxn modelId="{DF11A56B-5472-47CB-A0EE-17AF3C8BA1D8}" type="presOf" srcId="{C1C8D8B8-D48D-4785-8C8A-9D88AFE6AE05}" destId="{53EF86D4-5042-4400-A09C-F17314A14AC3}" srcOrd="0" destOrd="0" presId="urn:microsoft.com/office/officeart/2005/8/layout/default"/>
    <dgm:cxn modelId="{64239673-6E15-4F11-B804-35276577EE65}" srcId="{24EE4614-8AE1-42E9-8D2C-E5736C37575F}" destId="{12EB64EC-0531-40D1-B072-6AE2588CA3F8}" srcOrd="6" destOrd="0" parTransId="{0221B431-13C3-4A33-BAB0-19CD87C48FDE}" sibTransId="{C3BF1FF6-4273-4892-B6E0-31FBF9269F8B}"/>
    <dgm:cxn modelId="{10B8E775-7503-4266-BEBC-771ABEA9BAFA}" type="presOf" srcId="{5F2F8E2F-49A5-49D7-A2A0-B00F5D7A0116}" destId="{EBE97045-FF5F-4296-9782-CC8D28AD1A65}" srcOrd="0" destOrd="0" presId="urn:microsoft.com/office/officeart/2005/8/layout/default"/>
    <dgm:cxn modelId="{CFE3A258-FDFC-4A4C-A079-9E426532B49F}" srcId="{24EE4614-8AE1-42E9-8D2C-E5736C37575F}" destId="{5F2F8E2F-49A5-49D7-A2A0-B00F5D7A0116}" srcOrd="12" destOrd="0" parTransId="{91B1E025-8D50-44B6-AC5D-A8B7543F1F11}" sibTransId="{57178F83-3F48-4471-B467-6AA8DFBA1453}"/>
    <dgm:cxn modelId="{85311D5A-51DE-4869-9422-EEC4BFE37650}" srcId="{24EE4614-8AE1-42E9-8D2C-E5736C37575F}" destId="{86A09B3C-E460-47C6-AF0E-FDEB87F8CB68}" srcOrd="14" destOrd="0" parTransId="{306E76BC-5B75-4F39-B0F9-06C9E0E46B1F}" sibTransId="{BF2DD4DE-F530-4DE1-B1E1-DFCB807A46F8}"/>
    <dgm:cxn modelId="{CEA95D80-3996-4205-90C4-044DEC7FE499}" srcId="{24EE4614-8AE1-42E9-8D2C-E5736C37575F}" destId="{25CFD54D-8480-4C3E-BB20-99F890AA29D7}" srcOrd="8" destOrd="0" parTransId="{AB01B1E0-6819-4EA6-9DAF-0EA85DA4EE06}" sibTransId="{D9C5D1F7-1070-4F8B-AED7-F634B5BA1137}"/>
    <dgm:cxn modelId="{3C74B587-DA75-4DC3-89DC-8ED7118C6487}" type="presOf" srcId="{86A09B3C-E460-47C6-AF0E-FDEB87F8CB68}" destId="{95B60A49-E36F-414D-AD79-48EA25DAA4EB}" srcOrd="0" destOrd="0" presId="urn:microsoft.com/office/officeart/2005/8/layout/default"/>
    <dgm:cxn modelId="{CB864E89-5CD7-427F-AF04-168F6E000E97}" type="presOf" srcId="{E45E81D9-99C8-4825-95EA-49EFFF1D2B95}" destId="{6EFC14B8-F3F7-46BE-A794-8189D04410A2}" srcOrd="0" destOrd="0" presId="urn:microsoft.com/office/officeart/2005/8/layout/default"/>
    <dgm:cxn modelId="{4347F399-9BCF-4082-AD1D-65AA474EC055}" srcId="{24EE4614-8AE1-42E9-8D2C-E5736C37575F}" destId="{E45E81D9-99C8-4825-95EA-49EFFF1D2B95}" srcOrd="10" destOrd="0" parTransId="{118951DD-BCE0-4017-8D43-58775C7F380E}" sibTransId="{F8A9716E-009E-4A0C-B1B1-66D1517B40BB}"/>
    <dgm:cxn modelId="{0F0358A1-2812-4DB7-89DB-A137A121CFD2}" type="presOf" srcId="{3A466367-E8B1-453F-8164-E4BDC7C45D88}" destId="{F90781F5-1C60-4B65-A476-03003F4EE673}" srcOrd="0" destOrd="0" presId="urn:microsoft.com/office/officeart/2005/8/layout/default"/>
    <dgm:cxn modelId="{F27D8EB0-3B5A-4097-8824-41CD3297B672}" srcId="{24EE4614-8AE1-42E9-8D2C-E5736C37575F}" destId="{2189F8A9-CC81-45EC-A60E-518797D4ED27}" srcOrd="3" destOrd="0" parTransId="{0833BAF8-FC31-4DC4-9F59-C83F5B6312B5}" sibTransId="{FAC99AF0-88F8-4E0A-A71C-DD5F488A3337}"/>
    <dgm:cxn modelId="{6A7496B6-65AA-4DEB-8E1C-3D9BEC5282DB}" type="presOf" srcId="{87DA0C0E-DBD5-4C4B-A353-BBE6665A80FD}" destId="{3614D2AB-D30A-406C-97F4-5C5D8F9992D6}" srcOrd="0" destOrd="0" presId="urn:microsoft.com/office/officeart/2005/8/layout/default"/>
    <dgm:cxn modelId="{3149CCBA-6365-45B0-8EFB-20A8BBE512DE}" type="presOf" srcId="{621B46B0-EDD0-442F-8A3B-6650757BC1FC}" destId="{84A01AC4-5610-45AA-91A5-509FD7F06D2E}" srcOrd="0" destOrd="0" presId="urn:microsoft.com/office/officeart/2005/8/layout/default"/>
    <dgm:cxn modelId="{93C046BE-2278-4726-81AB-64ECE80D9BDA}" type="presOf" srcId="{6301D7AC-FC5B-4C3A-B223-31434713E9CE}" destId="{5430A731-90B3-48F2-9D8E-F33949302729}" srcOrd="0" destOrd="0" presId="urn:microsoft.com/office/officeart/2005/8/layout/default"/>
    <dgm:cxn modelId="{7DC705D2-9195-4D9D-8F38-34354F37C710}" srcId="{24EE4614-8AE1-42E9-8D2C-E5736C37575F}" destId="{6301D7AC-FC5B-4C3A-B223-31434713E9CE}" srcOrd="0" destOrd="0" parTransId="{98CABA28-0452-46E2-97CD-E26CD262CC01}" sibTransId="{256115A9-D00E-49CC-80C6-BE614709BCDC}"/>
    <dgm:cxn modelId="{77EBB2E2-587A-4670-AA2F-0104B178322D}" type="presOf" srcId="{12EB64EC-0531-40D1-B072-6AE2588CA3F8}" destId="{4E9C62B9-1EFF-495F-A883-F193B89C057E}" srcOrd="0" destOrd="0" presId="urn:microsoft.com/office/officeart/2005/8/layout/default"/>
    <dgm:cxn modelId="{96DA5DE3-7CA3-4E00-AB5B-66B455617CD0}" srcId="{24EE4614-8AE1-42E9-8D2C-E5736C37575F}" destId="{621B46B0-EDD0-442F-8A3B-6650757BC1FC}" srcOrd="1" destOrd="0" parTransId="{920C64DE-4D72-4DE6-8C91-0CBD777A197D}" sibTransId="{5DC70DF3-1C58-47F9-9153-001D99DC2FDC}"/>
    <dgm:cxn modelId="{2C0BA3E9-4410-4856-BDFB-EBBD01DDF367}" type="presOf" srcId="{F608020A-A634-497D-877F-0344552FA882}" destId="{CAAB0C00-AE67-49BF-A6AB-2224E4722257}" srcOrd="0" destOrd="0" presId="urn:microsoft.com/office/officeart/2005/8/layout/default"/>
    <dgm:cxn modelId="{8CB820F0-96C2-4507-AE50-C3DB5126B2BB}" srcId="{24EE4614-8AE1-42E9-8D2C-E5736C37575F}" destId="{F608020A-A634-497D-877F-0344552FA882}" srcOrd="11" destOrd="0" parTransId="{9B6C07C7-40A5-4032-B649-D07303EA6092}" sibTransId="{6D06FF35-7AC3-4F2C-A92A-D64A475A295C}"/>
    <dgm:cxn modelId="{0D0AA7F3-7C13-45D5-9150-5303FD986D87}" srcId="{24EE4614-8AE1-42E9-8D2C-E5736C37575F}" destId="{3A466367-E8B1-453F-8164-E4BDC7C45D88}" srcOrd="5" destOrd="0" parTransId="{499642F0-7390-4C2F-AA4B-D516523DF1AA}" sibTransId="{5B0C9DA3-5897-4041-A016-E7599F14B3E6}"/>
    <dgm:cxn modelId="{024014F7-151F-4D86-AE72-3C8B1EDA26B8}" srcId="{24EE4614-8AE1-42E9-8D2C-E5736C37575F}" destId="{C1C8D8B8-D48D-4785-8C8A-9D88AFE6AE05}" srcOrd="4" destOrd="0" parTransId="{6D2A3229-3C27-4471-9B8B-DD90DB4C8DBD}" sibTransId="{D724576D-5BC5-425A-8BD2-DEEAE6C4E326}"/>
    <dgm:cxn modelId="{1D45AE64-F616-4301-A913-ADB7040BD37D}" type="presParOf" srcId="{DD70505C-824C-4B5D-919B-A695C93C7D0C}" destId="{5430A731-90B3-48F2-9D8E-F33949302729}" srcOrd="0" destOrd="0" presId="urn:microsoft.com/office/officeart/2005/8/layout/default"/>
    <dgm:cxn modelId="{E906E2F9-F1AF-4AA8-9A52-9D00CD3A68B6}" type="presParOf" srcId="{DD70505C-824C-4B5D-919B-A695C93C7D0C}" destId="{DAE8C2CA-36AE-4FA3-94D6-9223BF06B50B}" srcOrd="1" destOrd="0" presId="urn:microsoft.com/office/officeart/2005/8/layout/default"/>
    <dgm:cxn modelId="{0039E86C-7D40-481D-B353-5ED23034E659}" type="presParOf" srcId="{DD70505C-824C-4B5D-919B-A695C93C7D0C}" destId="{84A01AC4-5610-45AA-91A5-509FD7F06D2E}" srcOrd="2" destOrd="0" presId="urn:microsoft.com/office/officeart/2005/8/layout/default"/>
    <dgm:cxn modelId="{0362469E-6B49-40D1-9483-4A98DDC6BF14}" type="presParOf" srcId="{DD70505C-824C-4B5D-919B-A695C93C7D0C}" destId="{FCE5840B-CEDA-4DE6-B74B-1ACE8B91D51E}" srcOrd="3" destOrd="0" presId="urn:microsoft.com/office/officeart/2005/8/layout/default"/>
    <dgm:cxn modelId="{262E98E3-8F2E-4B73-804B-44F9E144C335}" type="presParOf" srcId="{DD70505C-824C-4B5D-919B-A695C93C7D0C}" destId="{3614D2AB-D30A-406C-97F4-5C5D8F9992D6}" srcOrd="4" destOrd="0" presId="urn:microsoft.com/office/officeart/2005/8/layout/default"/>
    <dgm:cxn modelId="{630BFBC6-3548-4CA8-9FF6-4F69FABC1137}" type="presParOf" srcId="{DD70505C-824C-4B5D-919B-A695C93C7D0C}" destId="{D71410D8-FAC2-4CBF-890C-C9B970507F2B}" srcOrd="5" destOrd="0" presId="urn:microsoft.com/office/officeart/2005/8/layout/default"/>
    <dgm:cxn modelId="{2CDB8B8C-BF9E-4E34-AAC3-8C5C950A7825}" type="presParOf" srcId="{DD70505C-824C-4B5D-919B-A695C93C7D0C}" destId="{2DEE9587-63D7-4D29-8920-E8E51AE292D5}" srcOrd="6" destOrd="0" presId="urn:microsoft.com/office/officeart/2005/8/layout/default"/>
    <dgm:cxn modelId="{97836B5D-ACF5-40ED-B1E7-159DA9AF321B}" type="presParOf" srcId="{DD70505C-824C-4B5D-919B-A695C93C7D0C}" destId="{939A5EE9-B003-4CD5-8A18-54E1F93CC7DE}" srcOrd="7" destOrd="0" presId="urn:microsoft.com/office/officeart/2005/8/layout/default"/>
    <dgm:cxn modelId="{C89D9746-0F37-4F6C-A25E-96F02E3D996F}" type="presParOf" srcId="{DD70505C-824C-4B5D-919B-A695C93C7D0C}" destId="{53EF86D4-5042-4400-A09C-F17314A14AC3}" srcOrd="8" destOrd="0" presId="urn:microsoft.com/office/officeart/2005/8/layout/default"/>
    <dgm:cxn modelId="{D0B0A2C8-52B5-47A5-A3F5-D03E77AF37B7}" type="presParOf" srcId="{DD70505C-824C-4B5D-919B-A695C93C7D0C}" destId="{64B13A5B-596D-4AA5-B935-56946BD0DF62}" srcOrd="9" destOrd="0" presId="urn:microsoft.com/office/officeart/2005/8/layout/default"/>
    <dgm:cxn modelId="{54669D20-1975-4E6C-9D74-562522F4D0FA}" type="presParOf" srcId="{DD70505C-824C-4B5D-919B-A695C93C7D0C}" destId="{F90781F5-1C60-4B65-A476-03003F4EE673}" srcOrd="10" destOrd="0" presId="urn:microsoft.com/office/officeart/2005/8/layout/default"/>
    <dgm:cxn modelId="{3513C75C-8987-40FA-9DC8-8E578BFF83D3}" type="presParOf" srcId="{DD70505C-824C-4B5D-919B-A695C93C7D0C}" destId="{5B12F49E-201B-4FF5-8035-25C72C97666A}" srcOrd="11" destOrd="0" presId="urn:microsoft.com/office/officeart/2005/8/layout/default"/>
    <dgm:cxn modelId="{EFA5C40E-2ADC-48D1-94FA-12F78036578C}" type="presParOf" srcId="{DD70505C-824C-4B5D-919B-A695C93C7D0C}" destId="{4E9C62B9-1EFF-495F-A883-F193B89C057E}" srcOrd="12" destOrd="0" presId="urn:microsoft.com/office/officeart/2005/8/layout/default"/>
    <dgm:cxn modelId="{0DE0ACB3-59FD-411D-917F-45B60CD9A2A4}" type="presParOf" srcId="{DD70505C-824C-4B5D-919B-A695C93C7D0C}" destId="{D9B3792B-23F7-4B25-9575-2A912EA4BC3D}" srcOrd="13" destOrd="0" presId="urn:microsoft.com/office/officeart/2005/8/layout/default"/>
    <dgm:cxn modelId="{3E869AFE-63C1-4E6E-9132-105FCB4F577D}" type="presParOf" srcId="{DD70505C-824C-4B5D-919B-A695C93C7D0C}" destId="{E772677A-BEEE-4A3C-8F71-3C8CDE68EB09}" srcOrd="14" destOrd="0" presId="urn:microsoft.com/office/officeart/2005/8/layout/default"/>
    <dgm:cxn modelId="{84717367-AE78-4F22-899E-27A3E47F2D66}" type="presParOf" srcId="{DD70505C-824C-4B5D-919B-A695C93C7D0C}" destId="{0E1226C0-3B61-42F1-A931-E8273995B557}" srcOrd="15" destOrd="0" presId="urn:microsoft.com/office/officeart/2005/8/layout/default"/>
    <dgm:cxn modelId="{6A342B63-E418-4272-BF40-CA954E22FD33}" type="presParOf" srcId="{DD70505C-824C-4B5D-919B-A695C93C7D0C}" destId="{FC89A770-447B-495E-8D2C-F799B29C987D}" srcOrd="16" destOrd="0" presId="urn:microsoft.com/office/officeart/2005/8/layout/default"/>
    <dgm:cxn modelId="{9BA80131-AAF0-4691-8229-CF8C7F9663FD}" type="presParOf" srcId="{DD70505C-824C-4B5D-919B-A695C93C7D0C}" destId="{2BD50C7E-2A77-4C4D-BAC9-917203FDC745}" srcOrd="17" destOrd="0" presId="urn:microsoft.com/office/officeart/2005/8/layout/default"/>
    <dgm:cxn modelId="{08D2379C-6603-4AA5-AD27-D8E87AA2F554}" type="presParOf" srcId="{DD70505C-824C-4B5D-919B-A695C93C7D0C}" destId="{936DCE2A-D6AB-41DF-907E-09FC0C2B5961}" srcOrd="18" destOrd="0" presId="urn:microsoft.com/office/officeart/2005/8/layout/default"/>
    <dgm:cxn modelId="{51764A66-A826-4DD3-824E-9067C33DC66E}" type="presParOf" srcId="{DD70505C-824C-4B5D-919B-A695C93C7D0C}" destId="{766BD133-3448-4FAD-AF54-985CC43368DB}" srcOrd="19" destOrd="0" presId="urn:microsoft.com/office/officeart/2005/8/layout/default"/>
    <dgm:cxn modelId="{72CAADF9-B22F-4104-9509-2EBAE075917D}" type="presParOf" srcId="{DD70505C-824C-4B5D-919B-A695C93C7D0C}" destId="{6EFC14B8-F3F7-46BE-A794-8189D04410A2}" srcOrd="20" destOrd="0" presId="urn:microsoft.com/office/officeart/2005/8/layout/default"/>
    <dgm:cxn modelId="{582F2B81-7BC5-43FB-8FFF-5C8A479D1A9C}" type="presParOf" srcId="{DD70505C-824C-4B5D-919B-A695C93C7D0C}" destId="{ED22C824-B1A1-477F-B40F-2BD4EEBDC8B1}" srcOrd="21" destOrd="0" presId="urn:microsoft.com/office/officeart/2005/8/layout/default"/>
    <dgm:cxn modelId="{A6B0CAD6-8B92-4CE5-9BDC-94E1877BF9EB}" type="presParOf" srcId="{DD70505C-824C-4B5D-919B-A695C93C7D0C}" destId="{CAAB0C00-AE67-49BF-A6AB-2224E4722257}" srcOrd="22" destOrd="0" presId="urn:microsoft.com/office/officeart/2005/8/layout/default"/>
    <dgm:cxn modelId="{095A6B39-B687-4D43-84A6-BD620EC08FD3}" type="presParOf" srcId="{DD70505C-824C-4B5D-919B-A695C93C7D0C}" destId="{E68DDC94-CB76-49C7-A031-A640C36DD5C0}" srcOrd="23" destOrd="0" presId="urn:microsoft.com/office/officeart/2005/8/layout/default"/>
    <dgm:cxn modelId="{35805B83-3351-48A1-9A09-F68814B33BAE}" type="presParOf" srcId="{DD70505C-824C-4B5D-919B-A695C93C7D0C}" destId="{EBE97045-FF5F-4296-9782-CC8D28AD1A65}" srcOrd="24" destOrd="0" presId="urn:microsoft.com/office/officeart/2005/8/layout/default"/>
    <dgm:cxn modelId="{02F3517B-CE97-4591-8609-70ECB98D71E0}" type="presParOf" srcId="{DD70505C-824C-4B5D-919B-A695C93C7D0C}" destId="{F11CA1F7-8491-4824-BBAE-BDD599291639}" srcOrd="25" destOrd="0" presId="urn:microsoft.com/office/officeart/2005/8/layout/default"/>
    <dgm:cxn modelId="{3E6EED58-8147-4AB5-9321-D47878ED3A05}" type="presParOf" srcId="{DD70505C-824C-4B5D-919B-A695C93C7D0C}" destId="{63FFA7EB-54F5-4689-A121-51657CAD7F00}" srcOrd="26" destOrd="0" presId="urn:microsoft.com/office/officeart/2005/8/layout/default"/>
    <dgm:cxn modelId="{BD2B4829-E980-4F44-B0FA-6F23F0EE7381}" type="presParOf" srcId="{DD70505C-824C-4B5D-919B-A695C93C7D0C}" destId="{CBDE90C3-77B3-447F-A9BE-F44FF733BED3}" srcOrd="27" destOrd="0" presId="urn:microsoft.com/office/officeart/2005/8/layout/default"/>
    <dgm:cxn modelId="{0C7155FF-1873-4BFF-9ACF-E939162BEC4B}" type="presParOf" srcId="{DD70505C-824C-4B5D-919B-A695C93C7D0C}" destId="{95B60A49-E36F-414D-AD79-48EA25DAA4EB}" srcOrd="28" destOrd="0" presId="urn:microsoft.com/office/officeart/2005/8/layout/default"/>
    <dgm:cxn modelId="{1AF9DC1C-74E7-40DC-8C50-D9A20E53B23B}" type="presParOf" srcId="{DD70505C-824C-4B5D-919B-A695C93C7D0C}" destId="{F512DD18-F76C-4545-8CCD-CF7F619C3C3D}" srcOrd="29" destOrd="0" presId="urn:microsoft.com/office/officeart/2005/8/layout/default"/>
    <dgm:cxn modelId="{ACFBF497-6C39-4294-AB20-1844C5865C81}" type="presParOf" srcId="{DD70505C-824C-4B5D-919B-A695C93C7D0C}" destId="{1D565FC9-33B0-4B69-A57E-F86035CB31B3}" srcOrd="3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6">
            <a:lumMod val="60000"/>
            <a:lumOff val="40000"/>
          </a:schemeClr>
        </a:solidFill>
      </dgm:spPr>
      <dgm:t>
        <a:bodyPr/>
        <a:lstStyle/>
        <a:p>
          <a:r>
            <a:rPr lang="ar-JO" dirty="0">
              <a:solidFill>
                <a:schemeClr val="bg1"/>
              </a:solidFill>
            </a:rPr>
            <a:t>الموت</a:t>
          </a:r>
          <a:endParaRPr lang="en-US" dirty="0">
            <a:solidFill>
              <a:schemeClr val="bg1"/>
            </a:solidFill>
          </a:endParaRP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6">
            <a:lumMod val="60000"/>
            <a:lumOff val="40000"/>
          </a:schemeClr>
        </a:solidFill>
      </dgm:spPr>
      <dgm:t>
        <a:bodyPr/>
        <a:lstStyle/>
        <a:p>
          <a:r>
            <a:rPr lang="ar-JO" dirty="0">
              <a:solidFill>
                <a:schemeClr val="bg1"/>
              </a:solidFill>
            </a:rPr>
            <a:t>الانتحار</a:t>
          </a:r>
          <a:endParaRPr lang="en-US" dirty="0">
            <a:solidFill>
              <a:schemeClr val="bg1"/>
            </a:solidFill>
          </a:endParaRP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6">
            <a:lumMod val="60000"/>
            <a:lumOff val="40000"/>
          </a:schemeClr>
        </a:solidFill>
      </dgm:spPr>
      <dgm:t>
        <a:bodyPr/>
        <a:lstStyle/>
        <a:p>
          <a:r>
            <a:rPr lang="ar-JO" dirty="0">
              <a:solidFill>
                <a:schemeClr val="bg1"/>
              </a:solidFill>
            </a:rPr>
            <a:t>إصابات خطيرة</a:t>
          </a:r>
          <a:endParaRPr lang="en-US" dirty="0">
            <a:solidFill>
              <a:schemeClr val="bg1"/>
            </a:solidFill>
          </a:endParaRP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6">
            <a:lumMod val="60000"/>
            <a:lumOff val="40000"/>
          </a:schemeClr>
        </a:solidFill>
      </dgm:spPr>
      <dgm:t>
        <a:bodyPr/>
        <a:lstStyle/>
        <a:p>
          <a:r>
            <a:rPr lang="ar-JO" dirty="0">
              <a:solidFill>
                <a:schemeClr val="bg1"/>
              </a:solidFill>
            </a:rPr>
            <a:t>إصابات خلال الحمل</a:t>
          </a:r>
          <a:endParaRPr lang="en-US" dirty="0">
            <a:solidFill>
              <a:schemeClr val="bg1"/>
            </a:solidFill>
          </a:endParaRP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6">
            <a:lumMod val="60000"/>
            <a:lumOff val="40000"/>
          </a:schemeClr>
        </a:solidFill>
      </dgm:spPr>
      <dgm:t>
        <a:bodyPr/>
        <a:lstStyle/>
        <a:p>
          <a:r>
            <a:rPr lang="ar-JO" dirty="0">
              <a:solidFill>
                <a:schemeClr val="bg1"/>
              </a:solidFill>
            </a:rPr>
            <a:t>حمل مبكر أو غير مرغوب به</a:t>
          </a:r>
          <a:endParaRPr lang="en-US" dirty="0">
            <a:solidFill>
              <a:schemeClr val="bg1"/>
            </a:solidFill>
          </a:endParaRP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13086783-660E-4FFB-B736-D5749C2D9B90}">
      <dgm:prSet/>
      <dgm:spPr>
        <a:solidFill>
          <a:schemeClr val="accent6">
            <a:lumMod val="60000"/>
            <a:lumOff val="40000"/>
          </a:schemeClr>
        </a:solidFill>
      </dgm:spPr>
      <dgm:t>
        <a:bodyPr/>
        <a:lstStyle/>
        <a:p>
          <a:r>
            <a:rPr lang="ar-JO" dirty="0">
              <a:solidFill>
                <a:schemeClr val="bg1"/>
              </a:solidFill>
            </a:rPr>
            <a:t>الأمراض المنقولة جنسيا( فير</a:t>
          </a:r>
          <a:r>
            <a:rPr lang="ar-JO" b="0" i="0" dirty="0">
              <a:solidFill>
                <a:srgbClr val="000000"/>
              </a:solidFill>
              <a:effectLst/>
              <a:latin typeface="Montserrat"/>
            </a:rPr>
            <a:t>وس نقص المناعة البشرية/الإيدز)</a:t>
          </a:r>
          <a:endParaRPr lang="en-US" dirty="0">
            <a:solidFill>
              <a:schemeClr val="bg1"/>
            </a:solidFill>
          </a:endParaRPr>
        </a:p>
      </dgm:t>
    </dgm:pt>
    <dgm:pt modelId="{EE1D3AAB-81A6-42A6-B563-6367CDB0377D}" type="parTrans" cxnId="{24CAFCCC-1065-4680-A01B-E112F6C9B331}">
      <dgm:prSet/>
      <dgm:spPr/>
      <dgm:t>
        <a:bodyPr/>
        <a:lstStyle/>
        <a:p>
          <a:endParaRPr lang="en-US"/>
        </a:p>
      </dgm:t>
    </dgm:pt>
    <dgm:pt modelId="{CC27E72C-95A2-4982-A80D-D1739DE0BFF7}" type="sibTrans" cxnId="{24CAFCCC-1065-4680-A01B-E112F6C9B331}">
      <dgm:prSet/>
      <dgm:spPr/>
      <dgm:t>
        <a:bodyPr/>
        <a:lstStyle/>
        <a:p>
          <a:endParaRPr lang="en-US"/>
        </a:p>
      </dgm:t>
    </dgm:pt>
    <dgm:pt modelId="{B2722C31-FE25-4867-8880-43CD0B998E54}">
      <dgm:prSet/>
      <dgm:spPr>
        <a:solidFill>
          <a:schemeClr val="accent6">
            <a:lumMod val="60000"/>
            <a:lumOff val="40000"/>
          </a:schemeClr>
        </a:solidFill>
      </dgm:spPr>
      <dgm:t>
        <a:bodyPr/>
        <a:lstStyle/>
        <a:p>
          <a:r>
            <a:rPr lang="ar-JO" dirty="0">
              <a:solidFill>
                <a:schemeClr val="bg1"/>
              </a:solidFill>
            </a:rPr>
            <a:t>تعقيدات الاجهاض غير الامن</a:t>
          </a:r>
          <a:endParaRPr lang="en-US" dirty="0">
            <a:solidFill>
              <a:schemeClr val="bg1"/>
            </a:solidFill>
          </a:endParaRPr>
        </a:p>
      </dgm:t>
    </dgm:pt>
    <dgm:pt modelId="{319D481E-967E-4B54-B93C-32BBD8CE8CC3}" type="parTrans" cxnId="{90C2529F-7E3B-44C0-9760-B96CA5923AA7}">
      <dgm:prSet/>
      <dgm:spPr/>
      <dgm:t>
        <a:bodyPr/>
        <a:lstStyle/>
        <a:p>
          <a:endParaRPr lang="en-US"/>
        </a:p>
      </dgm:t>
    </dgm:pt>
    <dgm:pt modelId="{07BFC810-C644-4BDF-9536-9A5EC4A985EA}" type="sibTrans" cxnId="{90C2529F-7E3B-44C0-9760-B96CA5923AA7}">
      <dgm:prSet/>
      <dgm:spPr/>
      <dgm:t>
        <a:bodyPr/>
        <a:lstStyle/>
        <a:p>
          <a:endParaRPr lang="en-US"/>
        </a:p>
      </dgm:t>
    </dgm:pt>
    <dgm:pt modelId="{80491DF6-71AE-461A-A9BE-F4B329727823}">
      <dgm:prSet/>
      <dgm:spPr>
        <a:solidFill>
          <a:schemeClr val="accent6">
            <a:lumMod val="60000"/>
            <a:lumOff val="40000"/>
          </a:schemeClr>
        </a:solidFill>
      </dgm:spPr>
      <dgm:t>
        <a:bodyPr/>
        <a:lstStyle/>
        <a:p>
          <a:r>
            <a:rPr lang="ar-JO" dirty="0">
              <a:solidFill>
                <a:schemeClr val="bg1"/>
              </a:solidFill>
            </a:rPr>
            <a:t>التعرض للأمراض</a:t>
          </a:r>
          <a:endParaRPr lang="en-US" dirty="0">
            <a:solidFill>
              <a:schemeClr val="bg1"/>
            </a:solidFill>
          </a:endParaRPr>
        </a:p>
      </dgm:t>
    </dgm:pt>
    <dgm:pt modelId="{E99110D5-7E49-4F7E-A253-113E8E4B137D}" type="parTrans" cxnId="{B87F0F02-A873-481E-8D77-B3999E539840}">
      <dgm:prSet/>
      <dgm:spPr/>
      <dgm:t>
        <a:bodyPr/>
        <a:lstStyle/>
        <a:p>
          <a:endParaRPr lang="en-US"/>
        </a:p>
      </dgm:t>
    </dgm:pt>
    <dgm:pt modelId="{AB48BA56-471C-40A9-94AB-C28BD856FB5D}" type="sibTrans" cxnId="{B87F0F02-A873-481E-8D77-B3999E539840}">
      <dgm:prSet/>
      <dgm:spPr/>
      <dgm:t>
        <a:bodyPr/>
        <a:lstStyle/>
        <a:p>
          <a:endParaRPr lang="en-US"/>
        </a:p>
      </dgm:t>
    </dgm:pt>
    <dgm:pt modelId="{01281941-05E5-4C2D-8A32-4308ABDF88F2}">
      <dgm:prSet/>
      <dgm:spPr>
        <a:solidFill>
          <a:schemeClr val="accent6">
            <a:lumMod val="60000"/>
            <a:lumOff val="40000"/>
          </a:schemeClr>
        </a:solidFill>
      </dgm:spPr>
      <dgm:t>
        <a:bodyPr/>
        <a:lstStyle/>
        <a:p>
          <a:endParaRPr lang="en-GB" b="0" i="0" u="none" strike="noStrike" dirty="0">
            <a:solidFill>
              <a:srgbClr val="0970AC"/>
            </a:solidFill>
            <a:effectLst/>
            <a:latin typeface="Montserrat"/>
          </a:endParaRPr>
        </a:p>
        <a:p>
          <a:pPr rtl="1"/>
          <a:r>
            <a:rPr lang="ar-JO" b="0" i="0" dirty="0">
              <a:solidFill>
                <a:srgbClr val="000000"/>
              </a:solidFill>
              <a:effectLst/>
              <a:latin typeface="Montserrat"/>
            </a:rPr>
            <a:t>الأمراض الحادة أو المزمنة</a:t>
          </a:r>
          <a:endParaRPr lang="en-US" dirty="0">
            <a:solidFill>
              <a:schemeClr val="bg1"/>
            </a:solidFill>
          </a:endParaRPr>
        </a:p>
      </dgm:t>
    </dgm:pt>
    <dgm:pt modelId="{0F892879-72A7-4214-845C-2DB44A1B8F35}" type="parTrans" cxnId="{B2A8EDD9-994A-4F06-BD77-BA284448FA28}">
      <dgm:prSet/>
      <dgm:spPr/>
      <dgm:t>
        <a:bodyPr/>
        <a:lstStyle/>
        <a:p>
          <a:endParaRPr lang="en-US"/>
        </a:p>
      </dgm:t>
    </dgm:pt>
    <dgm:pt modelId="{C6CBE2F3-54E2-4F79-AF98-116994998B5D}" type="sibTrans" cxnId="{B2A8EDD9-994A-4F06-BD77-BA284448FA28}">
      <dgm:prSet/>
      <dgm:spPr/>
      <dgm:t>
        <a:bodyPr/>
        <a:lstStyle/>
        <a:p>
          <a:endParaRPr lang="en-US"/>
        </a:p>
      </dgm:t>
    </dgm:pt>
    <dgm:pt modelId="{D7F844AB-DEAB-4161-B7AD-49ABE7270B91}">
      <dgm:prSet/>
      <dgm:spPr>
        <a:solidFill>
          <a:schemeClr val="accent6">
            <a:lumMod val="60000"/>
            <a:lumOff val="40000"/>
          </a:schemeClr>
        </a:solidFill>
      </dgm:spPr>
      <dgm:t>
        <a:bodyPr/>
        <a:lstStyle/>
        <a:p>
          <a:r>
            <a:rPr lang="ar-JO" dirty="0">
              <a:solidFill>
                <a:schemeClr val="bg1"/>
              </a:solidFill>
            </a:rPr>
            <a:t>وفيات الرضع</a:t>
          </a:r>
          <a:endParaRPr lang="en-US" dirty="0">
            <a:solidFill>
              <a:schemeClr val="bg1"/>
            </a:solidFill>
          </a:endParaRPr>
        </a:p>
      </dgm:t>
    </dgm:pt>
    <dgm:pt modelId="{610D96F3-01DA-49A2-8186-732DF44F9C9A}" type="parTrans" cxnId="{ECB75D7B-9C06-48D6-85F8-68A72046861F}">
      <dgm:prSet/>
      <dgm:spPr/>
      <dgm:t>
        <a:bodyPr/>
        <a:lstStyle/>
        <a:p>
          <a:endParaRPr lang="en-US"/>
        </a:p>
      </dgm:t>
    </dgm:pt>
    <dgm:pt modelId="{D04DCC3E-8244-4398-9E09-09E1381EEB8E}" type="sibTrans" cxnId="{ECB75D7B-9C06-48D6-85F8-68A72046861F}">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A7864EEE-667F-431D-B46B-409AE9198FED}" type="pres">
      <dgm:prSet presAssocID="{F9C26135-ACF4-44BC-B3EC-8CAAE8F0D95E}" presName="node" presStyleLbl="node1" presStyleIdx="0" presStyleCnt="10">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1" presStyleCnt="10">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2" presStyleCnt="10">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3" presStyleCnt="10">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4" presStyleCnt="10">
        <dgm:presLayoutVars>
          <dgm:bulletEnabled val="1"/>
        </dgm:presLayoutVars>
      </dgm:prSet>
      <dgm:spPr/>
    </dgm:pt>
    <dgm:pt modelId="{DC61AB34-AD80-4663-8BF1-9C3C60C448E0}" type="pres">
      <dgm:prSet presAssocID="{60D9A179-F9F1-4596-9F84-55442B89479D}" presName="sibTrans" presStyleCnt="0"/>
      <dgm:spPr/>
    </dgm:pt>
    <dgm:pt modelId="{88FED8A4-0124-4986-A99A-8DC8CDA51963}" type="pres">
      <dgm:prSet presAssocID="{13086783-660E-4FFB-B736-D5749C2D9B90}" presName="node" presStyleLbl="node1" presStyleIdx="5" presStyleCnt="10">
        <dgm:presLayoutVars>
          <dgm:bulletEnabled val="1"/>
        </dgm:presLayoutVars>
      </dgm:prSet>
      <dgm:spPr/>
    </dgm:pt>
    <dgm:pt modelId="{36468F08-7DF4-44E9-885C-55AB00803A2F}" type="pres">
      <dgm:prSet presAssocID="{CC27E72C-95A2-4982-A80D-D1739DE0BFF7}" presName="sibTrans" presStyleCnt="0"/>
      <dgm:spPr/>
    </dgm:pt>
    <dgm:pt modelId="{0B690BF0-D431-4AA1-BB68-BFE1C730638E}" type="pres">
      <dgm:prSet presAssocID="{80491DF6-71AE-461A-A9BE-F4B329727823}" presName="node" presStyleLbl="node1" presStyleIdx="6" presStyleCnt="10">
        <dgm:presLayoutVars>
          <dgm:bulletEnabled val="1"/>
        </dgm:presLayoutVars>
      </dgm:prSet>
      <dgm:spPr/>
    </dgm:pt>
    <dgm:pt modelId="{0B5BA6F2-6294-4791-8D91-ECAAC24B36B5}" type="pres">
      <dgm:prSet presAssocID="{AB48BA56-471C-40A9-94AB-C28BD856FB5D}" presName="sibTrans" presStyleCnt="0"/>
      <dgm:spPr/>
    </dgm:pt>
    <dgm:pt modelId="{0C3CED8A-2714-4253-902A-33DDA0B4CED3}" type="pres">
      <dgm:prSet presAssocID="{B2722C31-FE25-4867-8880-43CD0B998E54}" presName="node" presStyleLbl="node1" presStyleIdx="7" presStyleCnt="10">
        <dgm:presLayoutVars>
          <dgm:bulletEnabled val="1"/>
        </dgm:presLayoutVars>
      </dgm:prSet>
      <dgm:spPr/>
    </dgm:pt>
    <dgm:pt modelId="{65AAFF59-DFD7-47D0-BB12-0C31BF15C975}" type="pres">
      <dgm:prSet presAssocID="{07BFC810-C644-4BDF-9536-9A5EC4A985EA}" presName="sibTrans" presStyleCnt="0"/>
      <dgm:spPr/>
    </dgm:pt>
    <dgm:pt modelId="{ABF0347E-F0AB-4979-B654-7F173685DC86}" type="pres">
      <dgm:prSet presAssocID="{01281941-05E5-4C2D-8A32-4308ABDF88F2}" presName="node" presStyleLbl="node1" presStyleIdx="8" presStyleCnt="10">
        <dgm:presLayoutVars>
          <dgm:bulletEnabled val="1"/>
        </dgm:presLayoutVars>
      </dgm:prSet>
      <dgm:spPr/>
    </dgm:pt>
    <dgm:pt modelId="{0FFD714F-2FEC-4ABB-8191-77F2732176DE}" type="pres">
      <dgm:prSet presAssocID="{C6CBE2F3-54E2-4F79-AF98-116994998B5D}" presName="sibTrans" presStyleCnt="0"/>
      <dgm:spPr/>
    </dgm:pt>
    <dgm:pt modelId="{B00F22FD-CE7B-4DB2-AB37-0E873232A0B9}" type="pres">
      <dgm:prSet presAssocID="{D7F844AB-DEAB-4161-B7AD-49ABE7270B91}" presName="node" presStyleLbl="node1" presStyleIdx="9" presStyleCnt="10">
        <dgm:presLayoutVars>
          <dgm:bulletEnabled val="1"/>
        </dgm:presLayoutVars>
      </dgm:prSet>
      <dgm:spPr/>
    </dgm:pt>
  </dgm:ptLst>
  <dgm:cxnLst>
    <dgm:cxn modelId="{B87F0F02-A873-481E-8D77-B3999E539840}" srcId="{1D60473C-5CE7-41AA-8605-6D3A0B18413B}" destId="{80491DF6-71AE-461A-A9BE-F4B329727823}" srcOrd="6" destOrd="0" parTransId="{E99110D5-7E49-4F7E-A253-113E8E4B137D}" sibTransId="{AB48BA56-471C-40A9-94AB-C28BD856FB5D}"/>
    <dgm:cxn modelId="{C421A51F-38FD-4CEF-9BA8-E1E1C72E2263}" srcId="{1D60473C-5CE7-41AA-8605-6D3A0B18413B}" destId="{16C837DA-B52B-4B9F-9B8C-451B2C9E3604}" srcOrd="3" destOrd="0" parTransId="{3A8EC505-293F-419B-B7A2-D03FF0761221}" sibTransId="{D5361445-C891-484B-9A41-15BC02D3F824}"/>
    <dgm:cxn modelId="{D5A5052A-0CAD-4A58-A31A-11DF3C8D4F7F}" type="presOf" srcId="{01281941-05E5-4C2D-8A32-4308ABDF88F2}" destId="{ABF0347E-F0AB-4979-B654-7F173685DC86}" srcOrd="0" destOrd="0" presId="urn:microsoft.com/office/officeart/2005/8/layout/default"/>
    <dgm:cxn modelId="{F6CC4E3D-FFB1-4FCA-B20D-2A21C21AEA82}" type="presOf" srcId="{16C837DA-B52B-4B9F-9B8C-451B2C9E3604}" destId="{1DC60AC3-9C29-4E06-8479-7E7D88583D9B}" srcOrd="0" destOrd="0" presId="urn:microsoft.com/office/officeart/2005/8/layout/default"/>
    <dgm:cxn modelId="{F8997F47-1A1B-40BB-90CA-2B6288A8F960}" type="presOf" srcId="{F9C26135-ACF4-44BC-B3EC-8CAAE8F0D95E}" destId="{A7864EEE-667F-431D-B46B-409AE9198FED}" srcOrd="0" destOrd="0" presId="urn:microsoft.com/office/officeart/2005/8/layout/default"/>
    <dgm:cxn modelId="{ECB75D7B-9C06-48D6-85F8-68A72046861F}" srcId="{1D60473C-5CE7-41AA-8605-6D3A0B18413B}" destId="{D7F844AB-DEAB-4161-B7AD-49ABE7270B91}" srcOrd="9" destOrd="0" parTransId="{610D96F3-01DA-49A2-8186-732DF44F9C9A}" sibTransId="{D04DCC3E-8244-4398-9E09-09E1381EEB8E}"/>
    <dgm:cxn modelId="{7133508E-7506-4660-93AC-EC44CD33CBB5}" type="presOf" srcId="{B2722C31-FE25-4867-8880-43CD0B998E54}" destId="{0C3CED8A-2714-4253-902A-33DDA0B4CED3}" srcOrd="0" destOrd="0" presId="urn:microsoft.com/office/officeart/2005/8/layout/default"/>
    <dgm:cxn modelId="{67FE2B91-DC13-47AE-B619-4E24FBBE1EDB}" type="presOf" srcId="{383FBEF8-AEAE-48AB-B427-2F64D937D0B2}" destId="{28250B4D-B25F-4FBE-9DD3-42F27972358D}" srcOrd="0" destOrd="0" presId="urn:microsoft.com/office/officeart/2005/8/layout/default"/>
    <dgm:cxn modelId="{90C2529F-7E3B-44C0-9760-B96CA5923AA7}" srcId="{1D60473C-5CE7-41AA-8605-6D3A0B18413B}" destId="{B2722C31-FE25-4867-8880-43CD0B998E54}" srcOrd="7" destOrd="0" parTransId="{319D481E-967E-4B54-B93C-32BBD8CE8CC3}" sibTransId="{07BFC810-C644-4BDF-9536-9A5EC4A985EA}"/>
    <dgm:cxn modelId="{59E2DCC6-BB7A-4AFC-949A-42CBE8D4237E}" type="presOf" srcId="{02B094E3-1C18-4231-AFC1-968C48A99E7A}" destId="{4882CCB9-CD1A-4954-9240-E41940FD4CAD}" srcOrd="0" destOrd="0" presId="urn:microsoft.com/office/officeart/2005/8/layout/default"/>
    <dgm:cxn modelId="{CF7F5EC7-62BC-492E-96C5-94C08D731686}" type="presOf" srcId="{1D60473C-5CE7-41AA-8605-6D3A0B18413B}" destId="{9F87481A-EEC5-48B3-87C0-07510F0FAE5D}" srcOrd="0" destOrd="0" presId="urn:microsoft.com/office/officeart/2005/8/layout/default"/>
    <dgm:cxn modelId="{24CAFCCC-1065-4680-A01B-E112F6C9B331}" srcId="{1D60473C-5CE7-41AA-8605-6D3A0B18413B}" destId="{13086783-660E-4FFB-B736-D5749C2D9B90}" srcOrd="5" destOrd="0" parTransId="{EE1D3AAB-81A6-42A6-B563-6367CDB0377D}" sibTransId="{CC27E72C-95A2-4982-A80D-D1739DE0BFF7}"/>
    <dgm:cxn modelId="{A0867ED7-6966-4C19-8440-505E35E063A9}" srcId="{1D60473C-5CE7-41AA-8605-6D3A0B18413B}" destId="{383FBEF8-AEAE-48AB-B427-2F64D937D0B2}" srcOrd="1" destOrd="0" parTransId="{502CB9D5-B83C-4569-89F6-69F89C917EE0}" sibTransId="{CFAB9DD8-8E03-4D77-8C2E-059060C1E50B}"/>
    <dgm:cxn modelId="{B2A8EDD9-994A-4F06-BD77-BA284448FA28}" srcId="{1D60473C-5CE7-41AA-8605-6D3A0B18413B}" destId="{01281941-05E5-4C2D-8A32-4308ABDF88F2}" srcOrd="8" destOrd="0" parTransId="{0F892879-72A7-4214-845C-2DB44A1B8F35}" sibTransId="{C6CBE2F3-54E2-4F79-AF98-116994998B5D}"/>
    <dgm:cxn modelId="{4B107DDB-FA41-4C7F-80A9-4D01ED68420C}" srcId="{1D60473C-5CE7-41AA-8605-6D3A0B18413B}" destId="{1EE7C259-C6AF-4C28-86EA-1FD079216B34}" srcOrd="4" destOrd="0" parTransId="{1B0A6761-AB7A-45CA-8358-4D74B31862B5}" sibTransId="{60D9A179-F9F1-4596-9F84-55442B89479D}"/>
    <dgm:cxn modelId="{D41B82DC-4DBC-431E-8D3E-797A2F32C132}" type="presOf" srcId="{80491DF6-71AE-461A-A9BE-F4B329727823}" destId="{0B690BF0-D431-4AA1-BB68-BFE1C730638E}" srcOrd="0" destOrd="0" presId="urn:microsoft.com/office/officeart/2005/8/layout/default"/>
    <dgm:cxn modelId="{762B64E2-15C8-481C-9067-E03F8E2A1277}" srcId="{1D60473C-5CE7-41AA-8605-6D3A0B18413B}" destId="{F9C26135-ACF4-44BC-B3EC-8CAAE8F0D95E}" srcOrd="0" destOrd="0" parTransId="{4798BB10-78EB-4FB5-9328-32B02FD9D4D3}" sibTransId="{5A43D3B1-D3C4-43E4-BD2F-E624F7A9095C}"/>
    <dgm:cxn modelId="{0BA238F6-C714-40D4-B05B-11C59EAFF89C}" type="presOf" srcId="{D7F844AB-DEAB-4161-B7AD-49ABE7270B91}" destId="{B00F22FD-CE7B-4DB2-AB37-0E873232A0B9}" srcOrd="0" destOrd="0" presId="urn:microsoft.com/office/officeart/2005/8/layout/default"/>
    <dgm:cxn modelId="{18AD25FA-C1B1-4909-BB29-7C7BE2538906}" type="presOf" srcId="{13086783-660E-4FFB-B736-D5749C2D9B90}" destId="{88FED8A4-0124-4986-A99A-8DC8CDA51963}" srcOrd="0" destOrd="0" presId="urn:microsoft.com/office/officeart/2005/8/layout/default"/>
    <dgm:cxn modelId="{A1D0B9FA-B7F6-4BFD-AC23-A4A75370D7D0}" srcId="{1D60473C-5CE7-41AA-8605-6D3A0B18413B}" destId="{02B094E3-1C18-4231-AFC1-968C48A99E7A}" srcOrd="2" destOrd="0" parTransId="{8799C36E-DC86-4BA9-8FF1-EAB690F5557B}" sibTransId="{11A7912D-3ACB-46C2-88FB-07B8C7396A79}"/>
    <dgm:cxn modelId="{330E69FC-5AC3-42DB-B9B1-041157BDDC7F}" type="presOf" srcId="{1EE7C259-C6AF-4C28-86EA-1FD079216B34}" destId="{8D549433-67EE-4E1E-AE63-0526B6D3F931}" srcOrd="0" destOrd="0" presId="urn:microsoft.com/office/officeart/2005/8/layout/default"/>
    <dgm:cxn modelId="{43E8CEA1-D539-4BED-B497-7C5BD30B8D0B}" type="presParOf" srcId="{9F87481A-EEC5-48B3-87C0-07510F0FAE5D}" destId="{A7864EEE-667F-431D-B46B-409AE9198FED}" srcOrd="0" destOrd="0" presId="urn:microsoft.com/office/officeart/2005/8/layout/default"/>
    <dgm:cxn modelId="{BF59CA7F-C9E0-4F48-82FD-9358DECA7E71}" type="presParOf" srcId="{9F87481A-EEC5-48B3-87C0-07510F0FAE5D}" destId="{61DD8AF2-D5FF-41C6-9723-7537EAB2DB59}" srcOrd="1" destOrd="0" presId="urn:microsoft.com/office/officeart/2005/8/layout/default"/>
    <dgm:cxn modelId="{D2791449-5004-4E67-9EEF-B6E52F40C732}" type="presParOf" srcId="{9F87481A-EEC5-48B3-87C0-07510F0FAE5D}" destId="{28250B4D-B25F-4FBE-9DD3-42F27972358D}" srcOrd="2" destOrd="0" presId="urn:microsoft.com/office/officeart/2005/8/layout/default"/>
    <dgm:cxn modelId="{B0256D27-51BB-451E-B8D8-108D725D9C1E}" type="presParOf" srcId="{9F87481A-EEC5-48B3-87C0-07510F0FAE5D}" destId="{4FF73B44-1C99-4C4B-A97D-8C551362C4C5}" srcOrd="3" destOrd="0" presId="urn:microsoft.com/office/officeart/2005/8/layout/default"/>
    <dgm:cxn modelId="{4D2620DB-D70C-41AE-9D14-5E92BD1C9BB4}" type="presParOf" srcId="{9F87481A-EEC5-48B3-87C0-07510F0FAE5D}" destId="{4882CCB9-CD1A-4954-9240-E41940FD4CAD}" srcOrd="4" destOrd="0" presId="urn:microsoft.com/office/officeart/2005/8/layout/default"/>
    <dgm:cxn modelId="{28C3CFD1-5793-42DD-ABEF-00073B569329}" type="presParOf" srcId="{9F87481A-EEC5-48B3-87C0-07510F0FAE5D}" destId="{56CCA752-C39F-4B2A-A4ED-27312FD73893}" srcOrd="5" destOrd="0" presId="urn:microsoft.com/office/officeart/2005/8/layout/default"/>
    <dgm:cxn modelId="{84529253-DB30-4A9A-8FF9-311F7FD18729}" type="presParOf" srcId="{9F87481A-EEC5-48B3-87C0-07510F0FAE5D}" destId="{1DC60AC3-9C29-4E06-8479-7E7D88583D9B}" srcOrd="6" destOrd="0" presId="urn:microsoft.com/office/officeart/2005/8/layout/default"/>
    <dgm:cxn modelId="{CD8EBC47-F1EA-4112-B092-9B66D36A2515}" type="presParOf" srcId="{9F87481A-EEC5-48B3-87C0-07510F0FAE5D}" destId="{F56F6A19-3687-4570-95C7-C82A9CF53FAC}" srcOrd="7" destOrd="0" presId="urn:microsoft.com/office/officeart/2005/8/layout/default"/>
    <dgm:cxn modelId="{1BBCF8A6-0F3D-408C-BE5F-E78A01C2FA85}" type="presParOf" srcId="{9F87481A-EEC5-48B3-87C0-07510F0FAE5D}" destId="{8D549433-67EE-4E1E-AE63-0526B6D3F931}" srcOrd="8" destOrd="0" presId="urn:microsoft.com/office/officeart/2005/8/layout/default"/>
    <dgm:cxn modelId="{13C020E4-3440-48BD-8BBB-C1240ED4D33D}" type="presParOf" srcId="{9F87481A-EEC5-48B3-87C0-07510F0FAE5D}" destId="{DC61AB34-AD80-4663-8BF1-9C3C60C448E0}" srcOrd="9" destOrd="0" presId="urn:microsoft.com/office/officeart/2005/8/layout/default"/>
    <dgm:cxn modelId="{4C18C29F-8F9B-4A41-B03F-1F5588D1736A}" type="presParOf" srcId="{9F87481A-EEC5-48B3-87C0-07510F0FAE5D}" destId="{88FED8A4-0124-4986-A99A-8DC8CDA51963}" srcOrd="10" destOrd="0" presId="urn:microsoft.com/office/officeart/2005/8/layout/default"/>
    <dgm:cxn modelId="{5808C684-35A8-49C0-85D2-D44777ABC1DA}" type="presParOf" srcId="{9F87481A-EEC5-48B3-87C0-07510F0FAE5D}" destId="{36468F08-7DF4-44E9-885C-55AB00803A2F}" srcOrd="11" destOrd="0" presId="urn:microsoft.com/office/officeart/2005/8/layout/default"/>
    <dgm:cxn modelId="{C15C555C-3D65-4306-9060-CDBF26EBF914}" type="presParOf" srcId="{9F87481A-EEC5-48B3-87C0-07510F0FAE5D}" destId="{0B690BF0-D431-4AA1-BB68-BFE1C730638E}" srcOrd="12" destOrd="0" presId="urn:microsoft.com/office/officeart/2005/8/layout/default"/>
    <dgm:cxn modelId="{53B85595-BDB4-4CB8-ADEA-87DDB3A12E95}" type="presParOf" srcId="{9F87481A-EEC5-48B3-87C0-07510F0FAE5D}" destId="{0B5BA6F2-6294-4791-8D91-ECAAC24B36B5}" srcOrd="13" destOrd="0" presId="urn:microsoft.com/office/officeart/2005/8/layout/default"/>
    <dgm:cxn modelId="{2743E974-E6FA-442A-9B45-8524F9364E8A}" type="presParOf" srcId="{9F87481A-EEC5-48B3-87C0-07510F0FAE5D}" destId="{0C3CED8A-2714-4253-902A-33DDA0B4CED3}" srcOrd="14" destOrd="0" presId="urn:microsoft.com/office/officeart/2005/8/layout/default"/>
    <dgm:cxn modelId="{F665DBDF-056E-4764-9DA2-73927218870A}" type="presParOf" srcId="{9F87481A-EEC5-48B3-87C0-07510F0FAE5D}" destId="{65AAFF59-DFD7-47D0-BB12-0C31BF15C975}" srcOrd="15" destOrd="0" presId="urn:microsoft.com/office/officeart/2005/8/layout/default"/>
    <dgm:cxn modelId="{30C5ABA0-9118-4B89-B147-3E4CBF261770}" type="presParOf" srcId="{9F87481A-EEC5-48B3-87C0-07510F0FAE5D}" destId="{ABF0347E-F0AB-4979-B654-7F173685DC86}" srcOrd="16" destOrd="0" presId="urn:microsoft.com/office/officeart/2005/8/layout/default"/>
    <dgm:cxn modelId="{051F0C4C-8EC6-4044-B29E-5C33C384DB20}" type="presParOf" srcId="{9F87481A-EEC5-48B3-87C0-07510F0FAE5D}" destId="{0FFD714F-2FEC-4ABB-8191-77F2732176DE}" srcOrd="17" destOrd="0" presId="urn:microsoft.com/office/officeart/2005/8/layout/default"/>
    <dgm:cxn modelId="{61E46733-7EEB-4511-95FF-B3A25DEA3AEC}" type="presParOf" srcId="{9F87481A-EEC5-48B3-87C0-07510F0FAE5D}" destId="{B00F22FD-CE7B-4DB2-AB37-0E873232A0B9}" srcOrd="1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1">
            <a:lumMod val="60000"/>
            <a:lumOff val="40000"/>
          </a:schemeClr>
        </a:solidFill>
      </dgm:spPr>
      <dgm:t>
        <a:bodyPr/>
        <a:lstStyle/>
        <a:p>
          <a:r>
            <a:rPr lang="ar-JO" dirty="0">
              <a:solidFill>
                <a:schemeClr val="bg1"/>
              </a:solidFill>
            </a:rPr>
            <a:t>الاكتئاب</a:t>
          </a:r>
          <a:endParaRPr lang="en-US" dirty="0">
            <a:solidFill>
              <a:schemeClr val="bg1"/>
            </a:solidFill>
          </a:endParaRP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1">
            <a:lumMod val="60000"/>
            <a:lumOff val="40000"/>
          </a:schemeClr>
        </a:solidFill>
      </dgm:spPr>
      <dgm:t>
        <a:bodyPr/>
        <a:lstStyle/>
        <a:p>
          <a:r>
            <a:rPr lang="ar-JO" dirty="0">
              <a:solidFill>
                <a:schemeClr val="bg1"/>
              </a:solidFill>
            </a:rPr>
            <a:t>القلق</a:t>
          </a:r>
          <a:r>
            <a:rPr lang="en-US" dirty="0">
              <a:solidFill>
                <a:schemeClr val="bg1"/>
              </a:solidFill>
            </a:rPr>
            <a:t>, </a:t>
          </a:r>
          <a:r>
            <a:rPr lang="ar-JO" dirty="0">
              <a:solidFill>
                <a:schemeClr val="bg1"/>
              </a:solidFill>
            </a:rPr>
            <a:t>الخوف</a:t>
          </a:r>
          <a:endParaRPr lang="en-US" dirty="0">
            <a:solidFill>
              <a:schemeClr val="bg1"/>
            </a:solidFill>
          </a:endParaRP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1">
            <a:lumMod val="60000"/>
            <a:lumOff val="40000"/>
          </a:schemeClr>
        </a:solidFill>
      </dgm:spPr>
      <dgm:t>
        <a:bodyPr/>
        <a:lstStyle/>
        <a:p>
          <a:r>
            <a:rPr lang="ar-JO" dirty="0">
              <a:solidFill>
                <a:schemeClr val="bg1"/>
              </a:solidFill>
            </a:rPr>
            <a:t>لوم الذات</a:t>
          </a:r>
          <a:endParaRPr lang="en-US" dirty="0">
            <a:solidFill>
              <a:schemeClr val="bg1"/>
            </a:solidFill>
          </a:endParaRP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1">
            <a:lumMod val="60000"/>
            <a:lumOff val="40000"/>
          </a:schemeClr>
        </a:solidFill>
      </dgm:spPr>
      <dgm:t>
        <a:bodyPr/>
        <a:lstStyle/>
        <a:p>
          <a:r>
            <a:rPr lang="ar-JO" dirty="0">
              <a:solidFill>
                <a:schemeClr val="bg1"/>
              </a:solidFill>
            </a:rPr>
            <a:t>العار</a:t>
          </a:r>
          <a:endParaRPr lang="en-US" dirty="0">
            <a:solidFill>
              <a:schemeClr val="bg1"/>
            </a:solidFill>
          </a:endParaRP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1">
            <a:lumMod val="60000"/>
            <a:lumOff val="40000"/>
          </a:schemeClr>
        </a:solidFill>
      </dgm:spPr>
      <dgm:t>
        <a:bodyPr/>
        <a:lstStyle/>
        <a:p>
          <a:r>
            <a:rPr lang="ar-JO" dirty="0">
              <a:solidFill>
                <a:schemeClr val="bg1"/>
              </a:solidFill>
            </a:rPr>
            <a:t>كره الذات</a:t>
          </a:r>
          <a:endParaRPr lang="en-US" dirty="0">
            <a:solidFill>
              <a:schemeClr val="bg1"/>
            </a:solidFill>
          </a:endParaRP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13086783-660E-4FFB-B736-D5749C2D9B90}">
      <dgm:prSet/>
      <dgm:spPr>
        <a:solidFill>
          <a:schemeClr val="accent1">
            <a:lumMod val="60000"/>
            <a:lumOff val="40000"/>
          </a:schemeClr>
        </a:solidFill>
      </dgm:spPr>
      <dgm:t>
        <a:bodyPr/>
        <a:lstStyle/>
        <a:p>
          <a:r>
            <a:rPr lang="ar-JO" dirty="0">
              <a:solidFill>
                <a:schemeClr val="bg1"/>
              </a:solidFill>
            </a:rPr>
            <a:t>أفكار انتحارية</a:t>
          </a:r>
          <a:endParaRPr lang="en-US" dirty="0">
            <a:solidFill>
              <a:schemeClr val="bg1"/>
            </a:solidFill>
          </a:endParaRPr>
        </a:p>
      </dgm:t>
    </dgm:pt>
    <dgm:pt modelId="{EE1D3AAB-81A6-42A6-B563-6367CDB0377D}" type="parTrans" cxnId="{24CAFCCC-1065-4680-A01B-E112F6C9B331}">
      <dgm:prSet/>
      <dgm:spPr/>
      <dgm:t>
        <a:bodyPr/>
        <a:lstStyle/>
        <a:p>
          <a:endParaRPr lang="en-US"/>
        </a:p>
      </dgm:t>
    </dgm:pt>
    <dgm:pt modelId="{CC27E72C-95A2-4982-A80D-D1739DE0BFF7}" type="sibTrans" cxnId="{24CAFCCC-1065-4680-A01B-E112F6C9B331}">
      <dgm:prSet/>
      <dgm:spPr/>
      <dgm:t>
        <a:bodyPr/>
        <a:lstStyle/>
        <a:p>
          <a:endParaRPr lang="en-US"/>
        </a:p>
      </dgm:t>
    </dgm:pt>
    <dgm:pt modelId="{80491DF6-71AE-461A-A9BE-F4B329727823}">
      <dgm:prSet/>
      <dgm:spPr>
        <a:solidFill>
          <a:schemeClr val="accent1">
            <a:lumMod val="60000"/>
            <a:lumOff val="40000"/>
          </a:schemeClr>
        </a:solidFill>
      </dgm:spPr>
      <dgm:t>
        <a:bodyPr/>
        <a:lstStyle/>
        <a:p>
          <a:r>
            <a:rPr lang="ar-JO" dirty="0">
              <a:solidFill>
                <a:schemeClr val="bg1"/>
              </a:solidFill>
            </a:rPr>
            <a:t>التأثير على الأطفال</a:t>
          </a:r>
          <a:endParaRPr lang="en-US" dirty="0">
            <a:solidFill>
              <a:schemeClr val="bg1"/>
            </a:solidFill>
          </a:endParaRPr>
        </a:p>
      </dgm:t>
    </dgm:pt>
    <dgm:pt modelId="{E99110D5-7E49-4F7E-A253-113E8E4B137D}" type="parTrans" cxnId="{B87F0F02-A873-481E-8D77-B3999E539840}">
      <dgm:prSet/>
      <dgm:spPr/>
      <dgm:t>
        <a:bodyPr/>
        <a:lstStyle/>
        <a:p>
          <a:endParaRPr lang="en-US"/>
        </a:p>
      </dgm:t>
    </dgm:pt>
    <dgm:pt modelId="{AB48BA56-471C-40A9-94AB-C28BD856FB5D}" type="sibTrans" cxnId="{B87F0F02-A873-481E-8D77-B3999E539840}">
      <dgm:prSet/>
      <dgm:spPr/>
      <dgm:t>
        <a:bodyPr/>
        <a:lstStyle/>
        <a:p>
          <a:endParaRPr lang="en-US"/>
        </a:p>
      </dgm:t>
    </dgm:pt>
    <dgm:pt modelId="{69C571C6-B3EF-45C0-8362-722BEABEA267}">
      <dgm:prSet/>
      <dgm:spPr>
        <a:solidFill>
          <a:schemeClr val="accent1">
            <a:lumMod val="60000"/>
            <a:lumOff val="40000"/>
          </a:schemeClr>
        </a:solidFill>
      </dgm:spPr>
      <dgm:t>
        <a:bodyPr/>
        <a:lstStyle/>
        <a:p>
          <a:r>
            <a:rPr lang="ar-JO" dirty="0">
              <a:solidFill>
                <a:schemeClr val="bg1"/>
              </a:solidFill>
            </a:rPr>
            <a:t>اضطراب مابعد الصدمة</a:t>
          </a:r>
          <a:endParaRPr lang="en-US" dirty="0">
            <a:solidFill>
              <a:schemeClr val="bg1"/>
            </a:solidFill>
          </a:endParaRPr>
        </a:p>
      </dgm:t>
    </dgm:pt>
    <dgm:pt modelId="{05F82A07-2312-41AA-BE2F-38C17E7A6837}" type="parTrans" cxnId="{2A09D378-AD14-4E4C-82AA-632FE2A7FD4D}">
      <dgm:prSet/>
      <dgm:spPr/>
      <dgm:t>
        <a:bodyPr/>
        <a:lstStyle/>
        <a:p>
          <a:endParaRPr lang="en-US"/>
        </a:p>
      </dgm:t>
    </dgm:pt>
    <dgm:pt modelId="{EEF587FC-0B3E-457B-970B-430816B6DA33}" type="sibTrans" cxnId="{2A09D378-AD14-4E4C-82AA-632FE2A7FD4D}">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C51BED19-0E12-4B4D-B3CD-47D1AF364437}" type="pres">
      <dgm:prSet presAssocID="{69C571C6-B3EF-45C0-8362-722BEABEA267}" presName="node" presStyleLbl="node1" presStyleIdx="0" presStyleCnt="8">
        <dgm:presLayoutVars>
          <dgm:bulletEnabled val="1"/>
        </dgm:presLayoutVars>
      </dgm:prSet>
      <dgm:spPr/>
    </dgm:pt>
    <dgm:pt modelId="{FE122724-EF46-4B8A-BAED-34D6590F5AB7}" type="pres">
      <dgm:prSet presAssocID="{EEF587FC-0B3E-457B-970B-430816B6DA33}" presName="sibTrans" presStyleCnt="0"/>
      <dgm:spPr/>
    </dgm:pt>
    <dgm:pt modelId="{A7864EEE-667F-431D-B46B-409AE9198FED}" type="pres">
      <dgm:prSet presAssocID="{F9C26135-ACF4-44BC-B3EC-8CAAE8F0D95E}" presName="node" presStyleLbl="node1" presStyleIdx="1" presStyleCnt="8">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2" presStyleCnt="8">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3" presStyleCnt="8">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4" presStyleCnt="8">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5" presStyleCnt="8">
        <dgm:presLayoutVars>
          <dgm:bulletEnabled val="1"/>
        </dgm:presLayoutVars>
      </dgm:prSet>
      <dgm:spPr/>
    </dgm:pt>
    <dgm:pt modelId="{DC61AB34-AD80-4663-8BF1-9C3C60C448E0}" type="pres">
      <dgm:prSet presAssocID="{60D9A179-F9F1-4596-9F84-55442B89479D}" presName="sibTrans" presStyleCnt="0"/>
      <dgm:spPr/>
    </dgm:pt>
    <dgm:pt modelId="{88FED8A4-0124-4986-A99A-8DC8CDA51963}" type="pres">
      <dgm:prSet presAssocID="{13086783-660E-4FFB-B736-D5749C2D9B90}" presName="node" presStyleLbl="node1" presStyleIdx="6" presStyleCnt="8">
        <dgm:presLayoutVars>
          <dgm:bulletEnabled val="1"/>
        </dgm:presLayoutVars>
      </dgm:prSet>
      <dgm:spPr/>
    </dgm:pt>
    <dgm:pt modelId="{36468F08-7DF4-44E9-885C-55AB00803A2F}" type="pres">
      <dgm:prSet presAssocID="{CC27E72C-95A2-4982-A80D-D1739DE0BFF7}" presName="sibTrans" presStyleCnt="0"/>
      <dgm:spPr/>
    </dgm:pt>
    <dgm:pt modelId="{0B690BF0-D431-4AA1-BB68-BFE1C730638E}" type="pres">
      <dgm:prSet presAssocID="{80491DF6-71AE-461A-A9BE-F4B329727823}" presName="node" presStyleLbl="node1" presStyleIdx="7" presStyleCnt="8">
        <dgm:presLayoutVars>
          <dgm:bulletEnabled val="1"/>
        </dgm:presLayoutVars>
      </dgm:prSet>
      <dgm:spPr/>
    </dgm:pt>
  </dgm:ptLst>
  <dgm:cxnLst>
    <dgm:cxn modelId="{B87F0F02-A873-481E-8D77-B3999E539840}" srcId="{1D60473C-5CE7-41AA-8605-6D3A0B18413B}" destId="{80491DF6-71AE-461A-A9BE-F4B329727823}" srcOrd="7" destOrd="0" parTransId="{E99110D5-7E49-4F7E-A253-113E8E4B137D}" sibTransId="{AB48BA56-471C-40A9-94AB-C28BD856FB5D}"/>
    <dgm:cxn modelId="{C7727F15-7C48-44AE-A768-208EE27AC5BF}" type="presOf" srcId="{1EE7C259-C6AF-4C28-86EA-1FD079216B34}" destId="{8D549433-67EE-4E1E-AE63-0526B6D3F931}" srcOrd="0" destOrd="0" presId="urn:microsoft.com/office/officeart/2005/8/layout/default"/>
    <dgm:cxn modelId="{C421A51F-38FD-4CEF-9BA8-E1E1C72E2263}" srcId="{1D60473C-5CE7-41AA-8605-6D3A0B18413B}" destId="{16C837DA-B52B-4B9F-9B8C-451B2C9E3604}" srcOrd="4" destOrd="0" parTransId="{3A8EC505-293F-419B-B7A2-D03FF0761221}" sibTransId="{D5361445-C891-484B-9A41-15BC02D3F824}"/>
    <dgm:cxn modelId="{2A09D378-AD14-4E4C-82AA-632FE2A7FD4D}" srcId="{1D60473C-5CE7-41AA-8605-6D3A0B18413B}" destId="{69C571C6-B3EF-45C0-8362-722BEABEA267}" srcOrd="0" destOrd="0" parTransId="{05F82A07-2312-41AA-BE2F-38C17E7A6837}" sibTransId="{EEF587FC-0B3E-457B-970B-430816B6DA33}"/>
    <dgm:cxn modelId="{C4E28E92-AFFD-43DC-9FED-7852DAEF39A4}" type="presOf" srcId="{02B094E3-1C18-4231-AFC1-968C48A99E7A}" destId="{4882CCB9-CD1A-4954-9240-E41940FD4CAD}" srcOrd="0" destOrd="0" presId="urn:microsoft.com/office/officeart/2005/8/layout/default"/>
    <dgm:cxn modelId="{9007F493-42B1-46F4-8BD6-44BA48303BD7}" type="presOf" srcId="{1D60473C-5CE7-41AA-8605-6D3A0B18413B}" destId="{9F87481A-EEC5-48B3-87C0-07510F0FAE5D}" srcOrd="0" destOrd="0" presId="urn:microsoft.com/office/officeart/2005/8/layout/default"/>
    <dgm:cxn modelId="{DEADA29B-44DC-49C0-8F6C-9EBB08DD8EB2}" type="presOf" srcId="{F9C26135-ACF4-44BC-B3EC-8CAAE8F0D95E}" destId="{A7864EEE-667F-431D-B46B-409AE9198FED}" srcOrd="0" destOrd="0" presId="urn:microsoft.com/office/officeart/2005/8/layout/default"/>
    <dgm:cxn modelId="{7FC2939E-C648-4C65-9852-28182AC536DD}" type="presOf" srcId="{16C837DA-B52B-4B9F-9B8C-451B2C9E3604}" destId="{1DC60AC3-9C29-4E06-8479-7E7D88583D9B}" srcOrd="0" destOrd="0" presId="urn:microsoft.com/office/officeart/2005/8/layout/default"/>
    <dgm:cxn modelId="{E48A2FA6-D1F9-45D5-B8D6-31EF133DBB76}" type="presOf" srcId="{13086783-660E-4FFB-B736-D5749C2D9B90}" destId="{88FED8A4-0124-4986-A99A-8DC8CDA51963}" srcOrd="0" destOrd="0" presId="urn:microsoft.com/office/officeart/2005/8/layout/default"/>
    <dgm:cxn modelId="{1DB705C8-A249-492C-9655-25A2395DECE3}" type="presOf" srcId="{80491DF6-71AE-461A-A9BE-F4B329727823}" destId="{0B690BF0-D431-4AA1-BB68-BFE1C730638E}" srcOrd="0" destOrd="0" presId="urn:microsoft.com/office/officeart/2005/8/layout/default"/>
    <dgm:cxn modelId="{24CAFCCC-1065-4680-A01B-E112F6C9B331}" srcId="{1D60473C-5CE7-41AA-8605-6D3A0B18413B}" destId="{13086783-660E-4FFB-B736-D5749C2D9B90}" srcOrd="6" destOrd="0" parTransId="{EE1D3AAB-81A6-42A6-B563-6367CDB0377D}" sibTransId="{CC27E72C-95A2-4982-A80D-D1739DE0BFF7}"/>
    <dgm:cxn modelId="{A0867ED7-6966-4C19-8440-505E35E063A9}" srcId="{1D60473C-5CE7-41AA-8605-6D3A0B18413B}" destId="{383FBEF8-AEAE-48AB-B427-2F64D937D0B2}" srcOrd="2" destOrd="0" parTransId="{502CB9D5-B83C-4569-89F6-69F89C917EE0}" sibTransId="{CFAB9DD8-8E03-4D77-8C2E-059060C1E50B}"/>
    <dgm:cxn modelId="{4B107DDB-FA41-4C7F-80A9-4D01ED68420C}" srcId="{1D60473C-5CE7-41AA-8605-6D3A0B18413B}" destId="{1EE7C259-C6AF-4C28-86EA-1FD079216B34}" srcOrd="5" destOrd="0" parTransId="{1B0A6761-AB7A-45CA-8358-4D74B31862B5}" sibTransId="{60D9A179-F9F1-4596-9F84-55442B89479D}"/>
    <dgm:cxn modelId="{4FA53AE0-E437-4EB4-A731-08D04E5D815D}" type="presOf" srcId="{383FBEF8-AEAE-48AB-B427-2F64D937D0B2}" destId="{28250B4D-B25F-4FBE-9DD3-42F27972358D}" srcOrd="0" destOrd="0" presId="urn:microsoft.com/office/officeart/2005/8/layout/default"/>
    <dgm:cxn modelId="{762B64E2-15C8-481C-9067-E03F8E2A1277}" srcId="{1D60473C-5CE7-41AA-8605-6D3A0B18413B}" destId="{F9C26135-ACF4-44BC-B3EC-8CAAE8F0D95E}" srcOrd="1" destOrd="0" parTransId="{4798BB10-78EB-4FB5-9328-32B02FD9D4D3}" sibTransId="{5A43D3B1-D3C4-43E4-BD2F-E624F7A9095C}"/>
    <dgm:cxn modelId="{ECBB99F4-A5E0-47DD-A8FF-E05C10C3488C}" type="presOf" srcId="{69C571C6-B3EF-45C0-8362-722BEABEA267}" destId="{C51BED19-0E12-4B4D-B3CD-47D1AF364437}" srcOrd="0" destOrd="0" presId="urn:microsoft.com/office/officeart/2005/8/layout/default"/>
    <dgm:cxn modelId="{A1D0B9FA-B7F6-4BFD-AC23-A4A75370D7D0}" srcId="{1D60473C-5CE7-41AA-8605-6D3A0B18413B}" destId="{02B094E3-1C18-4231-AFC1-968C48A99E7A}" srcOrd="3" destOrd="0" parTransId="{8799C36E-DC86-4BA9-8FF1-EAB690F5557B}" sibTransId="{11A7912D-3ACB-46C2-88FB-07B8C7396A79}"/>
    <dgm:cxn modelId="{A2B8D71B-4E34-4D42-8BA3-EA249E1E4B53}" type="presParOf" srcId="{9F87481A-EEC5-48B3-87C0-07510F0FAE5D}" destId="{C51BED19-0E12-4B4D-B3CD-47D1AF364437}" srcOrd="0" destOrd="0" presId="urn:microsoft.com/office/officeart/2005/8/layout/default"/>
    <dgm:cxn modelId="{6AEA275B-3875-4F23-8A4F-444F232DC432}" type="presParOf" srcId="{9F87481A-EEC5-48B3-87C0-07510F0FAE5D}" destId="{FE122724-EF46-4B8A-BAED-34D6590F5AB7}" srcOrd="1" destOrd="0" presId="urn:microsoft.com/office/officeart/2005/8/layout/default"/>
    <dgm:cxn modelId="{F3672874-5B04-4448-BB69-CFED549DC029}" type="presParOf" srcId="{9F87481A-EEC5-48B3-87C0-07510F0FAE5D}" destId="{A7864EEE-667F-431D-B46B-409AE9198FED}" srcOrd="2" destOrd="0" presId="urn:microsoft.com/office/officeart/2005/8/layout/default"/>
    <dgm:cxn modelId="{C267D507-2529-45D4-A737-F42D37C501BD}" type="presParOf" srcId="{9F87481A-EEC5-48B3-87C0-07510F0FAE5D}" destId="{61DD8AF2-D5FF-41C6-9723-7537EAB2DB59}" srcOrd="3" destOrd="0" presId="urn:microsoft.com/office/officeart/2005/8/layout/default"/>
    <dgm:cxn modelId="{3A806C51-EAF8-4CA7-ABAA-A0D5C7619BA3}" type="presParOf" srcId="{9F87481A-EEC5-48B3-87C0-07510F0FAE5D}" destId="{28250B4D-B25F-4FBE-9DD3-42F27972358D}" srcOrd="4" destOrd="0" presId="urn:microsoft.com/office/officeart/2005/8/layout/default"/>
    <dgm:cxn modelId="{E45374FC-478C-439F-A8AB-D2E7851E2ED0}" type="presParOf" srcId="{9F87481A-EEC5-48B3-87C0-07510F0FAE5D}" destId="{4FF73B44-1C99-4C4B-A97D-8C551362C4C5}" srcOrd="5" destOrd="0" presId="urn:microsoft.com/office/officeart/2005/8/layout/default"/>
    <dgm:cxn modelId="{C104E883-07EB-4C00-B9C5-FBCB9B5F46A4}" type="presParOf" srcId="{9F87481A-EEC5-48B3-87C0-07510F0FAE5D}" destId="{4882CCB9-CD1A-4954-9240-E41940FD4CAD}" srcOrd="6" destOrd="0" presId="urn:microsoft.com/office/officeart/2005/8/layout/default"/>
    <dgm:cxn modelId="{736F55F1-5DE4-474F-ABC7-91B09D07790B}" type="presParOf" srcId="{9F87481A-EEC5-48B3-87C0-07510F0FAE5D}" destId="{56CCA752-C39F-4B2A-A4ED-27312FD73893}" srcOrd="7" destOrd="0" presId="urn:microsoft.com/office/officeart/2005/8/layout/default"/>
    <dgm:cxn modelId="{D72A7C94-6F03-4D65-81F9-1B07C2A6731F}" type="presParOf" srcId="{9F87481A-EEC5-48B3-87C0-07510F0FAE5D}" destId="{1DC60AC3-9C29-4E06-8479-7E7D88583D9B}" srcOrd="8" destOrd="0" presId="urn:microsoft.com/office/officeart/2005/8/layout/default"/>
    <dgm:cxn modelId="{5F61D1AB-FDDC-4345-B5F8-144B66B140FB}" type="presParOf" srcId="{9F87481A-EEC5-48B3-87C0-07510F0FAE5D}" destId="{F56F6A19-3687-4570-95C7-C82A9CF53FAC}" srcOrd="9" destOrd="0" presId="urn:microsoft.com/office/officeart/2005/8/layout/default"/>
    <dgm:cxn modelId="{282B32DF-27A8-481B-BD67-234632E417E1}" type="presParOf" srcId="{9F87481A-EEC5-48B3-87C0-07510F0FAE5D}" destId="{8D549433-67EE-4E1E-AE63-0526B6D3F931}" srcOrd="10" destOrd="0" presId="urn:microsoft.com/office/officeart/2005/8/layout/default"/>
    <dgm:cxn modelId="{3A73A4E9-166F-44BA-87C9-2B97F6F40624}" type="presParOf" srcId="{9F87481A-EEC5-48B3-87C0-07510F0FAE5D}" destId="{DC61AB34-AD80-4663-8BF1-9C3C60C448E0}" srcOrd="11" destOrd="0" presId="urn:microsoft.com/office/officeart/2005/8/layout/default"/>
    <dgm:cxn modelId="{DCE590E4-3306-4813-B8EE-1182D5CC9B5A}" type="presParOf" srcId="{9F87481A-EEC5-48B3-87C0-07510F0FAE5D}" destId="{88FED8A4-0124-4986-A99A-8DC8CDA51963}" srcOrd="12" destOrd="0" presId="urn:microsoft.com/office/officeart/2005/8/layout/default"/>
    <dgm:cxn modelId="{75EF7FEE-3632-46DE-A739-2DF830851BF7}" type="presParOf" srcId="{9F87481A-EEC5-48B3-87C0-07510F0FAE5D}" destId="{36468F08-7DF4-44E9-885C-55AB00803A2F}" srcOrd="13" destOrd="0" presId="urn:microsoft.com/office/officeart/2005/8/layout/default"/>
    <dgm:cxn modelId="{37855884-D9BC-47D5-B6A2-6370CFAD5575}" type="presParOf" srcId="{9F87481A-EEC5-48B3-87C0-07510F0FAE5D}" destId="{0B690BF0-D431-4AA1-BB68-BFE1C730638E}" srcOrd="14" destOrd="0" presId="urn:microsoft.com/office/officeart/2005/8/layout/defaul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D60473C-5CE7-41AA-8605-6D3A0B1841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9C26135-ACF4-44BC-B3EC-8CAAE8F0D95E}">
      <dgm:prSet phldrT="[Text]"/>
      <dgm:spPr>
        <a:solidFill>
          <a:schemeClr val="accent4">
            <a:lumMod val="60000"/>
            <a:lumOff val="40000"/>
          </a:schemeClr>
        </a:solidFill>
      </dgm:spPr>
      <dgm:t>
        <a:bodyPr/>
        <a:lstStyle/>
        <a:p>
          <a:r>
            <a:rPr lang="ar-JO" dirty="0">
              <a:solidFill>
                <a:schemeClr val="bg1"/>
              </a:solidFill>
            </a:rPr>
            <a:t>العزلة</a:t>
          </a:r>
          <a:endParaRPr lang="en-US" dirty="0">
            <a:solidFill>
              <a:schemeClr val="bg1"/>
            </a:solidFill>
          </a:endParaRPr>
        </a:p>
      </dgm:t>
    </dgm:pt>
    <dgm:pt modelId="{4798BB10-78EB-4FB5-9328-32B02FD9D4D3}" type="parTrans" cxnId="{762B64E2-15C8-481C-9067-E03F8E2A1277}">
      <dgm:prSet/>
      <dgm:spPr/>
      <dgm:t>
        <a:bodyPr/>
        <a:lstStyle/>
        <a:p>
          <a:endParaRPr lang="en-US"/>
        </a:p>
      </dgm:t>
    </dgm:pt>
    <dgm:pt modelId="{5A43D3B1-D3C4-43E4-BD2F-E624F7A9095C}" type="sibTrans" cxnId="{762B64E2-15C8-481C-9067-E03F8E2A1277}">
      <dgm:prSet/>
      <dgm:spPr/>
      <dgm:t>
        <a:bodyPr/>
        <a:lstStyle/>
        <a:p>
          <a:endParaRPr lang="en-US"/>
        </a:p>
      </dgm:t>
    </dgm:pt>
    <dgm:pt modelId="{383FBEF8-AEAE-48AB-B427-2F64D937D0B2}">
      <dgm:prSet phldrT="[Text]"/>
      <dgm:spPr>
        <a:solidFill>
          <a:schemeClr val="accent4">
            <a:lumMod val="60000"/>
            <a:lumOff val="40000"/>
          </a:schemeClr>
        </a:solidFill>
      </dgm:spPr>
      <dgm:t>
        <a:bodyPr/>
        <a:lstStyle/>
        <a:p>
          <a:r>
            <a:rPr lang="ar-JO" dirty="0">
              <a:solidFill>
                <a:schemeClr val="bg1"/>
              </a:solidFill>
            </a:rPr>
            <a:t>التفكك الأسري</a:t>
          </a:r>
          <a:endParaRPr lang="en-US" dirty="0">
            <a:solidFill>
              <a:schemeClr val="bg1"/>
            </a:solidFill>
          </a:endParaRPr>
        </a:p>
      </dgm:t>
    </dgm:pt>
    <dgm:pt modelId="{502CB9D5-B83C-4569-89F6-69F89C917EE0}" type="parTrans" cxnId="{A0867ED7-6966-4C19-8440-505E35E063A9}">
      <dgm:prSet/>
      <dgm:spPr/>
      <dgm:t>
        <a:bodyPr/>
        <a:lstStyle/>
        <a:p>
          <a:endParaRPr lang="en-US"/>
        </a:p>
      </dgm:t>
    </dgm:pt>
    <dgm:pt modelId="{CFAB9DD8-8E03-4D77-8C2E-059060C1E50B}" type="sibTrans" cxnId="{A0867ED7-6966-4C19-8440-505E35E063A9}">
      <dgm:prSet/>
      <dgm:spPr/>
      <dgm:t>
        <a:bodyPr/>
        <a:lstStyle/>
        <a:p>
          <a:endParaRPr lang="en-US"/>
        </a:p>
      </dgm:t>
    </dgm:pt>
    <dgm:pt modelId="{02B094E3-1C18-4231-AFC1-968C48A99E7A}">
      <dgm:prSet phldrT="[Text]"/>
      <dgm:spPr>
        <a:solidFill>
          <a:schemeClr val="accent4">
            <a:lumMod val="60000"/>
            <a:lumOff val="40000"/>
          </a:schemeClr>
        </a:solidFill>
      </dgm:spPr>
      <dgm:t>
        <a:bodyPr/>
        <a:lstStyle/>
        <a:p>
          <a:r>
            <a:rPr lang="ar-JO" dirty="0">
              <a:solidFill>
                <a:schemeClr val="bg1"/>
              </a:solidFill>
            </a:rPr>
            <a:t>النبذ أو الرفض من المجتمع</a:t>
          </a:r>
          <a:endParaRPr lang="en-US" dirty="0">
            <a:solidFill>
              <a:schemeClr val="bg1"/>
            </a:solidFill>
          </a:endParaRPr>
        </a:p>
      </dgm:t>
    </dgm:pt>
    <dgm:pt modelId="{8799C36E-DC86-4BA9-8FF1-EAB690F5557B}" type="parTrans" cxnId="{A1D0B9FA-B7F6-4BFD-AC23-A4A75370D7D0}">
      <dgm:prSet/>
      <dgm:spPr/>
      <dgm:t>
        <a:bodyPr/>
        <a:lstStyle/>
        <a:p>
          <a:endParaRPr lang="en-US"/>
        </a:p>
      </dgm:t>
    </dgm:pt>
    <dgm:pt modelId="{11A7912D-3ACB-46C2-88FB-07B8C7396A79}" type="sibTrans" cxnId="{A1D0B9FA-B7F6-4BFD-AC23-A4A75370D7D0}">
      <dgm:prSet/>
      <dgm:spPr/>
      <dgm:t>
        <a:bodyPr/>
        <a:lstStyle/>
        <a:p>
          <a:endParaRPr lang="en-US"/>
        </a:p>
      </dgm:t>
    </dgm:pt>
    <dgm:pt modelId="{16C837DA-B52B-4B9F-9B8C-451B2C9E3604}">
      <dgm:prSet phldrT="[Text]"/>
      <dgm:spPr>
        <a:solidFill>
          <a:schemeClr val="accent4">
            <a:lumMod val="60000"/>
            <a:lumOff val="40000"/>
          </a:schemeClr>
        </a:solidFill>
      </dgm:spPr>
      <dgm:t>
        <a:bodyPr/>
        <a:lstStyle/>
        <a:p>
          <a:r>
            <a:rPr lang="ar-JO" dirty="0">
              <a:solidFill>
                <a:schemeClr val="bg1"/>
              </a:solidFill>
            </a:rPr>
            <a:t>الوصمة الاجتماعية</a:t>
          </a:r>
          <a:endParaRPr lang="en-US" dirty="0">
            <a:solidFill>
              <a:schemeClr val="bg1"/>
            </a:solidFill>
          </a:endParaRPr>
        </a:p>
      </dgm:t>
    </dgm:pt>
    <dgm:pt modelId="{3A8EC505-293F-419B-B7A2-D03FF0761221}" type="parTrans" cxnId="{C421A51F-38FD-4CEF-9BA8-E1E1C72E2263}">
      <dgm:prSet/>
      <dgm:spPr/>
      <dgm:t>
        <a:bodyPr/>
        <a:lstStyle/>
        <a:p>
          <a:endParaRPr lang="en-US"/>
        </a:p>
      </dgm:t>
    </dgm:pt>
    <dgm:pt modelId="{D5361445-C891-484B-9A41-15BC02D3F824}" type="sibTrans" cxnId="{C421A51F-38FD-4CEF-9BA8-E1E1C72E2263}">
      <dgm:prSet/>
      <dgm:spPr/>
      <dgm:t>
        <a:bodyPr/>
        <a:lstStyle/>
        <a:p>
          <a:endParaRPr lang="en-US"/>
        </a:p>
      </dgm:t>
    </dgm:pt>
    <dgm:pt modelId="{1EE7C259-C6AF-4C28-86EA-1FD079216B34}">
      <dgm:prSet phldrT="[Text]"/>
      <dgm:spPr>
        <a:solidFill>
          <a:schemeClr val="accent4">
            <a:lumMod val="60000"/>
            <a:lumOff val="40000"/>
          </a:schemeClr>
        </a:solidFill>
      </dgm:spPr>
      <dgm:t>
        <a:bodyPr/>
        <a:lstStyle/>
        <a:p>
          <a:endParaRPr lang="en-GB" b="0" i="0" u="none" strike="noStrike" dirty="0">
            <a:solidFill>
              <a:srgbClr val="0970AC"/>
            </a:solidFill>
            <a:effectLst/>
            <a:latin typeface="Montserrat"/>
          </a:endParaRPr>
        </a:p>
        <a:p>
          <a:pPr rtl="1"/>
          <a:r>
            <a:rPr lang="ar-JO" b="0" i="0" dirty="0">
              <a:solidFill>
                <a:srgbClr val="000000"/>
              </a:solidFill>
              <a:effectLst/>
              <a:latin typeface="Montserrat"/>
            </a:rPr>
            <a:t>الانسحاب من الحياة الاجتماعية</a:t>
          </a:r>
          <a:endParaRPr lang="en-US" dirty="0">
            <a:solidFill>
              <a:schemeClr val="bg1"/>
            </a:solidFill>
          </a:endParaRPr>
        </a:p>
      </dgm:t>
    </dgm:pt>
    <dgm:pt modelId="{1B0A6761-AB7A-45CA-8358-4D74B31862B5}" type="parTrans" cxnId="{4B107DDB-FA41-4C7F-80A9-4D01ED68420C}">
      <dgm:prSet/>
      <dgm:spPr/>
      <dgm:t>
        <a:bodyPr/>
        <a:lstStyle/>
        <a:p>
          <a:endParaRPr lang="en-US"/>
        </a:p>
      </dgm:t>
    </dgm:pt>
    <dgm:pt modelId="{60D9A179-F9F1-4596-9F84-55442B89479D}" type="sibTrans" cxnId="{4B107DDB-FA41-4C7F-80A9-4D01ED68420C}">
      <dgm:prSet/>
      <dgm:spPr/>
      <dgm:t>
        <a:bodyPr/>
        <a:lstStyle/>
        <a:p>
          <a:endParaRPr lang="en-US"/>
        </a:p>
      </dgm:t>
    </dgm:pt>
    <dgm:pt modelId="{69C571C6-B3EF-45C0-8362-722BEABEA267}">
      <dgm:prSet/>
      <dgm:spPr>
        <a:solidFill>
          <a:schemeClr val="accent4">
            <a:lumMod val="60000"/>
            <a:lumOff val="40000"/>
          </a:schemeClr>
        </a:solidFill>
      </dgm:spPr>
      <dgm:t>
        <a:bodyPr/>
        <a:lstStyle/>
        <a:p>
          <a:r>
            <a:rPr lang="ar-JO" dirty="0">
              <a:solidFill>
                <a:schemeClr val="bg1"/>
              </a:solidFill>
            </a:rPr>
            <a:t>رفض/نبذ الأسرة</a:t>
          </a:r>
          <a:endParaRPr lang="en-US" dirty="0">
            <a:solidFill>
              <a:schemeClr val="bg1"/>
            </a:solidFill>
          </a:endParaRPr>
        </a:p>
      </dgm:t>
    </dgm:pt>
    <dgm:pt modelId="{05F82A07-2312-41AA-BE2F-38C17E7A6837}" type="parTrans" cxnId="{2A09D378-AD14-4E4C-82AA-632FE2A7FD4D}">
      <dgm:prSet/>
      <dgm:spPr/>
      <dgm:t>
        <a:bodyPr/>
        <a:lstStyle/>
        <a:p>
          <a:endParaRPr lang="en-US"/>
        </a:p>
      </dgm:t>
    </dgm:pt>
    <dgm:pt modelId="{EEF587FC-0B3E-457B-970B-430816B6DA33}" type="sibTrans" cxnId="{2A09D378-AD14-4E4C-82AA-632FE2A7FD4D}">
      <dgm:prSet/>
      <dgm:spPr/>
      <dgm:t>
        <a:bodyPr/>
        <a:lstStyle/>
        <a:p>
          <a:endParaRPr lang="en-US"/>
        </a:p>
      </dgm:t>
    </dgm:pt>
    <dgm:pt modelId="{9F87481A-EEC5-48B3-87C0-07510F0FAE5D}" type="pres">
      <dgm:prSet presAssocID="{1D60473C-5CE7-41AA-8605-6D3A0B18413B}" presName="diagram" presStyleCnt="0">
        <dgm:presLayoutVars>
          <dgm:dir/>
          <dgm:resizeHandles val="exact"/>
        </dgm:presLayoutVars>
      </dgm:prSet>
      <dgm:spPr/>
    </dgm:pt>
    <dgm:pt modelId="{C51BED19-0E12-4B4D-B3CD-47D1AF364437}" type="pres">
      <dgm:prSet presAssocID="{69C571C6-B3EF-45C0-8362-722BEABEA267}" presName="node" presStyleLbl="node1" presStyleIdx="0" presStyleCnt="6">
        <dgm:presLayoutVars>
          <dgm:bulletEnabled val="1"/>
        </dgm:presLayoutVars>
      </dgm:prSet>
      <dgm:spPr/>
    </dgm:pt>
    <dgm:pt modelId="{FE122724-EF46-4B8A-BAED-34D6590F5AB7}" type="pres">
      <dgm:prSet presAssocID="{EEF587FC-0B3E-457B-970B-430816B6DA33}" presName="sibTrans" presStyleCnt="0"/>
      <dgm:spPr/>
    </dgm:pt>
    <dgm:pt modelId="{A7864EEE-667F-431D-B46B-409AE9198FED}" type="pres">
      <dgm:prSet presAssocID="{F9C26135-ACF4-44BC-B3EC-8CAAE8F0D95E}" presName="node" presStyleLbl="node1" presStyleIdx="1" presStyleCnt="6">
        <dgm:presLayoutVars>
          <dgm:bulletEnabled val="1"/>
        </dgm:presLayoutVars>
      </dgm:prSet>
      <dgm:spPr/>
    </dgm:pt>
    <dgm:pt modelId="{61DD8AF2-D5FF-41C6-9723-7537EAB2DB59}" type="pres">
      <dgm:prSet presAssocID="{5A43D3B1-D3C4-43E4-BD2F-E624F7A9095C}" presName="sibTrans" presStyleCnt="0"/>
      <dgm:spPr/>
    </dgm:pt>
    <dgm:pt modelId="{28250B4D-B25F-4FBE-9DD3-42F27972358D}" type="pres">
      <dgm:prSet presAssocID="{383FBEF8-AEAE-48AB-B427-2F64D937D0B2}" presName="node" presStyleLbl="node1" presStyleIdx="2" presStyleCnt="6">
        <dgm:presLayoutVars>
          <dgm:bulletEnabled val="1"/>
        </dgm:presLayoutVars>
      </dgm:prSet>
      <dgm:spPr/>
    </dgm:pt>
    <dgm:pt modelId="{4FF73B44-1C99-4C4B-A97D-8C551362C4C5}" type="pres">
      <dgm:prSet presAssocID="{CFAB9DD8-8E03-4D77-8C2E-059060C1E50B}" presName="sibTrans" presStyleCnt="0"/>
      <dgm:spPr/>
    </dgm:pt>
    <dgm:pt modelId="{4882CCB9-CD1A-4954-9240-E41940FD4CAD}" type="pres">
      <dgm:prSet presAssocID="{02B094E3-1C18-4231-AFC1-968C48A99E7A}" presName="node" presStyleLbl="node1" presStyleIdx="3" presStyleCnt="6">
        <dgm:presLayoutVars>
          <dgm:bulletEnabled val="1"/>
        </dgm:presLayoutVars>
      </dgm:prSet>
      <dgm:spPr/>
    </dgm:pt>
    <dgm:pt modelId="{56CCA752-C39F-4B2A-A4ED-27312FD73893}" type="pres">
      <dgm:prSet presAssocID="{11A7912D-3ACB-46C2-88FB-07B8C7396A79}" presName="sibTrans" presStyleCnt="0"/>
      <dgm:spPr/>
    </dgm:pt>
    <dgm:pt modelId="{1DC60AC3-9C29-4E06-8479-7E7D88583D9B}" type="pres">
      <dgm:prSet presAssocID="{16C837DA-B52B-4B9F-9B8C-451B2C9E3604}" presName="node" presStyleLbl="node1" presStyleIdx="4" presStyleCnt="6">
        <dgm:presLayoutVars>
          <dgm:bulletEnabled val="1"/>
        </dgm:presLayoutVars>
      </dgm:prSet>
      <dgm:spPr/>
    </dgm:pt>
    <dgm:pt modelId="{F56F6A19-3687-4570-95C7-C82A9CF53FAC}" type="pres">
      <dgm:prSet presAssocID="{D5361445-C891-484B-9A41-15BC02D3F824}" presName="sibTrans" presStyleCnt="0"/>
      <dgm:spPr/>
    </dgm:pt>
    <dgm:pt modelId="{8D549433-67EE-4E1E-AE63-0526B6D3F931}" type="pres">
      <dgm:prSet presAssocID="{1EE7C259-C6AF-4C28-86EA-1FD079216B34}" presName="node" presStyleLbl="node1" presStyleIdx="5" presStyleCnt="6">
        <dgm:presLayoutVars>
          <dgm:bulletEnabled val="1"/>
        </dgm:presLayoutVars>
      </dgm:prSet>
      <dgm:spPr/>
    </dgm:pt>
  </dgm:ptLst>
  <dgm:cxnLst>
    <dgm:cxn modelId="{9E7B8D1F-07CE-49D9-BBFE-0DF05713F6E5}" type="presOf" srcId="{69C571C6-B3EF-45C0-8362-722BEABEA267}" destId="{C51BED19-0E12-4B4D-B3CD-47D1AF364437}" srcOrd="0" destOrd="0" presId="urn:microsoft.com/office/officeart/2005/8/layout/default"/>
    <dgm:cxn modelId="{C421A51F-38FD-4CEF-9BA8-E1E1C72E2263}" srcId="{1D60473C-5CE7-41AA-8605-6D3A0B18413B}" destId="{16C837DA-B52B-4B9F-9B8C-451B2C9E3604}" srcOrd="4" destOrd="0" parTransId="{3A8EC505-293F-419B-B7A2-D03FF0761221}" sibTransId="{D5361445-C891-484B-9A41-15BC02D3F824}"/>
    <dgm:cxn modelId="{2E87492B-F0F0-4DE1-AE83-9B160A676F35}" type="presOf" srcId="{1EE7C259-C6AF-4C28-86EA-1FD079216B34}" destId="{8D549433-67EE-4E1E-AE63-0526B6D3F931}" srcOrd="0" destOrd="0" presId="urn:microsoft.com/office/officeart/2005/8/layout/default"/>
    <dgm:cxn modelId="{5867994F-F7B6-4AEB-B874-2043D339DC17}" type="presOf" srcId="{16C837DA-B52B-4B9F-9B8C-451B2C9E3604}" destId="{1DC60AC3-9C29-4E06-8479-7E7D88583D9B}" srcOrd="0" destOrd="0" presId="urn:microsoft.com/office/officeart/2005/8/layout/default"/>
    <dgm:cxn modelId="{99E00E70-9E6B-4460-BA4D-A7B518AB7C78}" type="presOf" srcId="{02B094E3-1C18-4231-AFC1-968C48A99E7A}" destId="{4882CCB9-CD1A-4954-9240-E41940FD4CAD}" srcOrd="0" destOrd="0" presId="urn:microsoft.com/office/officeart/2005/8/layout/default"/>
    <dgm:cxn modelId="{2A09D378-AD14-4E4C-82AA-632FE2A7FD4D}" srcId="{1D60473C-5CE7-41AA-8605-6D3A0B18413B}" destId="{69C571C6-B3EF-45C0-8362-722BEABEA267}" srcOrd="0" destOrd="0" parTransId="{05F82A07-2312-41AA-BE2F-38C17E7A6837}" sibTransId="{EEF587FC-0B3E-457B-970B-430816B6DA33}"/>
    <dgm:cxn modelId="{49CAD6A2-6F6D-4AC6-9758-900222606176}" type="presOf" srcId="{383FBEF8-AEAE-48AB-B427-2F64D937D0B2}" destId="{28250B4D-B25F-4FBE-9DD3-42F27972358D}" srcOrd="0" destOrd="0" presId="urn:microsoft.com/office/officeart/2005/8/layout/default"/>
    <dgm:cxn modelId="{A3458BB6-D2E7-4FD5-8A8D-6D6B0AA481BA}" type="presOf" srcId="{1D60473C-5CE7-41AA-8605-6D3A0B18413B}" destId="{9F87481A-EEC5-48B3-87C0-07510F0FAE5D}" srcOrd="0" destOrd="0" presId="urn:microsoft.com/office/officeart/2005/8/layout/default"/>
    <dgm:cxn modelId="{ACEF86CE-2B3D-429E-AD7F-509A12512FBA}" type="presOf" srcId="{F9C26135-ACF4-44BC-B3EC-8CAAE8F0D95E}" destId="{A7864EEE-667F-431D-B46B-409AE9198FED}" srcOrd="0" destOrd="0" presId="urn:microsoft.com/office/officeart/2005/8/layout/default"/>
    <dgm:cxn modelId="{A0867ED7-6966-4C19-8440-505E35E063A9}" srcId="{1D60473C-5CE7-41AA-8605-6D3A0B18413B}" destId="{383FBEF8-AEAE-48AB-B427-2F64D937D0B2}" srcOrd="2" destOrd="0" parTransId="{502CB9D5-B83C-4569-89F6-69F89C917EE0}" sibTransId="{CFAB9DD8-8E03-4D77-8C2E-059060C1E50B}"/>
    <dgm:cxn modelId="{4B107DDB-FA41-4C7F-80A9-4D01ED68420C}" srcId="{1D60473C-5CE7-41AA-8605-6D3A0B18413B}" destId="{1EE7C259-C6AF-4C28-86EA-1FD079216B34}" srcOrd="5" destOrd="0" parTransId="{1B0A6761-AB7A-45CA-8358-4D74B31862B5}" sibTransId="{60D9A179-F9F1-4596-9F84-55442B89479D}"/>
    <dgm:cxn modelId="{762B64E2-15C8-481C-9067-E03F8E2A1277}" srcId="{1D60473C-5CE7-41AA-8605-6D3A0B18413B}" destId="{F9C26135-ACF4-44BC-B3EC-8CAAE8F0D95E}" srcOrd="1" destOrd="0" parTransId="{4798BB10-78EB-4FB5-9328-32B02FD9D4D3}" sibTransId="{5A43D3B1-D3C4-43E4-BD2F-E624F7A9095C}"/>
    <dgm:cxn modelId="{A1D0B9FA-B7F6-4BFD-AC23-A4A75370D7D0}" srcId="{1D60473C-5CE7-41AA-8605-6D3A0B18413B}" destId="{02B094E3-1C18-4231-AFC1-968C48A99E7A}" srcOrd="3" destOrd="0" parTransId="{8799C36E-DC86-4BA9-8FF1-EAB690F5557B}" sibTransId="{11A7912D-3ACB-46C2-88FB-07B8C7396A79}"/>
    <dgm:cxn modelId="{2F15014D-220A-4047-B749-E40064304208}" type="presParOf" srcId="{9F87481A-EEC5-48B3-87C0-07510F0FAE5D}" destId="{C51BED19-0E12-4B4D-B3CD-47D1AF364437}" srcOrd="0" destOrd="0" presId="urn:microsoft.com/office/officeart/2005/8/layout/default"/>
    <dgm:cxn modelId="{F11D6F10-630B-45F3-B84B-C9B66D85F67D}" type="presParOf" srcId="{9F87481A-EEC5-48B3-87C0-07510F0FAE5D}" destId="{FE122724-EF46-4B8A-BAED-34D6590F5AB7}" srcOrd="1" destOrd="0" presId="urn:microsoft.com/office/officeart/2005/8/layout/default"/>
    <dgm:cxn modelId="{F7B7F071-9E62-4903-9D09-28E808EBFA21}" type="presParOf" srcId="{9F87481A-EEC5-48B3-87C0-07510F0FAE5D}" destId="{A7864EEE-667F-431D-B46B-409AE9198FED}" srcOrd="2" destOrd="0" presId="urn:microsoft.com/office/officeart/2005/8/layout/default"/>
    <dgm:cxn modelId="{E7F837E2-28BF-4E8B-9908-EBA823D45F29}" type="presParOf" srcId="{9F87481A-EEC5-48B3-87C0-07510F0FAE5D}" destId="{61DD8AF2-D5FF-41C6-9723-7537EAB2DB59}" srcOrd="3" destOrd="0" presId="urn:microsoft.com/office/officeart/2005/8/layout/default"/>
    <dgm:cxn modelId="{6AEC0647-AA59-4277-A4DC-3D7051C51C5F}" type="presParOf" srcId="{9F87481A-EEC5-48B3-87C0-07510F0FAE5D}" destId="{28250B4D-B25F-4FBE-9DD3-42F27972358D}" srcOrd="4" destOrd="0" presId="urn:microsoft.com/office/officeart/2005/8/layout/default"/>
    <dgm:cxn modelId="{EBB8BA2D-1449-494C-9995-14AA742C33D8}" type="presParOf" srcId="{9F87481A-EEC5-48B3-87C0-07510F0FAE5D}" destId="{4FF73B44-1C99-4C4B-A97D-8C551362C4C5}" srcOrd="5" destOrd="0" presId="urn:microsoft.com/office/officeart/2005/8/layout/default"/>
    <dgm:cxn modelId="{1F5B24BF-EAA8-432C-B46D-319967F2D7AB}" type="presParOf" srcId="{9F87481A-EEC5-48B3-87C0-07510F0FAE5D}" destId="{4882CCB9-CD1A-4954-9240-E41940FD4CAD}" srcOrd="6" destOrd="0" presId="urn:microsoft.com/office/officeart/2005/8/layout/default"/>
    <dgm:cxn modelId="{5C404417-85CE-4B24-823D-494C38BE031E}" type="presParOf" srcId="{9F87481A-EEC5-48B3-87C0-07510F0FAE5D}" destId="{56CCA752-C39F-4B2A-A4ED-27312FD73893}" srcOrd="7" destOrd="0" presId="urn:microsoft.com/office/officeart/2005/8/layout/default"/>
    <dgm:cxn modelId="{B0E4867D-E2B5-408E-A2A8-7916CD88073B}" type="presParOf" srcId="{9F87481A-EEC5-48B3-87C0-07510F0FAE5D}" destId="{1DC60AC3-9C29-4E06-8479-7E7D88583D9B}" srcOrd="8" destOrd="0" presId="urn:microsoft.com/office/officeart/2005/8/layout/default"/>
    <dgm:cxn modelId="{A6BC87AE-2607-4D38-954F-6A55B92A08E3}" type="presParOf" srcId="{9F87481A-EEC5-48B3-87C0-07510F0FAE5D}" destId="{F56F6A19-3687-4570-95C7-C82A9CF53FAC}" srcOrd="9" destOrd="0" presId="urn:microsoft.com/office/officeart/2005/8/layout/default"/>
    <dgm:cxn modelId="{A33A9F0C-E5FC-4627-8723-81D0134EA3CD}" type="presParOf" srcId="{9F87481A-EEC5-48B3-87C0-07510F0FAE5D}" destId="{8D549433-67EE-4E1E-AE63-0526B6D3F931}" srcOrd="10" destOrd="0" presId="urn:microsoft.com/office/officeart/2005/8/layout/defaul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9F1DB2-36A4-4455-BAB2-64AFD0907F8B}" type="doc">
      <dgm:prSet loTypeId="urn:microsoft.com/office/officeart/2005/8/layout/radial4" loCatId="relationship" qsTypeId="urn:microsoft.com/office/officeart/2005/8/quickstyle/simple1" qsCatId="simple" csTypeId="urn:microsoft.com/office/officeart/2005/8/colors/colorful1" csCatId="colorful" phldr="1"/>
      <dgm:spPr/>
      <dgm:t>
        <a:bodyPr/>
        <a:lstStyle/>
        <a:p>
          <a:endParaRPr lang="en-US"/>
        </a:p>
      </dgm:t>
    </dgm:pt>
    <dgm:pt modelId="{19524C99-6507-41EB-AE00-2F68C25F6885}">
      <dgm:prSet phldrT="[Text]"/>
      <dgm:spPr>
        <a:xfrm>
          <a:off x="3309619" y="3555516"/>
          <a:ext cx="1508760" cy="1508760"/>
        </a:xfrm>
        <a:solidFill>
          <a:srgbClr val="F03B5E">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endParaRPr lang="en-US">
            <a:solidFill>
              <a:sysClr val="window" lastClr="FFFFFF"/>
            </a:solidFill>
            <a:latin typeface="Century Gothic" panose="020B0502020202020204"/>
            <a:ea typeface="+mn-ea"/>
            <a:cs typeface="+mn-cs"/>
          </a:endParaRPr>
        </a:p>
      </dgm:t>
    </dgm:pt>
    <dgm:pt modelId="{EDEB252B-E8A1-4CAA-A3A6-FAC0F0D81E7D}" type="parTrans" cxnId="{B3EA8580-88FA-4943-AEEE-EBAB24640689}">
      <dgm:prSet/>
      <dgm:spPr/>
      <dgm:t>
        <a:bodyPr/>
        <a:lstStyle/>
        <a:p>
          <a:endParaRPr lang="en-US"/>
        </a:p>
      </dgm:t>
    </dgm:pt>
    <dgm:pt modelId="{21C1139F-3801-47BA-BD3F-A75524114087}" type="sibTrans" cxnId="{B3EA8580-88FA-4943-AEEE-EBAB24640689}">
      <dgm:prSet/>
      <dgm:spPr/>
      <dgm:t>
        <a:bodyPr/>
        <a:lstStyle/>
        <a:p>
          <a:endParaRPr lang="en-US"/>
        </a:p>
      </dgm:t>
    </dgm:pt>
    <dgm:pt modelId="{20A8E87B-0108-48A4-AB4F-610A13AC8FA0}">
      <dgm:prSet phldrT="[Text]"/>
      <dgm:spPr>
        <a:xfrm>
          <a:off x="4887974" y="623328"/>
          <a:ext cx="1056132" cy="844905"/>
        </a:xfr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dirty="0">
              <a:solidFill>
                <a:schemeClr val="bg1"/>
              </a:solidFill>
              <a:latin typeface="Century Gothic" panose="020B0502020202020204"/>
              <a:ea typeface="+mn-ea"/>
              <a:cs typeface="+mn-cs"/>
            </a:rPr>
            <a:t>مدعومة بالحركة النسائية والتحليل النسوي للعالم والممارسة المناهضة للقمع</a:t>
          </a:r>
          <a:endParaRPr lang="en-US" dirty="0">
            <a:solidFill>
              <a:schemeClr val="bg1"/>
            </a:solidFill>
            <a:latin typeface="Century Gothic" panose="020B0502020202020204"/>
            <a:ea typeface="+mn-ea"/>
            <a:cs typeface="+mn-cs"/>
          </a:endParaRPr>
        </a:p>
      </dgm:t>
    </dgm:pt>
    <dgm:pt modelId="{1C68BDC5-DB25-4C31-92AD-CB56F8E0E93F}" type="parTrans" cxnId="{41D2C1A5-B7D3-416C-BF11-27222E7CEC72}">
      <dgm:prSet/>
      <dgm:spPr>
        <a:xfrm rot="17550000">
          <a:off x="3600684" y="2043765"/>
          <a:ext cx="2625845" cy="429996"/>
        </a:xfrm>
        <a:solidFill>
          <a:srgbClr val="DC6FEC">
            <a:hueOff val="0"/>
            <a:satOff val="0"/>
            <a:lumOff val="0"/>
            <a:alphaOff val="0"/>
          </a:srgbClr>
        </a:solidFill>
        <a:ln>
          <a:noFill/>
        </a:ln>
        <a:effectLst/>
      </dgm:spPr>
      <dgm:t>
        <a:bodyPr/>
        <a:lstStyle/>
        <a:p>
          <a:endParaRPr lang="en-US"/>
        </a:p>
      </dgm:t>
    </dgm:pt>
    <dgm:pt modelId="{C9146B2C-7981-4D31-A971-1DBD22CE1D03}" type="sibTrans" cxnId="{41D2C1A5-B7D3-416C-BF11-27222E7CEC72}">
      <dgm:prSet/>
      <dgm:spPr/>
      <dgm:t>
        <a:bodyPr/>
        <a:lstStyle/>
        <a:p>
          <a:endParaRPr lang="en-US"/>
        </a:p>
      </dgm:t>
    </dgm:pt>
    <dgm:pt modelId="{CB7995B2-877B-4DAD-A5B3-BFD2F0478DA4}">
      <dgm:prSet phldrT="[Text]"/>
      <dgm:spPr>
        <a:xfrm>
          <a:off x="6800048" y="2535402"/>
          <a:ext cx="1056132" cy="844905"/>
        </a:xfr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dirty="0">
              <a:solidFill>
                <a:schemeClr val="bg1"/>
              </a:solidFill>
              <a:latin typeface="Century Gothic" panose="020B0502020202020204"/>
              <a:ea typeface="+mn-ea"/>
              <a:cs typeface="+mn-cs"/>
            </a:rPr>
            <a:t>تحرر النساء والفتيات من العنف والتمييز والاضطهاد في الصميم</a:t>
          </a:r>
          <a:endParaRPr lang="en-US" dirty="0">
            <a:solidFill>
              <a:schemeClr val="bg1"/>
            </a:solidFill>
            <a:latin typeface="Century Gothic" panose="020B0502020202020204"/>
            <a:ea typeface="+mn-ea"/>
            <a:cs typeface="+mn-cs"/>
          </a:endParaRPr>
        </a:p>
      </dgm:t>
    </dgm:pt>
    <dgm:pt modelId="{63E7B9A3-6363-4BFA-9E55-BB8308006E33}" type="parTrans" cxnId="{2A85F90E-40A5-41B2-AA1A-9AE122307F9D}">
      <dgm:prSet/>
      <dgm:spPr>
        <a:xfrm rot="20250000">
          <a:off x="4802209" y="3245290"/>
          <a:ext cx="2625845" cy="429996"/>
        </a:xfrm>
        <a:solidFill>
          <a:srgbClr val="6AD5BB">
            <a:hueOff val="0"/>
            <a:satOff val="0"/>
            <a:lumOff val="0"/>
            <a:alphaOff val="0"/>
          </a:srgbClr>
        </a:solidFill>
        <a:ln>
          <a:noFill/>
        </a:ln>
        <a:effectLst/>
      </dgm:spPr>
      <dgm:t>
        <a:bodyPr/>
        <a:lstStyle/>
        <a:p>
          <a:endParaRPr lang="en-US"/>
        </a:p>
      </dgm:t>
    </dgm:pt>
    <dgm:pt modelId="{776A9113-C8B4-49AC-8A87-0BFA4DCD8C77}" type="sibTrans" cxnId="{2A85F90E-40A5-41B2-AA1A-9AE122307F9D}">
      <dgm:prSet/>
      <dgm:spPr/>
      <dgm:t>
        <a:bodyPr/>
        <a:lstStyle/>
        <a:p>
          <a:endParaRPr lang="en-US"/>
        </a:p>
      </dgm:t>
    </dgm:pt>
    <dgm:pt modelId="{BC715AF0-8615-414E-8A2B-0E67E6DBB3D4}">
      <dgm:prSet/>
      <dgm:spPr>
        <a:xfrm>
          <a:off x="6034179" y="1389197"/>
          <a:ext cx="1056132" cy="844905"/>
        </a:xfr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b="0" i="0" dirty="0">
              <a:solidFill>
                <a:schemeClr val="bg1"/>
              </a:solidFill>
            </a:rPr>
            <a:t>إدراك ومواجهة التأثير على حياة النساء والفتيات من حيث الطبقة ، والعرق ، والتوجه الجنسي ،والإعاقة ، وما إلى ذلك</a:t>
          </a:r>
          <a:r>
            <a:rPr lang="en-US" b="0" i="0" dirty="0">
              <a:solidFill>
                <a:schemeClr val="bg1"/>
              </a:solidFill>
            </a:rPr>
            <a:t>.</a:t>
          </a:r>
          <a:endParaRPr lang="en-US" dirty="0">
            <a:solidFill>
              <a:schemeClr val="bg1"/>
            </a:solidFill>
            <a:latin typeface="Century Gothic" panose="020B0502020202020204"/>
            <a:ea typeface="+mn-ea"/>
            <a:cs typeface="+mn-cs"/>
          </a:endParaRPr>
        </a:p>
      </dgm:t>
    </dgm:pt>
    <dgm:pt modelId="{9B5A9FE4-B85A-4BF3-802B-33D8CC0D4856}" type="parTrans" cxnId="{095D23AC-8C61-4823-9893-B0FDA9813EB7}">
      <dgm:prSet/>
      <dgm:spPr>
        <a:xfrm rot="18900000">
          <a:off x="4320946" y="2525029"/>
          <a:ext cx="2625845" cy="429996"/>
        </a:xfrm>
        <a:solidFill>
          <a:srgbClr val="60B1F2">
            <a:hueOff val="0"/>
            <a:satOff val="0"/>
            <a:lumOff val="0"/>
            <a:alphaOff val="0"/>
          </a:srgbClr>
        </a:solidFill>
        <a:ln>
          <a:noFill/>
        </a:ln>
        <a:effectLst/>
      </dgm:spPr>
      <dgm:t>
        <a:bodyPr/>
        <a:lstStyle/>
        <a:p>
          <a:endParaRPr lang="en-US"/>
        </a:p>
      </dgm:t>
    </dgm:pt>
    <dgm:pt modelId="{2CA387E9-B995-4FA2-84B7-5F0A616ABFC4}" type="sibTrans" cxnId="{095D23AC-8C61-4823-9893-B0FDA9813EB7}">
      <dgm:prSet/>
      <dgm:spPr/>
      <dgm:t>
        <a:bodyPr/>
        <a:lstStyle/>
        <a:p>
          <a:endParaRPr lang="en-US"/>
        </a:p>
      </dgm:t>
    </dgm:pt>
    <dgm:pt modelId="{AF2E80FC-82B7-427A-B169-12806FB3C8B3}">
      <dgm:prSet/>
      <dgm:spPr>
        <a:xfrm>
          <a:off x="2881" y="3887443"/>
          <a:ext cx="1056132" cy="844905"/>
        </a:xfr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b="0" i="0" dirty="0">
              <a:solidFill>
                <a:schemeClr val="bg1"/>
              </a:solidFill>
            </a:rPr>
            <a:t>التركيز على احتياجات النساء والفتيات واهتماماتهن وأولوياتهن وتجاربهن الحية</a:t>
          </a:r>
          <a:endParaRPr lang="en-US" dirty="0">
            <a:solidFill>
              <a:schemeClr val="bg1"/>
            </a:solidFill>
            <a:latin typeface="Century Gothic" panose="020B0502020202020204"/>
            <a:ea typeface="+mn-ea"/>
            <a:cs typeface="+mn-cs"/>
          </a:endParaRPr>
        </a:p>
      </dgm:t>
    </dgm:pt>
    <dgm:pt modelId="{021BFD77-8D7D-4AC6-ABC9-3D4AE1595E56}" type="parTrans" cxnId="{8E7CDD38-94F9-40CC-AD1F-B93A0C254414}">
      <dgm:prSet/>
      <dgm:spPr>
        <a:xfrm rot="10800000">
          <a:off x="530947" y="4094897"/>
          <a:ext cx="2625845" cy="429996"/>
        </a:xfrm>
        <a:solidFill>
          <a:srgbClr val="DC6FEC">
            <a:hueOff val="0"/>
            <a:satOff val="0"/>
            <a:lumOff val="0"/>
            <a:alphaOff val="0"/>
          </a:srgbClr>
        </a:solidFill>
        <a:ln>
          <a:noFill/>
        </a:ln>
        <a:effectLst/>
      </dgm:spPr>
      <dgm:t>
        <a:bodyPr/>
        <a:lstStyle/>
        <a:p>
          <a:endParaRPr lang="en-US"/>
        </a:p>
      </dgm:t>
    </dgm:pt>
    <dgm:pt modelId="{911FB855-EBAA-438D-9488-A1713D825811}" type="sibTrans" cxnId="{8E7CDD38-94F9-40CC-AD1F-B93A0C254414}">
      <dgm:prSet/>
      <dgm:spPr/>
      <dgm:t>
        <a:bodyPr/>
        <a:lstStyle/>
        <a:p>
          <a:endParaRPr lang="en-US"/>
        </a:p>
      </dgm:t>
    </dgm:pt>
    <dgm:pt modelId="{63F18082-B7D3-4E8C-BB28-D700A1B642C7}">
      <dgm:prSet/>
      <dgm:spPr>
        <a:xfrm>
          <a:off x="3535933" y="354390"/>
          <a:ext cx="1056132" cy="844905"/>
        </a:xfrm>
        <a:solidFill>
          <a:srgbClr val="F56447">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dirty="0">
              <a:solidFill>
                <a:schemeClr val="bg1"/>
              </a:solidFill>
              <a:latin typeface="Century Gothic" panose="020B0502020202020204"/>
              <a:ea typeface="+mn-ea"/>
              <a:cs typeface="+mn-cs"/>
            </a:rPr>
            <a:t>التركيز على القوة داخل، والقوة مع- القوة ل المرأة والتضامن بين النساء</a:t>
          </a:r>
          <a:endParaRPr lang="en-US" dirty="0">
            <a:solidFill>
              <a:schemeClr val="bg1"/>
            </a:solidFill>
            <a:latin typeface="Century Gothic" panose="020B0502020202020204"/>
            <a:ea typeface="+mn-ea"/>
            <a:cs typeface="+mn-cs"/>
          </a:endParaRPr>
        </a:p>
      </dgm:t>
    </dgm:pt>
    <dgm:pt modelId="{7078AAF9-61F6-44CA-B611-0B4E661E900F}" type="parTrans" cxnId="{9213BAC8-5A16-4358-8E3C-02F3ACF9F28D}">
      <dgm:prSet/>
      <dgm:spPr>
        <a:xfrm rot="16200000">
          <a:off x="2751077" y="1874768"/>
          <a:ext cx="2625845" cy="429996"/>
        </a:xfrm>
        <a:solidFill>
          <a:srgbClr val="F56447">
            <a:hueOff val="0"/>
            <a:satOff val="0"/>
            <a:lumOff val="0"/>
            <a:alphaOff val="0"/>
          </a:srgbClr>
        </a:solidFill>
        <a:ln>
          <a:noFill/>
        </a:ln>
        <a:effectLst/>
      </dgm:spPr>
      <dgm:t>
        <a:bodyPr/>
        <a:lstStyle/>
        <a:p>
          <a:endParaRPr lang="en-US"/>
        </a:p>
      </dgm:t>
    </dgm:pt>
    <dgm:pt modelId="{4D99804F-3613-4060-8314-15CBFAA04799}" type="sibTrans" cxnId="{9213BAC8-5A16-4358-8E3C-02F3ACF9F28D}">
      <dgm:prSet/>
      <dgm:spPr/>
      <dgm:t>
        <a:bodyPr/>
        <a:lstStyle/>
        <a:p>
          <a:endParaRPr lang="en-US"/>
        </a:p>
      </dgm:t>
    </dgm:pt>
    <dgm:pt modelId="{3A80985C-AC41-40EF-B53E-15B4DD932E42}">
      <dgm:prSet/>
      <dgm:spPr>
        <a:xfrm>
          <a:off x="271819" y="2535402"/>
          <a:ext cx="1056132" cy="844905"/>
        </a:xfr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b="0" i="0" dirty="0">
              <a:solidFill>
                <a:schemeClr val="bg1"/>
              </a:solidFill>
            </a:rPr>
            <a:t>يتشكل بفهم واقع المرأة والفتاة</a:t>
          </a:r>
          <a:endParaRPr lang="en-US" dirty="0">
            <a:solidFill>
              <a:schemeClr val="bg1"/>
            </a:solidFill>
            <a:latin typeface="Century Gothic" panose="020B0502020202020204"/>
            <a:ea typeface="+mn-ea"/>
            <a:cs typeface="+mn-cs"/>
          </a:endParaRPr>
        </a:p>
      </dgm:t>
    </dgm:pt>
    <dgm:pt modelId="{8C297947-F67D-4781-A798-956834A6BEE3}" type="parTrans" cxnId="{BE5105E4-59D9-4116-AEAB-2A8E53E4F49B}">
      <dgm:prSet/>
      <dgm:spPr>
        <a:xfrm rot="12150000">
          <a:off x="699944" y="3245290"/>
          <a:ext cx="2625845" cy="429996"/>
        </a:xfrm>
        <a:solidFill>
          <a:srgbClr val="60B1F2">
            <a:hueOff val="0"/>
            <a:satOff val="0"/>
            <a:lumOff val="0"/>
            <a:alphaOff val="0"/>
          </a:srgbClr>
        </a:solidFill>
        <a:ln>
          <a:noFill/>
        </a:ln>
        <a:effectLst/>
      </dgm:spPr>
      <dgm:t>
        <a:bodyPr/>
        <a:lstStyle/>
        <a:p>
          <a:endParaRPr lang="en-US"/>
        </a:p>
      </dgm:t>
    </dgm:pt>
    <dgm:pt modelId="{C3AC973D-CDDE-48D4-9BBC-E9180BD21BE9}" type="sibTrans" cxnId="{BE5105E4-59D9-4116-AEAB-2A8E53E4F49B}">
      <dgm:prSet/>
      <dgm:spPr/>
      <dgm:t>
        <a:bodyPr/>
        <a:lstStyle/>
        <a:p>
          <a:endParaRPr lang="en-US"/>
        </a:p>
      </dgm:t>
    </dgm:pt>
    <dgm:pt modelId="{0EA9CB30-9BB8-4D65-881C-34EC1EC443FF}">
      <dgm:prSet/>
      <dgm:spPr>
        <a:xfrm>
          <a:off x="2183893" y="623328"/>
          <a:ext cx="1056132" cy="844905"/>
        </a:xfrm>
        <a:solidFill>
          <a:srgbClr val="E8AB4E">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dirty="0">
              <a:solidFill>
                <a:schemeClr val="bg1"/>
              </a:solidFill>
              <a:latin typeface="Century Gothic" panose="020B0502020202020204"/>
              <a:ea typeface="+mn-ea"/>
              <a:cs typeface="+mn-cs"/>
            </a:rPr>
            <a:t>يستند على فهم ما يعمل لصالح النساء والفتيات</a:t>
          </a:r>
          <a:endParaRPr lang="en-US" dirty="0">
            <a:solidFill>
              <a:schemeClr val="bg1"/>
            </a:solidFill>
            <a:latin typeface="Century Gothic" panose="020B0502020202020204"/>
            <a:ea typeface="+mn-ea"/>
            <a:cs typeface="+mn-cs"/>
          </a:endParaRPr>
        </a:p>
      </dgm:t>
    </dgm:pt>
    <dgm:pt modelId="{2EB8614C-1619-41E1-BE54-3FB3CD782164}" type="parTrans" cxnId="{B6B5057C-645E-4074-B0FB-52720C5B1A04}">
      <dgm:prSet/>
      <dgm:spPr>
        <a:xfrm rot="14850000">
          <a:off x="1901470" y="2043765"/>
          <a:ext cx="2625845" cy="429996"/>
        </a:xfrm>
        <a:solidFill>
          <a:srgbClr val="E8AB4E">
            <a:hueOff val="0"/>
            <a:satOff val="0"/>
            <a:lumOff val="0"/>
            <a:alphaOff val="0"/>
          </a:srgbClr>
        </a:solidFill>
        <a:ln>
          <a:noFill/>
        </a:ln>
        <a:effectLst/>
      </dgm:spPr>
      <dgm:t>
        <a:bodyPr/>
        <a:lstStyle/>
        <a:p>
          <a:endParaRPr lang="en-US"/>
        </a:p>
      </dgm:t>
    </dgm:pt>
    <dgm:pt modelId="{C4286CF6-6BD3-45C7-AD89-33ED5F8BE1AF}" type="sibTrans" cxnId="{B6B5057C-645E-4074-B0FB-52720C5B1A04}">
      <dgm:prSet/>
      <dgm:spPr/>
      <dgm:t>
        <a:bodyPr/>
        <a:lstStyle/>
        <a:p>
          <a:endParaRPr lang="en-US"/>
        </a:p>
      </dgm:t>
    </dgm:pt>
    <dgm:pt modelId="{7B79F27F-72AD-47B2-B554-3D0353DB7461}">
      <dgm:prSet/>
      <dgm:spPr>
        <a:xfrm>
          <a:off x="1037688" y="1389197"/>
          <a:ext cx="1056132" cy="844905"/>
        </a:xfr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gm:spPr>
      <dgm:t>
        <a:bodyPr/>
        <a:lstStyle/>
        <a:p>
          <a:r>
            <a:rPr lang="ar-JO" b="0" i="0" dirty="0">
              <a:solidFill>
                <a:schemeClr val="bg1"/>
              </a:solidFill>
            </a:rPr>
            <a:t>يوجد  فقط داخل المراكز والبيئات الامنة للنساء والفتيات</a:t>
          </a:r>
          <a:endParaRPr lang="en-US" dirty="0">
            <a:solidFill>
              <a:schemeClr val="bg1"/>
            </a:solidFill>
            <a:latin typeface="Century Gothic" panose="020B0502020202020204"/>
            <a:ea typeface="+mn-ea"/>
            <a:cs typeface="+mn-cs"/>
          </a:endParaRPr>
        </a:p>
      </dgm:t>
    </dgm:pt>
    <dgm:pt modelId="{C66C4F83-B737-4A9C-827A-4566820EA703}" type="parTrans" cxnId="{BC4165A8-8013-4BAF-8622-F803E1A9A78A}">
      <dgm:prSet/>
      <dgm:spPr>
        <a:xfrm rot="13500000">
          <a:off x="1181208" y="2525029"/>
          <a:ext cx="2625845" cy="429996"/>
        </a:xfrm>
        <a:solidFill>
          <a:srgbClr val="6AD5BB">
            <a:hueOff val="0"/>
            <a:satOff val="0"/>
            <a:lumOff val="0"/>
            <a:alphaOff val="0"/>
          </a:srgbClr>
        </a:solidFill>
        <a:ln>
          <a:noFill/>
        </a:ln>
        <a:effectLst/>
      </dgm:spPr>
      <dgm:t>
        <a:bodyPr/>
        <a:lstStyle/>
        <a:p>
          <a:endParaRPr lang="en-US"/>
        </a:p>
      </dgm:t>
    </dgm:pt>
    <dgm:pt modelId="{1B426B48-343D-4F01-AE95-635F37BFAFC0}" type="sibTrans" cxnId="{BC4165A8-8013-4BAF-8622-F803E1A9A78A}">
      <dgm:prSet/>
      <dgm:spPr/>
      <dgm:t>
        <a:bodyPr/>
        <a:lstStyle/>
        <a:p>
          <a:endParaRPr lang="en-US"/>
        </a:p>
      </dgm:t>
    </dgm:pt>
    <dgm:pt modelId="{8076497F-32CC-40D0-A008-CBAA55D021A3}" type="pres">
      <dgm:prSet presAssocID="{3D9F1DB2-36A4-4455-BAB2-64AFD0907F8B}" presName="cycle" presStyleCnt="0">
        <dgm:presLayoutVars>
          <dgm:chMax val="1"/>
          <dgm:dir/>
          <dgm:animLvl val="ctr"/>
          <dgm:resizeHandles val="exact"/>
        </dgm:presLayoutVars>
      </dgm:prSet>
      <dgm:spPr/>
    </dgm:pt>
    <dgm:pt modelId="{A8959A58-2DC4-49FD-A905-BD19F64FBD9B}" type="pres">
      <dgm:prSet presAssocID="{19524C99-6507-41EB-AE00-2F68C25F6885}" presName="centerShape" presStyleLbl="node0" presStyleIdx="0" presStyleCnt="1" custLinFactNeighborX="-139" custLinFactNeighborY="-1668"/>
      <dgm:spPr>
        <a:prstGeom prst="ellipse">
          <a:avLst/>
        </a:prstGeom>
      </dgm:spPr>
    </dgm:pt>
    <dgm:pt modelId="{1B0FD418-BA41-4A2E-9D91-AB68B8A92485}" type="pres">
      <dgm:prSet presAssocID="{021BFD77-8D7D-4AC6-ABC9-3D4AE1595E56}" presName="parTrans" presStyleLbl="bgSibTrans2D1" presStyleIdx="0" presStyleCnt="8"/>
      <dgm:spPr>
        <a:prstGeom prst="leftArrow">
          <a:avLst>
            <a:gd name="adj1" fmla="val 60000"/>
            <a:gd name="adj2" fmla="val 50000"/>
          </a:avLst>
        </a:prstGeom>
      </dgm:spPr>
    </dgm:pt>
    <dgm:pt modelId="{E384D9A6-6F42-4B0E-966D-05EFA4F6869F}" type="pres">
      <dgm:prSet presAssocID="{AF2E80FC-82B7-427A-B169-12806FB3C8B3}" presName="node" presStyleLbl="node1" presStyleIdx="0" presStyleCnt="8">
        <dgm:presLayoutVars>
          <dgm:bulletEnabled val="1"/>
        </dgm:presLayoutVars>
      </dgm:prSet>
      <dgm:spPr>
        <a:prstGeom prst="roundRect">
          <a:avLst>
            <a:gd name="adj" fmla="val 10000"/>
          </a:avLst>
        </a:prstGeom>
      </dgm:spPr>
    </dgm:pt>
    <dgm:pt modelId="{C6DD66A3-A242-4C00-8681-3AA397F7D246}" type="pres">
      <dgm:prSet presAssocID="{8C297947-F67D-4781-A798-956834A6BEE3}" presName="parTrans" presStyleLbl="bgSibTrans2D1" presStyleIdx="1" presStyleCnt="8"/>
      <dgm:spPr>
        <a:prstGeom prst="leftArrow">
          <a:avLst>
            <a:gd name="adj1" fmla="val 60000"/>
            <a:gd name="adj2" fmla="val 50000"/>
          </a:avLst>
        </a:prstGeom>
      </dgm:spPr>
    </dgm:pt>
    <dgm:pt modelId="{AABCBD66-2BCD-487C-A3D6-14C0FDE613E5}" type="pres">
      <dgm:prSet presAssocID="{3A80985C-AC41-40EF-B53E-15B4DD932E42}" presName="node" presStyleLbl="node1" presStyleIdx="1" presStyleCnt="8">
        <dgm:presLayoutVars>
          <dgm:bulletEnabled val="1"/>
        </dgm:presLayoutVars>
      </dgm:prSet>
      <dgm:spPr>
        <a:prstGeom prst="roundRect">
          <a:avLst>
            <a:gd name="adj" fmla="val 10000"/>
          </a:avLst>
        </a:prstGeom>
      </dgm:spPr>
    </dgm:pt>
    <dgm:pt modelId="{77113291-866E-4B51-B995-3D4020DD87D3}" type="pres">
      <dgm:prSet presAssocID="{C66C4F83-B737-4A9C-827A-4566820EA703}" presName="parTrans" presStyleLbl="bgSibTrans2D1" presStyleIdx="2" presStyleCnt="8"/>
      <dgm:spPr>
        <a:prstGeom prst="leftArrow">
          <a:avLst>
            <a:gd name="adj1" fmla="val 60000"/>
            <a:gd name="adj2" fmla="val 50000"/>
          </a:avLst>
        </a:prstGeom>
      </dgm:spPr>
    </dgm:pt>
    <dgm:pt modelId="{32BF4BF9-DDDB-4702-809C-0B7D51039419}" type="pres">
      <dgm:prSet presAssocID="{7B79F27F-72AD-47B2-B554-3D0353DB7461}" presName="node" presStyleLbl="node1" presStyleIdx="2" presStyleCnt="8" custRadScaleRad="100276" custRadScaleInc="559">
        <dgm:presLayoutVars>
          <dgm:bulletEnabled val="1"/>
        </dgm:presLayoutVars>
      </dgm:prSet>
      <dgm:spPr>
        <a:prstGeom prst="roundRect">
          <a:avLst>
            <a:gd name="adj" fmla="val 10000"/>
          </a:avLst>
        </a:prstGeom>
      </dgm:spPr>
    </dgm:pt>
    <dgm:pt modelId="{C1F57647-C43A-47D5-99CD-61A5439977E8}" type="pres">
      <dgm:prSet presAssocID="{2EB8614C-1619-41E1-BE54-3FB3CD782164}" presName="parTrans" presStyleLbl="bgSibTrans2D1" presStyleIdx="3" presStyleCnt="8"/>
      <dgm:spPr>
        <a:prstGeom prst="leftArrow">
          <a:avLst>
            <a:gd name="adj1" fmla="val 60000"/>
            <a:gd name="adj2" fmla="val 50000"/>
          </a:avLst>
        </a:prstGeom>
      </dgm:spPr>
    </dgm:pt>
    <dgm:pt modelId="{0E7ECD81-1640-4B99-AE7A-DCF03F75E546}" type="pres">
      <dgm:prSet presAssocID="{0EA9CB30-9BB8-4D65-881C-34EC1EC443FF}" presName="node" presStyleLbl="node1" presStyleIdx="3" presStyleCnt="8" custRadScaleRad="96748" custRadScaleInc="-1955">
        <dgm:presLayoutVars>
          <dgm:bulletEnabled val="1"/>
        </dgm:presLayoutVars>
      </dgm:prSet>
      <dgm:spPr>
        <a:prstGeom prst="roundRect">
          <a:avLst>
            <a:gd name="adj" fmla="val 10000"/>
          </a:avLst>
        </a:prstGeom>
      </dgm:spPr>
    </dgm:pt>
    <dgm:pt modelId="{2F593FDA-C77E-4ED9-8DC3-F1F0B487F60B}" type="pres">
      <dgm:prSet presAssocID="{7078AAF9-61F6-44CA-B611-0B4E661E900F}" presName="parTrans" presStyleLbl="bgSibTrans2D1" presStyleIdx="4" presStyleCnt="8"/>
      <dgm:spPr>
        <a:prstGeom prst="leftArrow">
          <a:avLst>
            <a:gd name="adj1" fmla="val 60000"/>
            <a:gd name="adj2" fmla="val 50000"/>
          </a:avLst>
        </a:prstGeom>
      </dgm:spPr>
    </dgm:pt>
    <dgm:pt modelId="{252DA8D0-1489-4219-B380-B50DB2C56E2E}" type="pres">
      <dgm:prSet presAssocID="{63F18082-B7D3-4E8C-BB28-D700A1B642C7}" presName="node" presStyleLbl="node1" presStyleIdx="4" presStyleCnt="8" custRadScaleRad="96748" custRadScaleInc="1955">
        <dgm:presLayoutVars>
          <dgm:bulletEnabled val="1"/>
        </dgm:presLayoutVars>
      </dgm:prSet>
      <dgm:spPr>
        <a:prstGeom prst="roundRect">
          <a:avLst>
            <a:gd name="adj" fmla="val 10000"/>
          </a:avLst>
        </a:prstGeom>
      </dgm:spPr>
    </dgm:pt>
    <dgm:pt modelId="{9D876DB1-B735-4619-B90C-06BE373EE889}" type="pres">
      <dgm:prSet presAssocID="{1C68BDC5-DB25-4C31-92AD-CB56F8E0E93F}" presName="parTrans" presStyleLbl="bgSibTrans2D1" presStyleIdx="5" presStyleCnt="8"/>
      <dgm:spPr>
        <a:prstGeom prst="leftArrow">
          <a:avLst>
            <a:gd name="adj1" fmla="val 60000"/>
            <a:gd name="adj2" fmla="val 50000"/>
          </a:avLst>
        </a:prstGeom>
      </dgm:spPr>
    </dgm:pt>
    <dgm:pt modelId="{AB21719B-6424-4496-9D3D-8C01EDE8FAE1}" type="pres">
      <dgm:prSet presAssocID="{20A8E87B-0108-48A4-AB4F-610A13AC8FA0}" presName="node" presStyleLbl="node1" presStyleIdx="5" presStyleCnt="8">
        <dgm:presLayoutVars>
          <dgm:bulletEnabled val="1"/>
        </dgm:presLayoutVars>
      </dgm:prSet>
      <dgm:spPr>
        <a:prstGeom prst="roundRect">
          <a:avLst>
            <a:gd name="adj" fmla="val 10000"/>
          </a:avLst>
        </a:prstGeom>
      </dgm:spPr>
    </dgm:pt>
    <dgm:pt modelId="{E9A00980-426F-4E33-AB5B-0868459F7F41}" type="pres">
      <dgm:prSet presAssocID="{9B5A9FE4-B85A-4BF3-802B-33D8CC0D4856}" presName="parTrans" presStyleLbl="bgSibTrans2D1" presStyleIdx="6" presStyleCnt="8"/>
      <dgm:spPr>
        <a:prstGeom prst="leftArrow">
          <a:avLst>
            <a:gd name="adj1" fmla="val 60000"/>
            <a:gd name="adj2" fmla="val 50000"/>
          </a:avLst>
        </a:prstGeom>
      </dgm:spPr>
    </dgm:pt>
    <dgm:pt modelId="{577D0876-BBAF-4C09-9FA5-6C3AE508A2A2}" type="pres">
      <dgm:prSet presAssocID="{BC715AF0-8615-414E-8A2B-0E67E6DBB3D4}" presName="node" presStyleLbl="node1" presStyleIdx="6" presStyleCnt="8">
        <dgm:presLayoutVars>
          <dgm:bulletEnabled val="1"/>
        </dgm:presLayoutVars>
      </dgm:prSet>
      <dgm:spPr>
        <a:prstGeom prst="roundRect">
          <a:avLst>
            <a:gd name="adj" fmla="val 10000"/>
          </a:avLst>
        </a:prstGeom>
      </dgm:spPr>
    </dgm:pt>
    <dgm:pt modelId="{542C43E1-FEE8-44E0-8805-A55C8E488821}" type="pres">
      <dgm:prSet presAssocID="{63E7B9A3-6363-4BFA-9E55-BB8308006E33}" presName="parTrans" presStyleLbl="bgSibTrans2D1" presStyleIdx="7" presStyleCnt="8"/>
      <dgm:spPr>
        <a:prstGeom prst="leftArrow">
          <a:avLst>
            <a:gd name="adj1" fmla="val 60000"/>
            <a:gd name="adj2" fmla="val 50000"/>
          </a:avLst>
        </a:prstGeom>
      </dgm:spPr>
    </dgm:pt>
    <dgm:pt modelId="{72A1AB89-882F-484D-9A9C-5834B1017487}" type="pres">
      <dgm:prSet presAssocID="{CB7995B2-877B-4DAD-A5B3-BFD2F0478DA4}" presName="node" presStyleLbl="node1" presStyleIdx="7" presStyleCnt="8">
        <dgm:presLayoutVars>
          <dgm:bulletEnabled val="1"/>
        </dgm:presLayoutVars>
      </dgm:prSet>
      <dgm:spPr>
        <a:prstGeom prst="roundRect">
          <a:avLst>
            <a:gd name="adj" fmla="val 10000"/>
          </a:avLst>
        </a:prstGeom>
      </dgm:spPr>
    </dgm:pt>
  </dgm:ptLst>
  <dgm:cxnLst>
    <dgm:cxn modelId="{CC383A03-8382-4694-8887-1FC9AF6678DD}" type="presOf" srcId="{19524C99-6507-41EB-AE00-2F68C25F6885}" destId="{A8959A58-2DC4-49FD-A905-BD19F64FBD9B}" srcOrd="0" destOrd="0" presId="urn:microsoft.com/office/officeart/2005/8/layout/radial4"/>
    <dgm:cxn modelId="{03D10C0E-6C89-4D89-9098-CE7029575063}" type="presOf" srcId="{021BFD77-8D7D-4AC6-ABC9-3D4AE1595E56}" destId="{1B0FD418-BA41-4A2E-9D91-AB68B8A92485}" srcOrd="0" destOrd="0" presId="urn:microsoft.com/office/officeart/2005/8/layout/radial4"/>
    <dgm:cxn modelId="{2A85F90E-40A5-41B2-AA1A-9AE122307F9D}" srcId="{19524C99-6507-41EB-AE00-2F68C25F6885}" destId="{CB7995B2-877B-4DAD-A5B3-BFD2F0478DA4}" srcOrd="7" destOrd="0" parTransId="{63E7B9A3-6363-4BFA-9E55-BB8308006E33}" sibTransId="{776A9113-C8B4-49AC-8A87-0BFA4DCD8C77}"/>
    <dgm:cxn modelId="{344EC51B-1807-4425-B95D-50AA30FCB94C}" type="presOf" srcId="{CB7995B2-877B-4DAD-A5B3-BFD2F0478DA4}" destId="{72A1AB89-882F-484D-9A9C-5834B1017487}" srcOrd="0" destOrd="0" presId="urn:microsoft.com/office/officeart/2005/8/layout/radial4"/>
    <dgm:cxn modelId="{E0BDB233-6E72-4401-95AB-8B7BE87B53DF}" type="presOf" srcId="{63F18082-B7D3-4E8C-BB28-D700A1B642C7}" destId="{252DA8D0-1489-4219-B380-B50DB2C56E2E}" srcOrd="0" destOrd="0" presId="urn:microsoft.com/office/officeart/2005/8/layout/radial4"/>
    <dgm:cxn modelId="{8E7CDD38-94F9-40CC-AD1F-B93A0C254414}" srcId="{19524C99-6507-41EB-AE00-2F68C25F6885}" destId="{AF2E80FC-82B7-427A-B169-12806FB3C8B3}" srcOrd="0" destOrd="0" parTransId="{021BFD77-8D7D-4AC6-ABC9-3D4AE1595E56}" sibTransId="{911FB855-EBAA-438D-9488-A1713D825811}"/>
    <dgm:cxn modelId="{D90B466A-7149-41E8-B23C-56F01E52FBE5}" type="presOf" srcId="{2EB8614C-1619-41E1-BE54-3FB3CD782164}" destId="{C1F57647-C43A-47D5-99CD-61A5439977E8}" srcOrd="0" destOrd="0" presId="urn:microsoft.com/office/officeart/2005/8/layout/radial4"/>
    <dgm:cxn modelId="{669FC26A-CCA2-4108-82FE-7B405A8874D3}" type="presOf" srcId="{7B79F27F-72AD-47B2-B554-3D0353DB7461}" destId="{32BF4BF9-DDDB-4702-809C-0B7D51039419}" srcOrd="0" destOrd="0" presId="urn:microsoft.com/office/officeart/2005/8/layout/radial4"/>
    <dgm:cxn modelId="{A55E356E-96FA-4EFB-91FC-90933A5C800A}" type="presOf" srcId="{C66C4F83-B737-4A9C-827A-4566820EA703}" destId="{77113291-866E-4B51-B995-3D4020DD87D3}" srcOrd="0" destOrd="0" presId="urn:microsoft.com/office/officeart/2005/8/layout/radial4"/>
    <dgm:cxn modelId="{B6AE7372-7FDE-43E1-B618-84B8F0709E50}" type="presOf" srcId="{1C68BDC5-DB25-4C31-92AD-CB56F8E0E93F}" destId="{9D876DB1-B735-4619-B90C-06BE373EE889}" srcOrd="0" destOrd="0" presId="urn:microsoft.com/office/officeart/2005/8/layout/radial4"/>
    <dgm:cxn modelId="{F404F372-2670-49AE-A7B8-8164B3548F44}" type="presOf" srcId="{3A80985C-AC41-40EF-B53E-15B4DD932E42}" destId="{AABCBD66-2BCD-487C-A3D6-14C0FDE613E5}" srcOrd="0" destOrd="0" presId="urn:microsoft.com/office/officeart/2005/8/layout/radial4"/>
    <dgm:cxn modelId="{382DDD73-5B93-49C6-B61A-344EFA7D773F}" type="presOf" srcId="{BC715AF0-8615-414E-8A2B-0E67E6DBB3D4}" destId="{577D0876-BBAF-4C09-9FA5-6C3AE508A2A2}" srcOrd="0" destOrd="0" presId="urn:microsoft.com/office/officeart/2005/8/layout/radial4"/>
    <dgm:cxn modelId="{7DF37975-9F4F-4B26-BAC7-EC50BA08EC3D}" type="presOf" srcId="{7078AAF9-61F6-44CA-B611-0B4E661E900F}" destId="{2F593FDA-C77E-4ED9-8DC3-F1F0B487F60B}" srcOrd="0" destOrd="0" presId="urn:microsoft.com/office/officeart/2005/8/layout/radial4"/>
    <dgm:cxn modelId="{B6B5057C-645E-4074-B0FB-52720C5B1A04}" srcId="{19524C99-6507-41EB-AE00-2F68C25F6885}" destId="{0EA9CB30-9BB8-4D65-881C-34EC1EC443FF}" srcOrd="3" destOrd="0" parTransId="{2EB8614C-1619-41E1-BE54-3FB3CD782164}" sibTransId="{C4286CF6-6BD3-45C7-AD89-33ED5F8BE1AF}"/>
    <dgm:cxn modelId="{B3EA8580-88FA-4943-AEEE-EBAB24640689}" srcId="{3D9F1DB2-36A4-4455-BAB2-64AFD0907F8B}" destId="{19524C99-6507-41EB-AE00-2F68C25F6885}" srcOrd="0" destOrd="0" parTransId="{EDEB252B-E8A1-4CAA-A3A6-FAC0F0D81E7D}" sibTransId="{21C1139F-3801-47BA-BD3F-A75524114087}"/>
    <dgm:cxn modelId="{2B74B18E-F8DF-450B-9C1E-27464AE6713A}" type="presOf" srcId="{3D9F1DB2-36A4-4455-BAB2-64AFD0907F8B}" destId="{8076497F-32CC-40D0-A008-CBAA55D021A3}" srcOrd="0" destOrd="0" presId="urn:microsoft.com/office/officeart/2005/8/layout/radial4"/>
    <dgm:cxn modelId="{C56863A4-4254-4D94-AEB7-10534043CAAA}" type="presOf" srcId="{63E7B9A3-6363-4BFA-9E55-BB8308006E33}" destId="{542C43E1-FEE8-44E0-8805-A55C8E488821}" srcOrd="0" destOrd="0" presId="urn:microsoft.com/office/officeart/2005/8/layout/radial4"/>
    <dgm:cxn modelId="{41D2C1A5-B7D3-416C-BF11-27222E7CEC72}" srcId="{19524C99-6507-41EB-AE00-2F68C25F6885}" destId="{20A8E87B-0108-48A4-AB4F-610A13AC8FA0}" srcOrd="5" destOrd="0" parTransId="{1C68BDC5-DB25-4C31-92AD-CB56F8E0E93F}" sibTransId="{C9146B2C-7981-4D31-A971-1DBD22CE1D03}"/>
    <dgm:cxn modelId="{BC4165A8-8013-4BAF-8622-F803E1A9A78A}" srcId="{19524C99-6507-41EB-AE00-2F68C25F6885}" destId="{7B79F27F-72AD-47B2-B554-3D0353DB7461}" srcOrd="2" destOrd="0" parTransId="{C66C4F83-B737-4A9C-827A-4566820EA703}" sibTransId="{1B426B48-343D-4F01-AE95-635F37BFAFC0}"/>
    <dgm:cxn modelId="{095D23AC-8C61-4823-9893-B0FDA9813EB7}" srcId="{19524C99-6507-41EB-AE00-2F68C25F6885}" destId="{BC715AF0-8615-414E-8A2B-0E67E6DBB3D4}" srcOrd="6" destOrd="0" parTransId="{9B5A9FE4-B85A-4BF3-802B-33D8CC0D4856}" sibTransId="{2CA387E9-B995-4FA2-84B7-5F0A616ABFC4}"/>
    <dgm:cxn modelId="{1C4DD9AD-5CEE-45DC-B317-41C254058459}" type="presOf" srcId="{9B5A9FE4-B85A-4BF3-802B-33D8CC0D4856}" destId="{E9A00980-426F-4E33-AB5B-0868459F7F41}" srcOrd="0" destOrd="0" presId="urn:microsoft.com/office/officeart/2005/8/layout/radial4"/>
    <dgm:cxn modelId="{9213BAC8-5A16-4358-8E3C-02F3ACF9F28D}" srcId="{19524C99-6507-41EB-AE00-2F68C25F6885}" destId="{63F18082-B7D3-4E8C-BB28-D700A1B642C7}" srcOrd="4" destOrd="0" parTransId="{7078AAF9-61F6-44CA-B611-0B4E661E900F}" sibTransId="{4D99804F-3613-4060-8314-15CBFAA04799}"/>
    <dgm:cxn modelId="{BDA41FCF-2D0E-4976-9A13-E2AF00283E6A}" type="presOf" srcId="{0EA9CB30-9BB8-4D65-881C-34EC1EC443FF}" destId="{0E7ECD81-1640-4B99-AE7A-DCF03F75E546}" srcOrd="0" destOrd="0" presId="urn:microsoft.com/office/officeart/2005/8/layout/radial4"/>
    <dgm:cxn modelId="{8C06C1D7-1422-439E-9F02-3A7AC1EB413A}" type="presOf" srcId="{8C297947-F67D-4781-A798-956834A6BEE3}" destId="{C6DD66A3-A242-4C00-8681-3AA397F7D246}" srcOrd="0" destOrd="0" presId="urn:microsoft.com/office/officeart/2005/8/layout/radial4"/>
    <dgm:cxn modelId="{BE5105E4-59D9-4116-AEAB-2A8E53E4F49B}" srcId="{19524C99-6507-41EB-AE00-2F68C25F6885}" destId="{3A80985C-AC41-40EF-B53E-15B4DD932E42}" srcOrd="1" destOrd="0" parTransId="{8C297947-F67D-4781-A798-956834A6BEE3}" sibTransId="{C3AC973D-CDDE-48D4-9BBC-E9180BD21BE9}"/>
    <dgm:cxn modelId="{B6E53EF1-AAAA-4BA2-8B26-E20CFE4D1C39}" type="presOf" srcId="{AF2E80FC-82B7-427A-B169-12806FB3C8B3}" destId="{E384D9A6-6F42-4B0E-966D-05EFA4F6869F}" srcOrd="0" destOrd="0" presId="urn:microsoft.com/office/officeart/2005/8/layout/radial4"/>
    <dgm:cxn modelId="{8092AFF3-090C-4827-A5AF-67A30DB11AE1}" type="presOf" srcId="{20A8E87B-0108-48A4-AB4F-610A13AC8FA0}" destId="{AB21719B-6424-4496-9D3D-8C01EDE8FAE1}" srcOrd="0" destOrd="0" presId="urn:microsoft.com/office/officeart/2005/8/layout/radial4"/>
    <dgm:cxn modelId="{D5ECF195-A880-4DED-8D8C-1D295574D1F7}" type="presParOf" srcId="{8076497F-32CC-40D0-A008-CBAA55D021A3}" destId="{A8959A58-2DC4-49FD-A905-BD19F64FBD9B}" srcOrd="0" destOrd="0" presId="urn:microsoft.com/office/officeart/2005/8/layout/radial4"/>
    <dgm:cxn modelId="{1A4FF523-56E5-4FBD-93A5-D23BCC9A0E8E}" type="presParOf" srcId="{8076497F-32CC-40D0-A008-CBAA55D021A3}" destId="{1B0FD418-BA41-4A2E-9D91-AB68B8A92485}" srcOrd="1" destOrd="0" presId="urn:microsoft.com/office/officeart/2005/8/layout/radial4"/>
    <dgm:cxn modelId="{9932CA3C-8386-4FD0-BF61-FA7CC0B6B0D4}" type="presParOf" srcId="{8076497F-32CC-40D0-A008-CBAA55D021A3}" destId="{E384D9A6-6F42-4B0E-966D-05EFA4F6869F}" srcOrd="2" destOrd="0" presId="urn:microsoft.com/office/officeart/2005/8/layout/radial4"/>
    <dgm:cxn modelId="{DDBEC63A-ADF5-42A0-A485-5811917FECE7}" type="presParOf" srcId="{8076497F-32CC-40D0-A008-CBAA55D021A3}" destId="{C6DD66A3-A242-4C00-8681-3AA397F7D246}" srcOrd="3" destOrd="0" presId="urn:microsoft.com/office/officeart/2005/8/layout/radial4"/>
    <dgm:cxn modelId="{5CA50A77-B0FD-4C07-B24D-11E9570689FF}" type="presParOf" srcId="{8076497F-32CC-40D0-A008-CBAA55D021A3}" destId="{AABCBD66-2BCD-487C-A3D6-14C0FDE613E5}" srcOrd="4" destOrd="0" presId="urn:microsoft.com/office/officeart/2005/8/layout/radial4"/>
    <dgm:cxn modelId="{4F2AFE0B-3223-4929-A2B0-875D24A14C81}" type="presParOf" srcId="{8076497F-32CC-40D0-A008-CBAA55D021A3}" destId="{77113291-866E-4B51-B995-3D4020DD87D3}" srcOrd="5" destOrd="0" presId="urn:microsoft.com/office/officeart/2005/8/layout/radial4"/>
    <dgm:cxn modelId="{4BE84AB6-B9D4-4A1B-91EA-4706FE05C2E4}" type="presParOf" srcId="{8076497F-32CC-40D0-A008-CBAA55D021A3}" destId="{32BF4BF9-DDDB-4702-809C-0B7D51039419}" srcOrd="6" destOrd="0" presId="urn:microsoft.com/office/officeart/2005/8/layout/radial4"/>
    <dgm:cxn modelId="{3E4EE1E9-065E-448F-B040-198FE5AA32F8}" type="presParOf" srcId="{8076497F-32CC-40D0-A008-CBAA55D021A3}" destId="{C1F57647-C43A-47D5-99CD-61A5439977E8}" srcOrd="7" destOrd="0" presId="urn:microsoft.com/office/officeart/2005/8/layout/radial4"/>
    <dgm:cxn modelId="{ED61C22E-9CBA-48DC-95AB-922214133CD8}" type="presParOf" srcId="{8076497F-32CC-40D0-A008-CBAA55D021A3}" destId="{0E7ECD81-1640-4B99-AE7A-DCF03F75E546}" srcOrd="8" destOrd="0" presId="urn:microsoft.com/office/officeart/2005/8/layout/radial4"/>
    <dgm:cxn modelId="{0EE3BD11-20F1-4A58-A2E7-C52A5EE44A38}" type="presParOf" srcId="{8076497F-32CC-40D0-A008-CBAA55D021A3}" destId="{2F593FDA-C77E-4ED9-8DC3-F1F0B487F60B}" srcOrd="9" destOrd="0" presId="urn:microsoft.com/office/officeart/2005/8/layout/radial4"/>
    <dgm:cxn modelId="{4119C44A-0C6B-42C8-85FF-0393E99BF9C3}" type="presParOf" srcId="{8076497F-32CC-40D0-A008-CBAA55D021A3}" destId="{252DA8D0-1489-4219-B380-B50DB2C56E2E}" srcOrd="10" destOrd="0" presId="urn:microsoft.com/office/officeart/2005/8/layout/radial4"/>
    <dgm:cxn modelId="{0840F007-9505-4A1E-8D49-B868639C931A}" type="presParOf" srcId="{8076497F-32CC-40D0-A008-CBAA55D021A3}" destId="{9D876DB1-B735-4619-B90C-06BE373EE889}" srcOrd="11" destOrd="0" presId="urn:microsoft.com/office/officeart/2005/8/layout/radial4"/>
    <dgm:cxn modelId="{70FA1241-B7BB-44AC-898C-FF7D35A4E254}" type="presParOf" srcId="{8076497F-32CC-40D0-A008-CBAA55D021A3}" destId="{AB21719B-6424-4496-9D3D-8C01EDE8FAE1}" srcOrd="12" destOrd="0" presId="urn:microsoft.com/office/officeart/2005/8/layout/radial4"/>
    <dgm:cxn modelId="{EB9764CC-C532-4F16-8B6F-C34560BA2654}" type="presParOf" srcId="{8076497F-32CC-40D0-A008-CBAA55D021A3}" destId="{E9A00980-426F-4E33-AB5B-0868459F7F41}" srcOrd="13" destOrd="0" presId="urn:microsoft.com/office/officeart/2005/8/layout/radial4"/>
    <dgm:cxn modelId="{6933FCAF-9015-41CE-8C03-72E3DE7CF2A9}" type="presParOf" srcId="{8076497F-32CC-40D0-A008-CBAA55D021A3}" destId="{577D0876-BBAF-4C09-9FA5-6C3AE508A2A2}" srcOrd="14" destOrd="0" presId="urn:microsoft.com/office/officeart/2005/8/layout/radial4"/>
    <dgm:cxn modelId="{029ACF21-BF50-4BF9-B240-8FAC19B551A3}" type="presParOf" srcId="{8076497F-32CC-40D0-A008-CBAA55D021A3}" destId="{542C43E1-FEE8-44E0-8805-A55C8E488821}" srcOrd="15" destOrd="0" presId="urn:microsoft.com/office/officeart/2005/8/layout/radial4"/>
    <dgm:cxn modelId="{06675FD8-3C38-40CD-B297-4C6DF6DC1D1F}" type="presParOf" srcId="{8076497F-32CC-40D0-A008-CBAA55D021A3}" destId="{72A1AB89-882F-484D-9A9C-5834B1017487}"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5B85F8-3DCD-458B-999F-D8C7E158951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E8C6E24-4E94-4C90-A01A-93F418460DF6}">
      <dgm:prSet phldrT="[Text]"/>
      <dgm:spPr/>
      <dgm:t>
        <a:bodyPr/>
        <a:lstStyle/>
        <a:p>
          <a:pPr algn="ctr">
            <a:lnSpc>
              <a:spcPct val="100000"/>
            </a:lnSpc>
          </a:pPr>
          <a:r>
            <a:rPr lang="ar-JO" dirty="0"/>
            <a:t>متجذرة في العدالة الاجتماعية</a:t>
          </a:r>
          <a:endParaRPr lang="en-US" dirty="0"/>
        </a:p>
      </dgm:t>
    </dgm:pt>
    <dgm:pt modelId="{FE134415-7856-41AC-A2AE-DF907247EF9E}" type="parTrans" cxnId="{15EDE0F6-7409-4946-8DC2-ECE09590D1E6}">
      <dgm:prSet/>
      <dgm:spPr/>
      <dgm:t>
        <a:bodyPr/>
        <a:lstStyle/>
        <a:p>
          <a:endParaRPr lang="en-US"/>
        </a:p>
      </dgm:t>
    </dgm:pt>
    <dgm:pt modelId="{1BE00AE4-0C9E-4BF3-ABC5-7DE01CEB2596}" type="sibTrans" cxnId="{15EDE0F6-7409-4946-8DC2-ECE09590D1E6}">
      <dgm:prSet/>
      <dgm:spPr/>
      <dgm:t>
        <a:bodyPr/>
        <a:lstStyle/>
        <a:p>
          <a:endParaRPr lang="en-US"/>
        </a:p>
      </dgm:t>
    </dgm:pt>
    <dgm:pt modelId="{641A206B-8F5A-4EFD-A1E6-CEDB561EFBF5}">
      <dgm:prSet phldrT="[Text]"/>
      <dgm:spPr/>
      <dgm:t>
        <a:bodyPr/>
        <a:lstStyle/>
        <a:p>
          <a:pPr algn="ctr">
            <a:lnSpc>
              <a:spcPct val="100000"/>
            </a:lnSpc>
          </a:pPr>
          <a:r>
            <a:rPr lang="ar-JO" dirty="0"/>
            <a:t>إعطاء الأولوية لأصوات المهمشات أو المحرومات</a:t>
          </a:r>
          <a:endParaRPr lang="en-US" dirty="0"/>
        </a:p>
      </dgm:t>
    </dgm:pt>
    <dgm:pt modelId="{B5F368ED-769D-4590-A667-6495893C2448}" type="parTrans" cxnId="{17868271-3F48-4162-9613-B169EAB126D0}">
      <dgm:prSet/>
      <dgm:spPr/>
      <dgm:t>
        <a:bodyPr/>
        <a:lstStyle/>
        <a:p>
          <a:endParaRPr lang="en-US"/>
        </a:p>
      </dgm:t>
    </dgm:pt>
    <dgm:pt modelId="{E593B67C-1CA1-4F1D-BF55-358700D64698}" type="sibTrans" cxnId="{17868271-3F48-4162-9613-B169EAB126D0}">
      <dgm:prSet/>
      <dgm:spPr/>
      <dgm:t>
        <a:bodyPr/>
        <a:lstStyle/>
        <a:p>
          <a:endParaRPr lang="en-US"/>
        </a:p>
      </dgm:t>
    </dgm:pt>
    <dgm:pt modelId="{78916320-C6B8-48DC-A55E-60739055AC95}">
      <dgm:prSet phldrT="[Text]"/>
      <dgm:spPr/>
      <dgm:t>
        <a:bodyPr/>
        <a:lstStyle/>
        <a:p>
          <a:pPr algn="ctr">
            <a:lnSpc>
              <a:spcPct val="100000"/>
            </a:lnSpc>
          </a:pPr>
          <a:r>
            <a:rPr lang="ar-JO" dirty="0"/>
            <a:t>التشاركية والشمولية</a:t>
          </a:r>
          <a:endParaRPr lang="en-US" dirty="0"/>
        </a:p>
      </dgm:t>
    </dgm:pt>
    <dgm:pt modelId="{36F947D5-FC77-420F-9981-6A201F2912BE}" type="parTrans" cxnId="{786D4971-6DDD-4DC2-8759-B90228023851}">
      <dgm:prSet/>
      <dgm:spPr/>
      <dgm:t>
        <a:bodyPr/>
        <a:lstStyle/>
        <a:p>
          <a:endParaRPr lang="en-US"/>
        </a:p>
      </dgm:t>
    </dgm:pt>
    <dgm:pt modelId="{8DF23B69-263A-42CC-B83C-AC0F80766338}" type="sibTrans" cxnId="{786D4971-6DDD-4DC2-8759-B90228023851}">
      <dgm:prSet/>
      <dgm:spPr/>
      <dgm:t>
        <a:bodyPr/>
        <a:lstStyle/>
        <a:p>
          <a:endParaRPr lang="en-US"/>
        </a:p>
      </dgm:t>
    </dgm:pt>
    <dgm:pt modelId="{8C5D43F4-854C-4EC9-9C9E-6150D78E0A3C}">
      <dgm:prSet/>
      <dgm:spPr/>
      <dgm:t>
        <a:bodyPr/>
        <a:lstStyle/>
        <a:p>
          <a:pPr>
            <a:lnSpc>
              <a:spcPct val="100000"/>
            </a:lnSpc>
          </a:pPr>
          <a:r>
            <a:rPr lang="ar-JO" dirty="0"/>
            <a:t>التركيز على استخدام البيانات للمناصرة ،و ليس تقارير المانحين!</a:t>
          </a:r>
          <a:endParaRPr lang="en-US" dirty="0"/>
        </a:p>
      </dgm:t>
    </dgm:pt>
    <dgm:pt modelId="{CF20CB62-CB79-4CB7-892A-8FA7920A74A8}" type="parTrans" cxnId="{F2B829E2-C35D-44C1-886F-9024B2EE6C48}">
      <dgm:prSet/>
      <dgm:spPr/>
      <dgm:t>
        <a:bodyPr/>
        <a:lstStyle/>
        <a:p>
          <a:endParaRPr lang="en-US"/>
        </a:p>
      </dgm:t>
    </dgm:pt>
    <dgm:pt modelId="{CB9D440E-65D6-475A-B5BB-9E5405F1E1CF}" type="sibTrans" cxnId="{F2B829E2-C35D-44C1-886F-9024B2EE6C48}">
      <dgm:prSet/>
      <dgm:spPr/>
      <dgm:t>
        <a:bodyPr/>
        <a:lstStyle/>
        <a:p>
          <a:endParaRPr lang="en-US"/>
        </a:p>
      </dgm:t>
    </dgm:pt>
    <dgm:pt modelId="{B9066F2B-5C0F-C94A-804D-AD884C9508C1}">
      <dgm:prSet/>
      <dgm:spPr/>
      <dgm:t>
        <a:bodyPr/>
        <a:lstStyle/>
        <a:p>
          <a:pPr algn="ctr">
            <a:lnSpc>
              <a:spcPct val="100000"/>
            </a:lnSpc>
          </a:pPr>
          <a:r>
            <a:rPr lang="ar-JO" dirty="0"/>
            <a:t>لديها تحليل هيكيلي للقوة وعدم المساواة تستند إليه.</a:t>
          </a:r>
          <a:endParaRPr lang="en-GB" dirty="0"/>
        </a:p>
      </dgm:t>
    </dgm:pt>
    <dgm:pt modelId="{33AC5FB9-F1AF-7649-BA23-3980BCEF719C}" type="parTrans" cxnId="{90E9C3A1-33C4-414B-BF3D-0531AC740A72}">
      <dgm:prSet/>
      <dgm:spPr/>
      <dgm:t>
        <a:bodyPr/>
        <a:lstStyle/>
        <a:p>
          <a:endParaRPr lang="en-GB"/>
        </a:p>
      </dgm:t>
    </dgm:pt>
    <dgm:pt modelId="{3035AFA2-BC58-D049-B248-A2415D655DF0}" type="sibTrans" cxnId="{90E9C3A1-33C4-414B-BF3D-0531AC740A72}">
      <dgm:prSet/>
      <dgm:spPr/>
      <dgm:t>
        <a:bodyPr/>
        <a:lstStyle/>
        <a:p>
          <a:endParaRPr lang="en-GB"/>
        </a:p>
      </dgm:t>
    </dgm:pt>
    <dgm:pt modelId="{44D0B2DA-06EA-214D-BED7-B892A69CCCB7}">
      <dgm:prSet/>
      <dgm:spPr/>
      <dgm:t>
        <a:bodyPr/>
        <a:lstStyle/>
        <a:p>
          <a:pPr algn="ctr">
            <a:lnSpc>
              <a:spcPct val="100000"/>
            </a:lnSpc>
          </a:pPr>
          <a:r>
            <a:rPr lang="ar-JO" dirty="0"/>
            <a:t>التقدير والتركيز وتشجيع النساء والفتيات بوصفهن صانعات للمعرفة ومعارفهن التجريبية وتسميتهن للخبرات </a:t>
          </a:r>
          <a:endParaRPr lang="en-GB" dirty="0"/>
        </a:p>
      </dgm:t>
    </dgm:pt>
    <dgm:pt modelId="{699D0807-63F6-FB4B-AACD-0E49AF1B7531}" type="parTrans" cxnId="{7BFDD4AA-B062-C74F-95BE-21ED36443F87}">
      <dgm:prSet/>
      <dgm:spPr/>
      <dgm:t>
        <a:bodyPr/>
        <a:lstStyle/>
        <a:p>
          <a:endParaRPr lang="en-GB"/>
        </a:p>
      </dgm:t>
    </dgm:pt>
    <dgm:pt modelId="{0058A69A-BFDA-3E4D-933A-6DF91D0C3B2D}" type="sibTrans" cxnId="{7BFDD4AA-B062-C74F-95BE-21ED36443F87}">
      <dgm:prSet/>
      <dgm:spPr/>
      <dgm:t>
        <a:bodyPr/>
        <a:lstStyle/>
        <a:p>
          <a:endParaRPr lang="en-GB"/>
        </a:p>
      </dgm:t>
    </dgm:pt>
    <dgm:pt modelId="{1513AA59-46A7-4C1D-8420-C283266DA2BA}" type="pres">
      <dgm:prSet presAssocID="{905B85F8-3DCD-458B-999F-D8C7E158951F}" presName="root" presStyleCnt="0">
        <dgm:presLayoutVars>
          <dgm:dir/>
          <dgm:resizeHandles val="exact"/>
        </dgm:presLayoutVars>
      </dgm:prSet>
      <dgm:spPr/>
    </dgm:pt>
    <dgm:pt modelId="{DC78522B-76A3-A343-94D2-6928E7D67ADC}" type="pres">
      <dgm:prSet presAssocID="{B9066F2B-5C0F-C94A-804D-AD884C9508C1}" presName="compNode" presStyleCnt="0"/>
      <dgm:spPr/>
    </dgm:pt>
    <dgm:pt modelId="{33C9AC3B-16AC-844B-87B5-67546C54DC74}" type="pres">
      <dgm:prSet presAssocID="{B9066F2B-5C0F-C94A-804D-AD884C9508C1}" presName="bgRect" presStyleLbl="bgShp" presStyleIdx="0" presStyleCnt="6"/>
      <dgm:spPr/>
    </dgm:pt>
    <dgm:pt modelId="{F8F804C1-9126-8F43-A9D6-B6BAE5D53360}" type="pres">
      <dgm:prSet presAssocID="{B9066F2B-5C0F-C94A-804D-AD884C9508C1}" presName="iconRect" presStyleLbl="node1" presStyleIdx="0" presStyleCnt="6"/>
      <dgm:spPr/>
    </dgm:pt>
    <dgm:pt modelId="{BAC39EB4-41B0-0946-83EE-374734A37347}" type="pres">
      <dgm:prSet presAssocID="{B9066F2B-5C0F-C94A-804D-AD884C9508C1}" presName="spaceRect" presStyleCnt="0"/>
      <dgm:spPr/>
    </dgm:pt>
    <dgm:pt modelId="{D3DCA5F9-0F2D-6944-A26A-BD57F06EE77F}" type="pres">
      <dgm:prSet presAssocID="{B9066F2B-5C0F-C94A-804D-AD884C9508C1}" presName="parTx" presStyleLbl="revTx" presStyleIdx="0" presStyleCnt="6">
        <dgm:presLayoutVars>
          <dgm:chMax val="0"/>
          <dgm:chPref val="0"/>
        </dgm:presLayoutVars>
      </dgm:prSet>
      <dgm:spPr/>
    </dgm:pt>
    <dgm:pt modelId="{10124CE4-72FD-7B4B-8B30-1C6FCDC2948F}" type="pres">
      <dgm:prSet presAssocID="{3035AFA2-BC58-D049-B248-A2415D655DF0}" presName="sibTrans" presStyleCnt="0"/>
      <dgm:spPr/>
    </dgm:pt>
    <dgm:pt modelId="{8FBE5455-3D99-447C-9977-907633D78002}" type="pres">
      <dgm:prSet presAssocID="{7E8C6E24-4E94-4C90-A01A-93F418460DF6}" presName="compNode" presStyleCnt="0"/>
      <dgm:spPr/>
    </dgm:pt>
    <dgm:pt modelId="{90504B1D-C06B-4890-9F85-9CC5EF1C8C79}" type="pres">
      <dgm:prSet presAssocID="{7E8C6E24-4E94-4C90-A01A-93F418460DF6}" presName="bgRect" presStyleLbl="bgShp" presStyleIdx="1" presStyleCnt="6"/>
      <dgm:spPr/>
    </dgm:pt>
    <dgm:pt modelId="{CE379964-BDC1-4FA2-A865-98005897ADEF}" type="pres">
      <dgm:prSet presAssocID="{7E8C6E24-4E94-4C90-A01A-93F418460DF6}" presName="iconRect" presStyleLbl="node1" presStyleIdx="1"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3DFD7DE1-5C49-4A41-AF4C-A02A3DF3A05D}" type="pres">
      <dgm:prSet presAssocID="{7E8C6E24-4E94-4C90-A01A-93F418460DF6}" presName="spaceRect" presStyleCnt="0"/>
      <dgm:spPr/>
    </dgm:pt>
    <dgm:pt modelId="{E951A151-BD17-4DCC-9950-C6BD5A31B0FD}" type="pres">
      <dgm:prSet presAssocID="{7E8C6E24-4E94-4C90-A01A-93F418460DF6}" presName="parTx" presStyleLbl="revTx" presStyleIdx="1" presStyleCnt="6">
        <dgm:presLayoutVars>
          <dgm:chMax val="0"/>
          <dgm:chPref val="0"/>
        </dgm:presLayoutVars>
      </dgm:prSet>
      <dgm:spPr/>
    </dgm:pt>
    <dgm:pt modelId="{16805178-C531-4D55-A11F-F7B89C34773F}" type="pres">
      <dgm:prSet presAssocID="{1BE00AE4-0C9E-4BF3-ABC5-7DE01CEB2596}" presName="sibTrans" presStyleCnt="0"/>
      <dgm:spPr/>
    </dgm:pt>
    <dgm:pt modelId="{6C2C8F80-13E6-8B4D-B456-D62332DC2230}" type="pres">
      <dgm:prSet presAssocID="{44D0B2DA-06EA-214D-BED7-B892A69CCCB7}" presName="compNode" presStyleCnt="0"/>
      <dgm:spPr/>
    </dgm:pt>
    <dgm:pt modelId="{139C0946-D212-AC4D-97BD-7326287A7C80}" type="pres">
      <dgm:prSet presAssocID="{44D0B2DA-06EA-214D-BED7-B892A69CCCB7}" presName="bgRect" presStyleLbl="bgShp" presStyleIdx="2" presStyleCnt="6"/>
      <dgm:spPr/>
    </dgm:pt>
    <dgm:pt modelId="{110714AB-F98D-4A4B-AD74-AE5138511D69}" type="pres">
      <dgm:prSet presAssocID="{44D0B2DA-06EA-214D-BED7-B892A69CCCB7}" presName="iconRect" presStyleLbl="node1" presStyleIdx="2" presStyleCnt="6"/>
      <dgm:spPr/>
    </dgm:pt>
    <dgm:pt modelId="{A5617C16-34DC-9648-B793-5A8DDFF3345D}" type="pres">
      <dgm:prSet presAssocID="{44D0B2DA-06EA-214D-BED7-B892A69CCCB7}" presName="spaceRect" presStyleCnt="0"/>
      <dgm:spPr/>
    </dgm:pt>
    <dgm:pt modelId="{6D4C2281-975D-B549-85DF-82A538CD62E0}" type="pres">
      <dgm:prSet presAssocID="{44D0B2DA-06EA-214D-BED7-B892A69CCCB7}" presName="parTx" presStyleLbl="revTx" presStyleIdx="2" presStyleCnt="6">
        <dgm:presLayoutVars>
          <dgm:chMax val="0"/>
          <dgm:chPref val="0"/>
        </dgm:presLayoutVars>
      </dgm:prSet>
      <dgm:spPr/>
    </dgm:pt>
    <dgm:pt modelId="{790D5877-9103-E749-8D63-75E203FEE08F}" type="pres">
      <dgm:prSet presAssocID="{0058A69A-BFDA-3E4D-933A-6DF91D0C3B2D}" presName="sibTrans" presStyleCnt="0"/>
      <dgm:spPr/>
    </dgm:pt>
    <dgm:pt modelId="{FBEFEF0D-60C7-4E86-9321-E91C806D161D}" type="pres">
      <dgm:prSet presAssocID="{641A206B-8F5A-4EFD-A1E6-CEDB561EFBF5}" presName="compNode" presStyleCnt="0"/>
      <dgm:spPr/>
    </dgm:pt>
    <dgm:pt modelId="{3F17A59E-D0DB-4437-AEC7-24BD4AEA80A2}" type="pres">
      <dgm:prSet presAssocID="{641A206B-8F5A-4EFD-A1E6-CEDB561EFBF5}" presName="bgRect" presStyleLbl="bgShp" presStyleIdx="3" presStyleCnt="6"/>
      <dgm:spPr/>
    </dgm:pt>
    <dgm:pt modelId="{FE4B25FC-0BE5-4CF9-8B9E-90D25FD89DEE}" type="pres">
      <dgm:prSet presAssocID="{641A206B-8F5A-4EFD-A1E6-CEDB561EFBF5}" presName="iconRect" presStyleLbl="node1" presStyleIdx="3" presStyleCnt="6"/>
      <dgm:spPr>
        <a:blipFill rotWithShape="1">
          <a:blip xmlns:r="http://schemas.openxmlformats.org/officeDocument/2006/relationships" r:embed="rId3"/>
          <a:srcRect/>
          <a:stretch>
            <a:fillRect l="-6000" r="-6000"/>
          </a:stretch>
        </a:blipFill>
        <a:ln>
          <a:noFill/>
        </a:ln>
      </dgm:spPr>
      <dgm:extLst>
        <a:ext uri="{E40237B7-FDA0-4F09-8148-C483321AD2D9}">
          <dgm14:cNvPr xmlns:dgm14="http://schemas.microsoft.com/office/drawing/2010/diagram" id="0" name="" descr="Deaf"/>
        </a:ext>
      </dgm:extLst>
    </dgm:pt>
    <dgm:pt modelId="{D35B136A-3FC7-4675-9E1D-50DC36077219}" type="pres">
      <dgm:prSet presAssocID="{641A206B-8F5A-4EFD-A1E6-CEDB561EFBF5}" presName="spaceRect" presStyleCnt="0"/>
      <dgm:spPr/>
    </dgm:pt>
    <dgm:pt modelId="{3969834D-E818-449C-9502-378997D1FFC2}" type="pres">
      <dgm:prSet presAssocID="{641A206B-8F5A-4EFD-A1E6-CEDB561EFBF5}" presName="parTx" presStyleLbl="revTx" presStyleIdx="3" presStyleCnt="6">
        <dgm:presLayoutVars>
          <dgm:chMax val="0"/>
          <dgm:chPref val="0"/>
        </dgm:presLayoutVars>
      </dgm:prSet>
      <dgm:spPr/>
    </dgm:pt>
    <dgm:pt modelId="{AFE86A31-CCF4-4A19-A390-954FDB43FB4A}" type="pres">
      <dgm:prSet presAssocID="{E593B67C-1CA1-4F1D-BF55-358700D64698}" presName="sibTrans" presStyleCnt="0"/>
      <dgm:spPr/>
    </dgm:pt>
    <dgm:pt modelId="{3A95D9DB-B2E4-4091-BC64-77C1015B691C}" type="pres">
      <dgm:prSet presAssocID="{78916320-C6B8-48DC-A55E-60739055AC95}" presName="compNode" presStyleCnt="0"/>
      <dgm:spPr/>
    </dgm:pt>
    <dgm:pt modelId="{DFDAE90F-181A-422B-8F70-149DF3C765C6}" type="pres">
      <dgm:prSet presAssocID="{78916320-C6B8-48DC-A55E-60739055AC95}" presName="bgRect" presStyleLbl="bgShp" presStyleIdx="4" presStyleCnt="6"/>
      <dgm:spPr/>
    </dgm:pt>
    <dgm:pt modelId="{4BB0505E-61BF-4C97-9E5F-7F938D449608}" type="pres">
      <dgm:prSet presAssocID="{78916320-C6B8-48DC-A55E-60739055AC95}" presName="iconRect" presStyleLbl="node1" presStyleIdx="4" presStyleCnt="6"/>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roup"/>
        </a:ext>
      </dgm:extLst>
    </dgm:pt>
    <dgm:pt modelId="{EC6B6DA4-638E-4ED9-BADE-60B8CD01B1B1}" type="pres">
      <dgm:prSet presAssocID="{78916320-C6B8-48DC-A55E-60739055AC95}" presName="spaceRect" presStyleCnt="0"/>
      <dgm:spPr/>
    </dgm:pt>
    <dgm:pt modelId="{41A2EE39-BC51-4DB2-A515-6125A49EB810}" type="pres">
      <dgm:prSet presAssocID="{78916320-C6B8-48DC-A55E-60739055AC95}" presName="parTx" presStyleLbl="revTx" presStyleIdx="4" presStyleCnt="6">
        <dgm:presLayoutVars>
          <dgm:chMax val="0"/>
          <dgm:chPref val="0"/>
        </dgm:presLayoutVars>
      </dgm:prSet>
      <dgm:spPr/>
    </dgm:pt>
    <dgm:pt modelId="{5F33535A-E6B4-4255-B21A-EBD30C97C98E}" type="pres">
      <dgm:prSet presAssocID="{8DF23B69-263A-42CC-B83C-AC0F80766338}" presName="sibTrans" presStyleCnt="0"/>
      <dgm:spPr/>
    </dgm:pt>
    <dgm:pt modelId="{E21D9269-42A4-4F77-B021-480EB6ACCBE2}" type="pres">
      <dgm:prSet presAssocID="{8C5D43F4-854C-4EC9-9C9E-6150D78E0A3C}" presName="compNode" presStyleCnt="0"/>
      <dgm:spPr/>
    </dgm:pt>
    <dgm:pt modelId="{E432A8C2-158C-47F2-B820-84F17B04522F}" type="pres">
      <dgm:prSet presAssocID="{8C5D43F4-854C-4EC9-9C9E-6150D78E0A3C}" presName="bgRect" presStyleLbl="bgShp" presStyleIdx="5" presStyleCnt="6"/>
      <dgm:spPr/>
    </dgm:pt>
    <dgm:pt modelId="{C48C4413-0BF4-4D3D-9580-FEA3E49C34C8}" type="pres">
      <dgm:prSet presAssocID="{8C5D43F4-854C-4EC9-9C9E-6150D78E0A3C}" presName="iconRect" presStyleLbl="node1" presStyleIdx="5" presStyleCnt="6"/>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LightsOn"/>
        </a:ext>
      </dgm:extLst>
    </dgm:pt>
    <dgm:pt modelId="{D9FEA413-EA13-413E-9856-AF5F016683AD}" type="pres">
      <dgm:prSet presAssocID="{8C5D43F4-854C-4EC9-9C9E-6150D78E0A3C}" presName="spaceRect" presStyleCnt="0"/>
      <dgm:spPr/>
    </dgm:pt>
    <dgm:pt modelId="{D7DE5157-89DC-4C3E-A938-1D30683C40AD}" type="pres">
      <dgm:prSet presAssocID="{8C5D43F4-854C-4EC9-9C9E-6150D78E0A3C}" presName="parTx" presStyleLbl="revTx" presStyleIdx="5" presStyleCnt="6">
        <dgm:presLayoutVars>
          <dgm:chMax val="0"/>
          <dgm:chPref val="0"/>
        </dgm:presLayoutVars>
      </dgm:prSet>
      <dgm:spPr/>
    </dgm:pt>
  </dgm:ptLst>
  <dgm:cxnLst>
    <dgm:cxn modelId="{2F27A41F-7280-0A46-AF41-EA5FE4A451E3}" type="presOf" srcId="{B9066F2B-5C0F-C94A-804D-AD884C9508C1}" destId="{D3DCA5F9-0F2D-6944-A26A-BD57F06EE77F}" srcOrd="0" destOrd="0" presId="urn:microsoft.com/office/officeart/2018/2/layout/IconVerticalSolidList"/>
    <dgm:cxn modelId="{15903E63-A614-4D5E-B50E-612A45A8AABF}" type="presOf" srcId="{905B85F8-3DCD-458B-999F-D8C7E158951F}" destId="{1513AA59-46A7-4C1D-8420-C283266DA2BA}" srcOrd="0" destOrd="0" presId="urn:microsoft.com/office/officeart/2018/2/layout/IconVerticalSolidList"/>
    <dgm:cxn modelId="{786D4971-6DDD-4DC2-8759-B90228023851}" srcId="{905B85F8-3DCD-458B-999F-D8C7E158951F}" destId="{78916320-C6B8-48DC-A55E-60739055AC95}" srcOrd="4" destOrd="0" parTransId="{36F947D5-FC77-420F-9981-6A201F2912BE}" sibTransId="{8DF23B69-263A-42CC-B83C-AC0F80766338}"/>
    <dgm:cxn modelId="{17868271-3F48-4162-9613-B169EAB126D0}" srcId="{905B85F8-3DCD-458B-999F-D8C7E158951F}" destId="{641A206B-8F5A-4EFD-A1E6-CEDB561EFBF5}" srcOrd="3" destOrd="0" parTransId="{B5F368ED-769D-4590-A667-6495893C2448}" sibTransId="{E593B67C-1CA1-4F1D-BF55-358700D64698}"/>
    <dgm:cxn modelId="{2AD5C07E-DCEE-4881-B22C-BAC36ABDB3D7}" type="presOf" srcId="{641A206B-8F5A-4EFD-A1E6-CEDB561EFBF5}" destId="{3969834D-E818-449C-9502-378997D1FFC2}" srcOrd="0" destOrd="0" presId="urn:microsoft.com/office/officeart/2018/2/layout/IconVerticalSolidList"/>
    <dgm:cxn modelId="{90E9C3A1-33C4-414B-BF3D-0531AC740A72}" srcId="{905B85F8-3DCD-458B-999F-D8C7E158951F}" destId="{B9066F2B-5C0F-C94A-804D-AD884C9508C1}" srcOrd="0" destOrd="0" parTransId="{33AC5FB9-F1AF-7649-BA23-3980BCEF719C}" sibTransId="{3035AFA2-BC58-D049-B248-A2415D655DF0}"/>
    <dgm:cxn modelId="{7BFDD4AA-B062-C74F-95BE-21ED36443F87}" srcId="{905B85F8-3DCD-458B-999F-D8C7E158951F}" destId="{44D0B2DA-06EA-214D-BED7-B892A69CCCB7}" srcOrd="2" destOrd="0" parTransId="{699D0807-63F6-FB4B-AACD-0E49AF1B7531}" sibTransId="{0058A69A-BFDA-3E4D-933A-6DF91D0C3B2D}"/>
    <dgm:cxn modelId="{057A45C1-A793-4D42-813E-85508C0C3BF1}" type="presOf" srcId="{8C5D43F4-854C-4EC9-9C9E-6150D78E0A3C}" destId="{D7DE5157-89DC-4C3E-A938-1D30683C40AD}" srcOrd="0" destOrd="0" presId="urn:microsoft.com/office/officeart/2018/2/layout/IconVerticalSolidList"/>
    <dgm:cxn modelId="{45CC6BC2-F78B-9C4A-92E1-3B6C2187A1CE}" type="presOf" srcId="{44D0B2DA-06EA-214D-BED7-B892A69CCCB7}" destId="{6D4C2281-975D-B549-85DF-82A538CD62E0}" srcOrd="0" destOrd="0" presId="urn:microsoft.com/office/officeart/2018/2/layout/IconVerticalSolidList"/>
    <dgm:cxn modelId="{F2B829E2-C35D-44C1-886F-9024B2EE6C48}" srcId="{905B85F8-3DCD-458B-999F-D8C7E158951F}" destId="{8C5D43F4-854C-4EC9-9C9E-6150D78E0A3C}" srcOrd="5" destOrd="0" parTransId="{CF20CB62-CB79-4CB7-892A-8FA7920A74A8}" sibTransId="{CB9D440E-65D6-475A-B5BB-9E5405F1E1CF}"/>
    <dgm:cxn modelId="{1D7E1BEB-57CB-4F76-962A-332EE3BB8E14}" type="presOf" srcId="{78916320-C6B8-48DC-A55E-60739055AC95}" destId="{41A2EE39-BC51-4DB2-A515-6125A49EB810}" srcOrd="0" destOrd="0" presId="urn:microsoft.com/office/officeart/2018/2/layout/IconVerticalSolidList"/>
    <dgm:cxn modelId="{F9EAA4F2-FEF1-4411-8257-BFBC2B0E3938}" type="presOf" srcId="{7E8C6E24-4E94-4C90-A01A-93F418460DF6}" destId="{E951A151-BD17-4DCC-9950-C6BD5A31B0FD}" srcOrd="0" destOrd="0" presId="urn:microsoft.com/office/officeart/2018/2/layout/IconVerticalSolidList"/>
    <dgm:cxn modelId="{15EDE0F6-7409-4946-8DC2-ECE09590D1E6}" srcId="{905B85F8-3DCD-458B-999F-D8C7E158951F}" destId="{7E8C6E24-4E94-4C90-A01A-93F418460DF6}" srcOrd="1" destOrd="0" parTransId="{FE134415-7856-41AC-A2AE-DF907247EF9E}" sibTransId="{1BE00AE4-0C9E-4BF3-ABC5-7DE01CEB2596}"/>
    <dgm:cxn modelId="{D7894596-A031-8842-890B-FCA3C298E895}" type="presParOf" srcId="{1513AA59-46A7-4C1D-8420-C283266DA2BA}" destId="{DC78522B-76A3-A343-94D2-6928E7D67ADC}" srcOrd="0" destOrd="0" presId="urn:microsoft.com/office/officeart/2018/2/layout/IconVerticalSolidList"/>
    <dgm:cxn modelId="{724CA336-7958-C742-B89E-9ECD52B1F9FD}" type="presParOf" srcId="{DC78522B-76A3-A343-94D2-6928E7D67ADC}" destId="{33C9AC3B-16AC-844B-87B5-67546C54DC74}" srcOrd="0" destOrd="0" presId="urn:microsoft.com/office/officeart/2018/2/layout/IconVerticalSolidList"/>
    <dgm:cxn modelId="{AA44BE5E-EB0E-9C4A-ABE7-760256D588C0}" type="presParOf" srcId="{DC78522B-76A3-A343-94D2-6928E7D67ADC}" destId="{F8F804C1-9126-8F43-A9D6-B6BAE5D53360}" srcOrd="1" destOrd="0" presId="urn:microsoft.com/office/officeart/2018/2/layout/IconVerticalSolidList"/>
    <dgm:cxn modelId="{0A2A7769-4287-9843-8DC1-6A53B0D60A88}" type="presParOf" srcId="{DC78522B-76A3-A343-94D2-6928E7D67ADC}" destId="{BAC39EB4-41B0-0946-83EE-374734A37347}" srcOrd="2" destOrd="0" presId="urn:microsoft.com/office/officeart/2018/2/layout/IconVerticalSolidList"/>
    <dgm:cxn modelId="{B93175C8-1ED4-5441-A0F0-BB8A06C313E4}" type="presParOf" srcId="{DC78522B-76A3-A343-94D2-6928E7D67ADC}" destId="{D3DCA5F9-0F2D-6944-A26A-BD57F06EE77F}" srcOrd="3" destOrd="0" presId="urn:microsoft.com/office/officeart/2018/2/layout/IconVerticalSolidList"/>
    <dgm:cxn modelId="{971484FD-F430-D445-9006-45C42D355A42}" type="presParOf" srcId="{1513AA59-46A7-4C1D-8420-C283266DA2BA}" destId="{10124CE4-72FD-7B4B-8B30-1C6FCDC2948F}" srcOrd="1" destOrd="0" presId="urn:microsoft.com/office/officeart/2018/2/layout/IconVerticalSolidList"/>
    <dgm:cxn modelId="{37B15080-43BB-4837-97D5-9DE411CED302}" type="presParOf" srcId="{1513AA59-46A7-4C1D-8420-C283266DA2BA}" destId="{8FBE5455-3D99-447C-9977-907633D78002}" srcOrd="2" destOrd="0" presId="urn:microsoft.com/office/officeart/2018/2/layout/IconVerticalSolidList"/>
    <dgm:cxn modelId="{03E9E6EC-9328-4362-B698-DE4EBE761020}" type="presParOf" srcId="{8FBE5455-3D99-447C-9977-907633D78002}" destId="{90504B1D-C06B-4890-9F85-9CC5EF1C8C79}" srcOrd="0" destOrd="0" presId="urn:microsoft.com/office/officeart/2018/2/layout/IconVerticalSolidList"/>
    <dgm:cxn modelId="{CBC043CF-D109-4BB6-A669-8FF5A6F45839}" type="presParOf" srcId="{8FBE5455-3D99-447C-9977-907633D78002}" destId="{CE379964-BDC1-4FA2-A865-98005897ADEF}" srcOrd="1" destOrd="0" presId="urn:microsoft.com/office/officeart/2018/2/layout/IconVerticalSolidList"/>
    <dgm:cxn modelId="{5035490E-B9E4-4B35-B92A-13590968C45D}" type="presParOf" srcId="{8FBE5455-3D99-447C-9977-907633D78002}" destId="{3DFD7DE1-5C49-4A41-AF4C-A02A3DF3A05D}" srcOrd="2" destOrd="0" presId="urn:microsoft.com/office/officeart/2018/2/layout/IconVerticalSolidList"/>
    <dgm:cxn modelId="{7A56DE96-A622-42CE-9682-42105C36E203}" type="presParOf" srcId="{8FBE5455-3D99-447C-9977-907633D78002}" destId="{E951A151-BD17-4DCC-9950-C6BD5A31B0FD}" srcOrd="3" destOrd="0" presId="urn:microsoft.com/office/officeart/2018/2/layout/IconVerticalSolidList"/>
    <dgm:cxn modelId="{BD254A23-7B70-4857-9E6A-1120266A3837}" type="presParOf" srcId="{1513AA59-46A7-4C1D-8420-C283266DA2BA}" destId="{16805178-C531-4D55-A11F-F7B89C34773F}" srcOrd="3" destOrd="0" presId="urn:microsoft.com/office/officeart/2018/2/layout/IconVerticalSolidList"/>
    <dgm:cxn modelId="{5C084714-1B91-7C42-B42A-5903D8E5F807}" type="presParOf" srcId="{1513AA59-46A7-4C1D-8420-C283266DA2BA}" destId="{6C2C8F80-13E6-8B4D-B456-D62332DC2230}" srcOrd="4" destOrd="0" presId="urn:microsoft.com/office/officeart/2018/2/layout/IconVerticalSolidList"/>
    <dgm:cxn modelId="{35C1D31B-7FB9-AD49-92E0-4E38DDFB1542}" type="presParOf" srcId="{6C2C8F80-13E6-8B4D-B456-D62332DC2230}" destId="{139C0946-D212-AC4D-97BD-7326287A7C80}" srcOrd="0" destOrd="0" presId="urn:microsoft.com/office/officeart/2018/2/layout/IconVerticalSolidList"/>
    <dgm:cxn modelId="{337AEA7E-AD8E-AF4A-B1D9-4DEA738A52D8}" type="presParOf" srcId="{6C2C8F80-13E6-8B4D-B456-D62332DC2230}" destId="{110714AB-F98D-4A4B-AD74-AE5138511D69}" srcOrd="1" destOrd="0" presId="urn:microsoft.com/office/officeart/2018/2/layout/IconVerticalSolidList"/>
    <dgm:cxn modelId="{D2BEB03E-EA25-DB42-A427-9DB9C8EC2EAE}" type="presParOf" srcId="{6C2C8F80-13E6-8B4D-B456-D62332DC2230}" destId="{A5617C16-34DC-9648-B793-5A8DDFF3345D}" srcOrd="2" destOrd="0" presId="urn:microsoft.com/office/officeart/2018/2/layout/IconVerticalSolidList"/>
    <dgm:cxn modelId="{3FCB6E6C-42AC-D84C-A858-149228D7195B}" type="presParOf" srcId="{6C2C8F80-13E6-8B4D-B456-D62332DC2230}" destId="{6D4C2281-975D-B549-85DF-82A538CD62E0}" srcOrd="3" destOrd="0" presId="urn:microsoft.com/office/officeart/2018/2/layout/IconVerticalSolidList"/>
    <dgm:cxn modelId="{C420E913-88D7-F840-86AC-E4BA201BF61E}" type="presParOf" srcId="{1513AA59-46A7-4C1D-8420-C283266DA2BA}" destId="{790D5877-9103-E749-8D63-75E203FEE08F}" srcOrd="5" destOrd="0" presId="urn:microsoft.com/office/officeart/2018/2/layout/IconVerticalSolidList"/>
    <dgm:cxn modelId="{5499E7D7-B7C1-4371-8509-25A6D5187D70}" type="presParOf" srcId="{1513AA59-46A7-4C1D-8420-C283266DA2BA}" destId="{FBEFEF0D-60C7-4E86-9321-E91C806D161D}" srcOrd="6" destOrd="0" presId="urn:microsoft.com/office/officeart/2018/2/layout/IconVerticalSolidList"/>
    <dgm:cxn modelId="{DA1E0466-4F1B-418B-BEAA-44C2856DFA47}" type="presParOf" srcId="{FBEFEF0D-60C7-4E86-9321-E91C806D161D}" destId="{3F17A59E-D0DB-4437-AEC7-24BD4AEA80A2}" srcOrd="0" destOrd="0" presId="urn:microsoft.com/office/officeart/2018/2/layout/IconVerticalSolidList"/>
    <dgm:cxn modelId="{6E730619-B953-45FB-AA6F-1FDA908508E2}" type="presParOf" srcId="{FBEFEF0D-60C7-4E86-9321-E91C806D161D}" destId="{FE4B25FC-0BE5-4CF9-8B9E-90D25FD89DEE}" srcOrd="1" destOrd="0" presId="urn:microsoft.com/office/officeart/2018/2/layout/IconVerticalSolidList"/>
    <dgm:cxn modelId="{7D24E972-E216-4FBA-ACF8-0A88EEC83C46}" type="presParOf" srcId="{FBEFEF0D-60C7-4E86-9321-E91C806D161D}" destId="{D35B136A-3FC7-4675-9E1D-50DC36077219}" srcOrd="2" destOrd="0" presId="urn:microsoft.com/office/officeart/2018/2/layout/IconVerticalSolidList"/>
    <dgm:cxn modelId="{36C9FD93-3ED2-4CDC-A6D8-AE2B6EE28FA6}" type="presParOf" srcId="{FBEFEF0D-60C7-4E86-9321-E91C806D161D}" destId="{3969834D-E818-449C-9502-378997D1FFC2}" srcOrd="3" destOrd="0" presId="urn:microsoft.com/office/officeart/2018/2/layout/IconVerticalSolidList"/>
    <dgm:cxn modelId="{C5A6B6EE-F908-4B63-B7FC-88CA33584BCA}" type="presParOf" srcId="{1513AA59-46A7-4C1D-8420-C283266DA2BA}" destId="{AFE86A31-CCF4-4A19-A390-954FDB43FB4A}" srcOrd="7" destOrd="0" presId="urn:microsoft.com/office/officeart/2018/2/layout/IconVerticalSolidList"/>
    <dgm:cxn modelId="{2CAE69D3-1CD3-4D6E-9BAC-3E897FE5D9D3}" type="presParOf" srcId="{1513AA59-46A7-4C1D-8420-C283266DA2BA}" destId="{3A95D9DB-B2E4-4091-BC64-77C1015B691C}" srcOrd="8" destOrd="0" presId="urn:microsoft.com/office/officeart/2018/2/layout/IconVerticalSolidList"/>
    <dgm:cxn modelId="{FD9B496F-77BF-44C2-A605-8777EEC5FEBD}" type="presParOf" srcId="{3A95D9DB-B2E4-4091-BC64-77C1015B691C}" destId="{DFDAE90F-181A-422B-8F70-149DF3C765C6}" srcOrd="0" destOrd="0" presId="urn:microsoft.com/office/officeart/2018/2/layout/IconVerticalSolidList"/>
    <dgm:cxn modelId="{8640BAB6-C2B6-4C6C-8152-A9AF68C112BF}" type="presParOf" srcId="{3A95D9DB-B2E4-4091-BC64-77C1015B691C}" destId="{4BB0505E-61BF-4C97-9E5F-7F938D449608}" srcOrd="1" destOrd="0" presId="urn:microsoft.com/office/officeart/2018/2/layout/IconVerticalSolidList"/>
    <dgm:cxn modelId="{E8D36612-7BCC-446D-89DF-FA74A5C8E96D}" type="presParOf" srcId="{3A95D9DB-B2E4-4091-BC64-77C1015B691C}" destId="{EC6B6DA4-638E-4ED9-BADE-60B8CD01B1B1}" srcOrd="2" destOrd="0" presId="urn:microsoft.com/office/officeart/2018/2/layout/IconVerticalSolidList"/>
    <dgm:cxn modelId="{2281166A-66D6-4E9A-BE0D-1F664D7C16DD}" type="presParOf" srcId="{3A95D9DB-B2E4-4091-BC64-77C1015B691C}" destId="{41A2EE39-BC51-4DB2-A515-6125A49EB810}" srcOrd="3" destOrd="0" presId="urn:microsoft.com/office/officeart/2018/2/layout/IconVerticalSolidList"/>
    <dgm:cxn modelId="{D4BD5930-A84F-4A95-BACC-48260427FE3E}" type="presParOf" srcId="{1513AA59-46A7-4C1D-8420-C283266DA2BA}" destId="{5F33535A-E6B4-4255-B21A-EBD30C97C98E}" srcOrd="9" destOrd="0" presId="urn:microsoft.com/office/officeart/2018/2/layout/IconVerticalSolidList"/>
    <dgm:cxn modelId="{490D6BBF-F5FD-4E8F-964C-5D78A45FF10F}" type="presParOf" srcId="{1513AA59-46A7-4C1D-8420-C283266DA2BA}" destId="{E21D9269-42A4-4F77-B021-480EB6ACCBE2}" srcOrd="10" destOrd="0" presId="urn:microsoft.com/office/officeart/2018/2/layout/IconVerticalSolidList"/>
    <dgm:cxn modelId="{7B89C308-9611-4D83-8958-0C9226BE11C0}" type="presParOf" srcId="{E21D9269-42A4-4F77-B021-480EB6ACCBE2}" destId="{E432A8C2-158C-47F2-B820-84F17B04522F}" srcOrd="0" destOrd="0" presId="urn:microsoft.com/office/officeart/2018/2/layout/IconVerticalSolidList"/>
    <dgm:cxn modelId="{4F41AFC3-8106-43F4-A142-574714325060}" type="presParOf" srcId="{E21D9269-42A4-4F77-B021-480EB6ACCBE2}" destId="{C48C4413-0BF4-4D3D-9580-FEA3E49C34C8}" srcOrd="1" destOrd="0" presId="urn:microsoft.com/office/officeart/2018/2/layout/IconVerticalSolidList"/>
    <dgm:cxn modelId="{B2BDC6E6-3061-430A-AAA1-4458AF81648C}" type="presParOf" srcId="{E21D9269-42A4-4F77-B021-480EB6ACCBE2}" destId="{D9FEA413-EA13-413E-9856-AF5F016683AD}" srcOrd="2" destOrd="0" presId="urn:microsoft.com/office/officeart/2018/2/layout/IconVerticalSolidList"/>
    <dgm:cxn modelId="{B7118EBF-E80C-4703-B6C6-427A31D7498F}" type="presParOf" srcId="{E21D9269-42A4-4F77-B021-480EB6ACCBE2}" destId="{D7DE5157-89DC-4C3E-A938-1D30683C40A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35D19-0FBB-463F-820A-EDCAB39487C5}">
      <dsp:nvSpPr>
        <dsp:cNvPr id="0" name=""/>
        <dsp:cNvSpPr/>
      </dsp:nvSpPr>
      <dsp:spPr>
        <a:xfrm>
          <a:off x="3069" y="1470692"/>
          <a:ext cx="3079258" cy="3079258"/>
        </a:xfrm>
        <a:prstGeom prst="ellipse">
          <a:avLst/>
        </a:prstGeom>
        <a:solidFill>
          <a:schemeClr val="accent5">
            <a:shade val="80000"/>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ar-JO" sz="2000" b="1" kern="1200" dirty="0">
              <a:solidFill>
                <a:schemeClr val="bg1"/>
              </a:solidFill>
              <a:latin typeface="Calibri" panose="020F0502020204030204" pitchFamily="34" charset="0"/>
              <a:cs typeface="Calibri" panose="020F0502020204030204" pitchFamily="34" charset="0"/>
            </a:rPr>
            <a:t>عدم المساواة بين الرجال والنساء في جميع جوانب الحياة</a:t>
          </a:r>
          <a:endParaRPr lang="en-GB" sz="2000" b="1" kern="1200" dirty="0">
            <a:solidFill>
              <a:schemeClr val="bg1"/>
            </a:solidFill>
          </a:endParaRPr>
        </a:p>
      </dsp:txBody>
      <dsp:txXfrm>
        <a:off x="454016" y="1921639"/>
        <a:ext cx="2177364" cy="2177364"/>
      </dsp:txXfrm>
    </dsp:sp>
    <dsp:sp modelId="{A8AC985B-FE07-4858-BA84-89DA6FEA1864}">
      <dsp:nvSpPr>
        <dsp:cNvPr id="0" name=""/>
        <dsp:cNvSpPr/>
      </dsp:nvSpPr>
      <dsp:spPr>
        <a:xfrm>
          <a:off x="2466475" y="1470692"/>
          <a:ext cx="3079258" cy="3079258"/>
        </a:xfrm>
        <a:prstGeom prst="ellipse">
          <a:avLst/>
        </a:prstGeom>
        <a:solidFill>
          <a:schemeClr val="accent5">
            <a:shade val="80000"/>
            <a:alpha val="50000"/>
            <a:hueOff val="0"/>
            <a:satOff val="6259"/>
            <a:lumOff val="2101"/>
            <a:alphaOff val="-1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ar-JO" sz="2000" b="1" i="0" kern="1200" dirty="0">
              <a:solidFill>
                <a:srgbClr val="000000"/>
              </a:solidFill>
              <a:effectLst/>
              <a:latin typeface="Calibri" panose="020F0502020204030204" pitchFamily="34" charset="0"/>
              <a:cs typeface="Calibri" panose="020F0502020204030204" pitchFamily="34" charset="0"/>
            </a:rPr>
            <a:t>إساءة استعمال الذكورللسلطة والسيطرة على النساء والفتيات</a:t>
          </a:r>
          <a:endParaRPr lang="en-GB" sz="2000" b="1" kern="1200" dirty="0">
            <a:solidFill>
              <a:schemeClr val="bg1"/>
            </a:solidFill>
          </a:endParaRPr>
        </a:p>
      </dsp:txBody>
      <dsp:txXfrm>
        <a:off x="2917422" y="1921639"/>
        <a:ext cx="2177364" cy="2177364"/>
      </dsp:txXfrm>
    </dsp:sp>
    <dsp:sp modelId="{25B06D5D-C448-459C-8D1D-D98B6A481548}">
      <dsp:nvSpPr>
        <dsp:cNvPr id="0" name=""/>
        <dsp:cNvSpPr/>
      </dsp:nvSpPr>
      <dsp:spPr>
        <a:xfrm>
          <a:off x="4929882" y="1470692"/>
          <a:ext cx="3079258" cy="3079258"/>
        </a:xfrm>
        <a:prstGeom prst="ellipse">
          <a:avLst/>
        </a:prstGeom>
        <a:solidFill>
          <a:schemeClr val="accent5">
            <a:shade val="80000"/>
            <a:alpha val="50000"/>
            <a:hueOff val="-1"/>
            <a:satOff val="12518"/>
            <a:lumOff val="4202"/>
            <a:alphaOff val="-2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ar-JO" sz="2000" b="1" u="none" kern="1200" dirty="0">
              <a:solidFill>
                <a:schemeClr val="bg1"/>
              </a:solidFill>
              <a:latin typeface="Calibri" panose="020F0502020204030204" pitchFamily="34" charset="0"/>
              <a:cs typeface="Calibri" panose="020F0502020204030204" pitchFamily="34" charset="0"/>
            </a:rPr>
            <a:t>عدم الإيمان بحقوق الإنسان للجميع ، وأن حياة النساء والفتيات أقل قيمة من حياة الرجال والفتيان</a:t>
          </a:r>
          <a:endParaRPr lang="en-GB" sz="2000" b="1" u="none" kern="1200" dirty="0">
            <a:solidFill>
              <a:schemeClr val="bg1"/>
            </a:solidFill>
            <a:latin typeface="Calibri" panose="020F0502020204030204" pitchFamily="34" charset="0"/>
            <a:cs typeface="Calibri" panose="020F0502020204030204" pitchFamily="34" charset="0"/>
          </a:endParaRPr>
        </a:p>
      </dsp:txBody>
      <dsp:txXfrm>
        <a:off x="5380829" y="1921639"/>
        <a:ext cx="2177364" cy="2177364"/>
      </dsp:txXfrm>
    </dsp:sp>
    <dsp:sp modelId="{24C6B5BB-82BD-4917-92B6-C7D5B8C43D72}">
      <dsp:nvSpPr>
        <dsp:cNvPr id="0" name=""/>
        <dsp:cNvSpPr/>
      </dsp:nvSpPr>
      <dsp:spPr>
        <a:xfrm>
          <a:off x="7393288" y="1470692"/>
          <a:ext cx="3079258" cy="3079258"/>
        </a:xfrm>
        <a:prstGeom prst="ellipse">
          <a:avLst/>
        </a:prstGeom>
        <a:solidFill>
          <a:schemeClr val="accent5">
            <a:shade val="80000"/>
            <a:alpha val="50000"/>
            <a:hueOff val="-1"/>
            <a:satOff val="18777"/>
            <a:lumOff val="6303"/>
            <a:alphaOff val="-3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9462" tIns="25400" rIns="169462" bIns="25400" numCol="1" spcCol="1270" anchor="ctr" anchorCtr="0">
          <a:noAutofit/>
        </a:bodyPr>
        <a:lstStyle/>
        <a:p>
          <a:pPr marL="0" lvl="0" indent="0" algn="ctr" defTabSz="889000">
            <a:lnSpc>
              <a:spcPct val="90000"/>
            </a:lnSpc>
            <a:spcBef>
              <a:spcPct val="0"/>
            </a:spcBef>
            <a:spcAft>
              <a:spcPct val="35000"/>
            </a:spcAft>
            <a:buNone/>
          </a:pPr>
          <a:r>
            <a:rPr lang="ar-JO" sz="2000" b="1" kern="1200" dirty="0">
              <a:solidFill>
                <a:schemeClr val="bg1"/>
              </a:solidFill>
              <a:latin typeface="Calibri" panose="020F0502020204030204" pitchFamily="34" charset="0"/>
              <a:cs typeface="Calibri" panose="020F0502020204030204" pitchFamily="34" charset="0"/>
            </a:rPr>
            <a:t>وضع الرجل في السلطة والامتياز والأحقية على المرأة</a:t>
          </a:r>
          <a:endParaRPr lang="en-US" sz="2000" b="1" kern="1200" dirty="0">
            <a:solidFill>
              <a:schemeClr val="bg1"/>
            </a:solidFill>
            <a:latin typeface="Calibri" panose="020F0502020204030204" pitchFamily="34" charset="0"/>
            <a:cs typeface="Calibri" panose="020F0502020204030204" pitchFamily="34" charset="0"/>
          </a:endParaRPr>
        </a:p>
      </dsp:txBody>
      <dsp:txXfrm>
        <a:off x="7844235" y="1921639"/>
        <a:ext cx="2177364" cy="21773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9A4DAD-6A11-4C6E-8585-A9B6EF81C687}">
      <dsp:nvSpPr>
        <dsp:cNvPr id="0" name=""/>
        <dsp:cNvSpPr/>
      </dsp:nvSpPr>
      <dsp:spPr>
        <a:xfrm rot="5400000">
          <a:off x="3921361" y="150448"/>
          <a:ext cx="2283305" cy="1986475"/>
        </a:xfrm>
        <a:prstGeom prst="hexagon">
          <a:avLst>
            <a:gd name="adj" fmla="val 25000"/>
            <a:gd name="vf" fmla="val 11547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ar-JO" sz="1800" b="1" kern="1200" dirty="0">
              <a:latin typeface="Calibri" panose="020F0502020204030204" pitchFamily="34" charset="0"/>
              <a:cs typeface="Calibri" panose="020F0502020204030204" pitchFamily="34" charset="0"/>
            </a:rPr>
            <a:t>الاعتداء الجنسي</a:t>
          </a:r>
          <a:endParaRPr lang="en-GB" sz="1800" b="1" kern="1200" dirty="0">
            <a:latin typeface="Calibri" panose="020F0502020204030204" pitchFamily="34" charset="0"/>
            <a:cs typeface="Calibri" panose="020F0502020204030204" pitchFamily="34" charset="0"/>
          </a:endParaRPr>
        </a:p>
      </dsp:txBody>
      <dsp:txXfrm rot="-5400000">
        <a:off x="4379335" y="357848"/>
        <a:ext cx="1367357" cy="1571675"/>
      </dsp:txXfrm>
    </dsp:sp>
    <dsp:sp modelId="{64A0B802-B8C8-4B88-AE99-B292F67348A7}">
      <dsp:nvSpPr>
        <dsp:cNvPr id="0" name=""/>
        <dsp:cNvSpPr/>
      </dsp:nvSpPr>
      <dsp:spPr>
        <a:xfrm>
          <a:off x="6116531" y="458694"/>
          <a:ext cx="2548169" cy="1369983"/>
        </a:xfrm>
        <a:prstGeom prst="rect">
          <a:avLst/>
        </a:prstGeom>
        <a:noFill/>
        <a:ln>
          <a:noFill/>
        </a:ln>
        <a:effectLst/>
      </dsp:spPr>
      <dsp:style>
        <a:lnRef idx="0">
          <a:scrgbClr r="0" g="0" b="0"/>
        </a:lnRef>
        <a:fillRef idx="0">
          <a:scrgbClr r="0" g="0" b="0"/>
        </a:fillRef>
        <a:effectRef idx="0">
          <a:scrgbClr r="0" g="0" b="0"/>
        </a:effectRef>
        <a:fontRef idx="minor"/>
      </dsp:style>
    </dsp:sp>
    <dsp:sp modelId="{752362BD-6E2B-455D-8DCA-837DC4E1F20B}">
      <dsp:nvSpPr>
        <dsp:cNvPr id="0" name=""/>
        <dsp:cNvSpPr/>
      </dsp:nvSpPr>
      <dsp:spPr>
        <a:xfrm rot="5400000">
          <a:off x="1730695" y="148415"/>
          <a:ext cx="2283305" cy="1986475"/>
        </a:xfrm>
        <a:prstGeom prst="hexagon">
          <a:avLst>
            <a:gd name="adj" fmla="val 25000"/>
            <a:gd name="vf" fmla="val 11547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ar-JO" sz="2000" b="1" kern="1200" dirty="0">
              <a:latin typeface="Calibri" panose="020F0502020204030204" pitchFamily="34" charset="0"/>
              <a:cs typeface="Calibri" panose="020F0502020204030204" pitchFamily="34" charset="0"/>
            </a:rPr>
            <a:t>الاغتصاب</a:t>
          </a:r>
          <a:endParaRPr lang="en-GB" sz="2000" b="1" kern="1200" dirty="0">
            <a:latin typeface="Calibri" panose="020F0502020204030204" pitchFamily="34" charset="0"/>
            <a:cs typeface="Calibri" panose="020F0502020204030204" pitchFamily="34" charset="0"/>
          </a:endParaRPr>
        </a:p>
      </dsp:txBody>
      <dsp:txXfrm rot="-5400000">
        <a:off x="2188669" y="355815"/>
        <a:ext cx="1367357" cy="1571675"/>
      </dsp:txXfrm>
    </dsp:sp>
    <dsp:sp modelId="{EE156ED7-5C13-44B9-AAC6-92E1D3C04ABA}">
      <dsp:nvSpPr>
        <dsp:cNvPr id="0" name=""/>
        <dsp:cNvSpPr/>
      </dsp:nvSpPr>
      <dsp:spPr>
        <a:xfrm rot="5400000">
          <a:off x="2844554" y="2153525"/>
          <a:ext cx="2283305" cy="2060770"/>
        </a:xfrm>
        <a:prstGeom prst="hexagon">
          <a:avLst>
            <a:gd name="adj" fmla="val 25000"/>
            <a:gd name="vf" fmla="val 115470"/>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b="1" kern="1200" dirty="0">
              <a:latin typeface="Calibri" panose="020F0502020204030204" pitchFamily="34" charset="0"/>
              <a:cs typeface="Calibri" panose="020F0502020204030204" pitchFamily="34" charset="0"/>
            </a:rPr>
            <a:t>الاعتداء الجسدي</a:t>
          </a:r>
          <a:endParaRPr lang="en-GB" sz="2000" b="1" kern="1200" dirty="0">
            <a:latin typeface="Calibri" panose="020F0502020204030204" pitchFamily="34" charset="0"/>
            <a:cs typeface="Calibri" panose="020F0502020204030204" pitchFamily="34" charset="0"/>
          </a:endParaRPr>
        </a:p>
      </dsp:txBody>
      <dsp:txXfrm rot="-5400000">
        <a:off x="3282545" y="2404264"/>
        <a:ext cx="1407322" cy="1559293"/>
      </dsp:txXfrm>
    </dsp:sp>
    <dsp:sp modelId="{9ED90C82-8A37-4504-8CB2-52007ED6B3AB}">
      <dsp:nvSpPr>
        <dsp:cNvPr id="0" name=""/>
        <dsp:cNvSpPr/>
      </dsp:nvSpPr>
      <dsp:spPr>
        <a:xfrm>
          <a:off x="444799" y="2498919"/>
          <a:ext cx="2465970" cy="1369983"/>
        </a:xfrm>
        <a:prstGeom prst="rect">
          <a:avLst/>
        </a:prstGeom>
        <a:noFill/>
        <a:ln>
          <a:noFill/>
        </a:ln>
        <a:effectLst/>
      </dsp:spPr>
      <dsp:style>
        <a:lnRef idx="0">
          <a:scrgbClr r="0" g="0" b="0"/>
        </a:lnRef>
        <a:fillRef idx="0">
          <a:scrgbClr r="0" g="0" b="0"/>
        </a:fillRef>
        <a:effectRef idx="0">
          <a:scrgbClr r="0" g="0" b="0"/>
        </a:effectRef>
        <a:fontRef idx="minor"/>
      </dsp:style>
    </dsp:sp>
    <dsp:sp modelId="{01D90AB7-2771-4D25-8C81-F99076A43140}">
      <dsp:nvSpPr>
        <dsp:cNvPr id="0" name=""/>
        <dsp:cNvSpPr/>
      </dsp:nvSpPr>
      <dsp:spPr>
        <a:xfrm rot="5400000">
          <a:off x="5116337" y="1967234"/>
          <a:ext cx="2487615" cy="2416547"/>
        </a:xfrm>
        <a:prstGeom prst="hexagon">
          <a:avLst>
            <a:gd name="adj" fmla="val 25000"/>
            <a:gd name="vf" fmla="val 11547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ar-JO" sz="2000" b="0" i="0" kern="1200" dirty="0">
              <a:solidFill>
                <a:schemeClr val="tx1"/>
              </a:solidFill>
              <a:effectLst/>
              <a:latin typeface="Calibri" panose="020F0502020204030204" pitchFamily="34" charset="0"/>
              <a:cs typeface="Calibri" panose="020F0502020204030204" pitchFamily="34" charset="0"/>
            </a:rPr>
            <a:t>الحرمان من الموارد أو الفرص أو الخدمات</a:t>
          </a:r>
          <a:endParaRPr lang="en-GB" sz="2000" b="1" kern="1200" dirty="0">
            <a:solidFill>
              <a:schemeClr val="tx1"/>
            </a:solidFill>
            <a:latin typeface="Calibri" panose="020F0502020204030204" pitchFamily="34" charset="0"/>
            <a:cs typeface="Calibri" panose="020F0502020204030204" pitchFamily="34" charset="0"/>
          </a:endParaRPr>
        </a:p>
      </dsp:txBody>
      <dsp:txXfrm rot="-5400000">
        <a:off x="5548876" y="2340380"/>
        <a:ext cx="1622537" cy="1670255"/>
      </dsp:txXfrm>
    </dsp:sp>
    <dsp:sp modelId="{972ABF33-011E-4EB2-9D80-083B507EF005}">
      <dsp:nvSpPr>
        <dsp:cNvPr id="0" name=""/>
        <dsp:cNvSpPr/>
      </dsp:nvSpPr>
      <dsp:spPr>
        <a:xfrm rot="5400000">
          <a:off x="4107215" y="4083034"/>
          <a:ext cx="2283305" cy="2282202"/>
        </a:xfrm>
        <a:prstGeom prst="hexagon">
          <a:avLst>
            <a:gd name="adj" fmla="val 25000"/>
            <a:gd name="vf" fmla="val 11547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0" i="0" kern="1200" dirty="0">
              <a:solidFill>
                <a:srgbClr val="000000"/>
              </a:solidFill>
              <a:effectLst/>
              <a:latin typeface="Calibri" panose="020F0502020204030204" pitchFamily="34" charset="0"/>
              <a:cs typeface="Calibri" panose="020F0502020204030204" pitchFamily="34" charset="0"/>
            </a:rPr>
            <a:t>الزواج القسري/الممارسات التقليدية الضارة</a:t>
          </a:r>
        </a:p>
        <a:p>
          <a:pPr marL="0" lvl="0" indent="0" algn="ctr" defTabSz="711200">
            <a:lnSpc>
              <a:spcPct val="90000"/>
            </a:lnSpc>
            <a:spcBef>
              <a:spcPct val="0"/>
            </a:spcBef>
            <a:spcAft>
              <a:spcPct val="35000"/>
            </a:spcAft>
            <a:buNone/>
          </a:pPr>
          <a:endParaRPr lang="en-GB" sz="1600" b="1" i="0" kern="1200" dirty="0">
            <a:latin typeface="Calibri" panose="020F0502020204030204" pitchFamily="34" charset="0"/>
            <a:cs typeface="Calibri" panose="020F0502020204030204" pitchFamily="34" charset="0"/>
          </a:endParaRPr>
        </a:p>
      </dsp:txBody>
      <dsp:txXfrm rot="-5400000">
        <a:off x="4488041" y="4462942"/>
        <a:ext cx="1521652" cy="1522387"/>
      </dsp:txXfrm>
    </dsp:sp>
    <dsp:sp modelId="{3E207C42-085A-4D1E-879A-A115BE75B8A0}">
      <dsp:nvSpPr>
        <dsp:cNvPr id="0" name=""/>
        <dsp:cNvSpPr/>
      </dsp:nvSpPr>
      <dsp:spPr>
        <a:xfrm>
          <a:off x="6116531" y="4539144"/>
          <a:ext cx="2548169" cy="1369983"/>
        </a:xfrm>
        <a:prstGeom prst="rect">
          <a:avLst/>
        </a:prstGeom>
        <a:noFill/>
        <a:ln>
          <a:noFill/>
        </a:ln>
        <a:effectLst/>
      </dsp:spPr>
      <dsp:style>
        <a:lnRef idx="0">
          <a:scrgbClr r="0" g="0" b="0"/>
        </a:lnRef>
        <a:fillRef idx="0">
          <a:scrgbClr r="0" g="0" b="0"/>
        </a:fillRef>
        <a:effectRef idx="0">
          <a:scrgbClr r="0" g="0" b="0"/>
        </a:effectRef>
        <a:fontRef idx="minor"/>
      </dsp:style>
    </dsp:sp>
    <dsp:sp modelId="{37B57D92-F244-4422-A830-63D0C3FCFFDF}">
      <dsp:nvSpPr>
        <dsp:cNvPr id="0" name=""/>
        <dsp:cNvSpPr/>
      </dsp:nvSpPr>
      <dsp:spPr>
        <a:xfrm rot="5400000">
          <a:off x="1775967" y="4107647"/>
          <a:ext cx="2283305" cy="2232977"/>
        </a:xfrm>
        <a:prstGeom prst="hexagon">
          <a:avLst>
            <a:gd name="adj" fmla="val 25000"/>
            <a:gd name="vf" fmla="val 11547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ar-JO" sz="1800" b="1" kern="1200" dirty="0">
              <a:latin typeface="Calibri" panose="020F0502020204030204" pitchFamily="34" charset="0"/>
              <a:cs typeface="Calibri" panose="020F0502020204030204" pitchFamily="34" charset="0"/>
            </a:rPr>
            <a:t>الإساءة النفسية|العاطفية</a:t>
          </a:r>
          <a:endParaRPr lang="en-GB" sz="1800" b="1" kern="1200" dirty="0">
            <a:latin typeface="Calibri" panose="020F0502020204030204" pitchFamily="34" charset="0"/>
            <a:cs typeface="Calibri" panose="020F0502020204030204" pitchFamily="34" charset="0"/>
          </a:endParaRPr>
        </a:p>
      </dsp:txBody>
      <dsp:txXfrm rot="-5400000">
        <a:off x="2169192" y="4458840"/>
        <a:ext cx="1496855" cy="15305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0A731-90B3-48F2-9D8E-F33949302729}">
      <dsp:nvSpPr>
        <dsp:cNvPr id="0" name=""/>
        <dsp:cNvSpPr/>
      </dsp:nvSpPr>
      <dsp:spPr>
        <a:xfrm>
          <a:off x="436119" y="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effectLst/>
              <a:latin typeface="Calibri" panose="020F0502020204030204" pitchFamily="34" charset="0"/>
              <a:cs typeface="Calibri" panose="020F0502020204030204" pitchFamily="34" charset="0"/>
            </a:rPr>
            <a:t>انهيار البنى الاجتماعية</a:t>
          </a:r>
          <a:endParaRPr lang="en-US" sz="1600" b="1" kern="1200" dirty="0">
            <a:solidFill>
              <a:schemeClr val="bg1"/>
            </a:solidFill>
            <a:latin typeface="Calibri" panose="020F0502020204030204" pitchFamily="34" charset="0"/>
            <a:cs typeface="Calibri" panose="020F0502020204030204" pitchFamily="34" charset="0"/>
          </a:endParaRPr>
        </a:p>
      </dsp:txBody>
      <dsp:txXfrm>
        <a:off x="436119" y="0"/>
        <a:ext cx="1934646" cy="1160787"/>
      </dsp:txXfrm>
    </dsp:sp>
    <dsp:sp modelId="{84A01AC4-5610-45AA-91A5-509FD7F06D2E}">
      <dsp:nvSpPr>
        <dsp:cNvPr id="0" name=""/>
        <dsp:cNvSpPr/>
      </dsp:nvSpPr>
      <dsp:spPr>
        <a:xfrm>
          <a:off x="2496537" y="46281"/>
          <a:ext cx="2029289" cy="1073879"/>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الكحول| تعاطي المخدرات</a:t>
          </a:r>
          <a:endParaRPr lang="en-GB" sz="1600" b="1" kern="1200" dirty="0">
            <a:solidFill>
              <a:schemeClr val="bg1"/>
            </a:solidFill>
            <a:latin typeface="Calibri" panose="020F0502020204030204" pitchFamily="34" charset="0"/>
            <a:cs typeface="Calibri" panose="020F0502020204030204" pitchFamily="34" charset="0"/>
          </a:endParaRPr>
        </a:p>
      </dsp:txBody>
      <dsp:txXfrm>
        <a:off x="2496537" y="46281"/>
        <a:ext cx="2029289" cy="1073879"/>
      </dsp:txXfrm>
    </dsp:sp>
    <dsp:sp modelId="{3614D2AB-D30A-406C-97F4-5C5D8F9992D6}">
      <dsp:nvSpPr>
        <dsp:cNvPr id="0" name=""/>
        <dsp:cNvSpPr/>
      </dsp:nvSpPr>
      <dsp:spPr>
        <a:xfrm>
          <a:off x="4719290"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الفقر</a:t>
          </a:r>
          <a:endParaRPr lang="en-GB" sz="1600" b="1" kern="1200" dirty="0">
            <a:solidFill>
              <a:schemeClr val="bg1"/>
            </a:solidFill>
            <a:latin typeface="Calibri" panose="020F0502020204030204" pitchFamily="34" charset="0"/>
            <a:cs typeface="Calibri" panose="020F0502020204030204" pitchFamily="34" charset="0"/>
          </a:endParaRPr>
        </a:p>
      </dsp:txBody>
      <dsp:txXfrm>
        <a:off x="4719290" y="2827"/>
        <a:ext cx="1934646" cy="1160787"/>
      </dsp:txXfrm>
    </dsp:sp>
    <dsp:sp modelId="{2DEE9587-63D7-4D29-8920-E8E51AE292D5}">
      <dsp:nvSpPr>
        <dsp:cNvPr id="0" name=""/>
        <dsp:cNvSpPr/>
      </dsp:nvSpPr>
      <dsp:spPr>
        <a:xfrm>
          <a:off x="6847401" y="2827"/>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effectLst/>
              <a:latin typeface="Calibri" panose="020F0502020204030204" pitchFamily="34" charset="0"/>
              <a:cs typeface="Calibri" panose="020F0502020204030204" pitchFamily="34" charset="0"/>
            </a:rPr>
            <a:t>توافر الغذاء والوقود و الدخل</a:t>
          </a:r>
          <a:endParaRPr lang="en-GB" sz="1600" b="1" kern="1200" dirty="0">
            <a:solidFill>
              <a:schemeClr val="bg1"/>
            </a:solidFill>
            <a:latin typeface="Calibri" panose="020F0502020204030204" pitchFamily="34" charset="0"/>
            <a:cs typeface="Calibri" panose="020F0502020204030204" pitchFamily="34" charset="0"/>
          </a:endParaRPr>
        </a:p>
      </dsp:txBody>
      <dsp:txXfrm>
        <a:off x="6847401" y="2827"/>
        <a:ext cx="1934646" cy="1160787"/>
      </dsp:txXfrm>
    </dsp:sp>
    <dsp:sp modelId="{53EF86D4-5042-4400-A09C-F17314A14AC3}">
      <dsp:nvSpPr>
        <dsp:cNvPr id="0" name=""/>
        <dsp:cNvSpPr/>
      </dsp:nvSpPr>
      <dsp:spPr>
        <a:xfrm>
          <a:off x="415747"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النزاع</a:t>
          </a:r>
          <a:endParaRPr lang="en-GB" sz="1600" b="1" kern="1200" dirty="0">
            <a:solidFill>
              <a:schemeClr val="bg1"/>
            </a:solidFill>
            <a:latin typeface="Calibri" panose="020F0502020204030204" pitchFamily="34" charset="0"/>
            <a:cs typeface="Calibri" panose="020F0502020204030204" pitchFamily="34" charset="0"/>
          </a:endParaRPr>
        </a:p>
      </dsp:txBody>
      <dsp:txXfrm>
        <a:off x="415747" y="1357080"/>
        <a:ext cx="1934646" cy="1160787"/>
      </dsp:txXfrm>
    </dsp:sp>
    <dsp:sp modelId="{F90781F5-1C60-4B65-A476-03003F4EE673}">
      <dsp:nvSpPr>
        <dsp:cNvPr id="0" name=""/>
        <dsp:cNvSpPr/>
      </dsp:nvSpPr>
      <dsp:spPr>
        <a:xfrm>
          <a:off x="2543858"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effectLst/>
              <a:latin typeface="Calibri" panose="020F0502020204030204" pitchFamily="34" charset="0"/>
              <a:cs typeface="Calibri" panose="020F0502020204030204" pitchFamily="34" charset="0"/>
            </a:rPr>
            <a:t>انهيار المجتمع التقليدي ونظام دعم الأسرة</a:t>
          </a:r>
          <a:endParaRPr lang="en-GB" sz="1600" b="1" kern="1200" dirty="0">
            <a:solidFill>
              <a:schemeClr val="bg1"/>
            </a:solidFill>
            <a:latin typeface="Calibri" panose="020F0502020204030204" pitchFamily="34" charset="0"/>
            <a:cs typeface="Calibri" panose="020F0502020204030204" pitchFamily="34" charset="0"/>
          </a:endParaRPr>
        </a:p>
      </dsp:txBody>
      <dsp:txXfrm>
        <a:off x="2543858" y="1357080"/>
        <a:ext cx="1934646" cy="1160787"/>
      </dsp:txXfrm>
    </dsp:sp>
    <dsp:sp modelId="{4E9C62B9-1EFF-495F-A883-F193B89C057E}">
      <dsp:nvSpPr>
        <dsp:cNvPr id="0" name=""/>
        <dsp:cNvSpPr/>
      </dsp:nvSpPr>
      <dsp:spPr>
        <a:xfrm>
          <a:off x="4671969"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effectLst/>
              <a:latin typeface="Calibri" panose="020F0502020204030204" pitchFamily="34" charset="0"/>
              <a:cs typeface="Calibri" panose="020F0502020204030204" pitchFamily="34" charset="0"/>
            </a:rPr>
            <a:t>المعتقدات والممارسات الدينية والثقافية و/أو الأسرية</a:t>
          </a:r>
          <a:endParaRPr lang="en-GB" sz="1600" b="1" kern="1200" dirty="0">
            <a:solidFill>
              <a:schemeClr val="bg1"/>
            </a:solidFill>
            <a:latin typeface="Calibri" panose="020F0502020204030204" pitchFamily="34" charset="0"/>
            <a:cs typeface="Calibri" panose="020F0502020204030204" pitchFamily="34" charset="0"/>
          </a:endParaRPr>
        </a:p>
      </dsp:txBody>
      <dsp:txXfrm>
        <a:off x="4671969" y="1357080"/>
        <a:ext cx="1934646" cy="1160787"/>
      </dsp:txXfrm>
    </dsp:sp>
    <dsp:sp modelId="{E772677A-BEEE-4A3C-8F71-3C8CDE68EB09}">
      <dsp:nvSpPr>
        <dsp:cNvPr id="0" name=""/>
        <dsp:cNvSpPr/>
      </dsp:nvSpPr>
      <dsp:spPr>
        <a:xfrm>
          <a:off x="6800080" y="1357080"/>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u="none" strike="noStrike" kern="1200" dirty="0">
              <a:solidFill>
                <a:schemeClr val="bg1"/>
              </a:solidFill>
              <a:effectLst/>
              <a:latin typeface="Calibri" panose="020F0502020204030204" pitchFamily="34" charset="0"/>
              <a:cs typeface="Calibri" panose="020F0502020204030204" pitchFamily="34" charset="0"/>
            </a:rPr>
            <a:t>الإفتقار إلى حماية الشرطة ؛</a:t>
          </a:r>
          <a:r>
            <a:rPr lang="ar-JO" sz="1600" b="1" i="0" kern="1200" dirty="0">
              <a:solidFill>
                <a:schemeClr val="bg1"/>
              </a:solidFill>
              <a:effectLst/>
              <a:latin typeface="Calibri" panose="020F0502020204030204" pitchFamily="34" charset="0"/>
              <a:cs typeface="Calibri" panose="020F0502020204030204" pitchFamily="34" charset="0"/>
            </a:rPr>
            <a:t> </a:t>
          </a:r>
          <a:r>
            <a:rPr lang="ar-JO" sz="1600" b="1" i="0" u="none" strike="noStrike" kern="1200" dirty="0">
              <a:solidFill>
                <a:schemeClr val="bg1"/>
              </a:solidFill>
              <a:effectLst/>
              <a:latin typeface="Calibri" panose="020F0502020204030204" pitchFamily="34" charset="0"/>
              <a:cs typeface="Calibri" panose="020F0502020204030204" pitchFamily="34" charset="0"/>
            </a:rPr>
            <a:t>عدم وجود قوانين تحمي من العنف القائم على النوع الاجتماعي</a:t>
          </a:r>
          <a:endParaRPr lang="en-GB" sz="1600" b="1" kern="1200" dirty="0">
            <a:solidFill>
              <a:schemeClr val="bg1"/>
            </a:solidFill>
            <a:latin typeface="Calibri" panose="020F0502020204030204" pitchFamily="34" charset="0"/>
            <a:cs typeface="Calibri" panose="020F0502020204030204" pitchFamily="34" charset="0"/>
          </a:endParaRPr>
        </a:p>
      </dsp:txBody>
      <dsp:txXfrm>
        <a:off x="6800080" y="1357080"/>
        <a:ext cx="1934646" cy="1160787"/>
      </dsp:txXfrm>
    </dsp:sp>
    <dsp:sp modelId="{FC89A770-447B-495E-8D2C-F799B29C987D}">
      <dsp:nvSpPr>
        <dsp:cNvPr id="0" name=""/>
        <dsp:cNvSpPr/>
      </dsp:nvSpPr>
      <dsp:spPr>
        <a:xfrm>
          <a:off x="415747"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latin typeface="Calibri" panose="020F0502020204030204" pitchFamily="34" charset="0"/>
              <a:cs typeface="Calibri" panose="020F0502020204030204" pitchFamily="34" charset="0"/>
            </a:rPr>
            <a:t>الملل والافتقار إلى الخدمات أو الأنشطة أو البرامج</a:t>
          </a:r>
          <a:endParaRPr lang="en-GB" sz="1600" b="1" kern="1200" dirty="0">
            <a:solidFill>
              <a:schemeClr val="bg1"/>
            </a:solidFill>
            <a:latin typeface="Calibri" panose="020F0502020204030204" pitchFamily="34" charset="0"/>
            <a:cs typeface="Calibri" panose="020F0502020204030204" pitchFamily="34" charset="0"/>
          </a:endParaRPr>
        </a:p>
      </dsp:txBody>
      <dsp:txXfrm>
        <a:off x="415747" y="2711332"/>
        <a:ext cx="1934646" cy="1160787"/>
      </dsp:txXfrm>
    </dsp:sp>
    <dsp:sp modelId="{936DCE2A-D6AB-41DF-907E-09FC0C2B5961}">
      <dsp:nvSpPr>
        <dsp:cNvPr id="0" name=""/>
        <dsp:cNvSpPr/>
      </dsp:nvSpPr>
      <dsp:spPr>
        <a:xfrm>
          <a:off x="2543858"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الافلات من العقاب</a:t>
          </a:r>
          <a:endParaRPr lang="en-GB" sz="1600" b="1" kern="1200" dirty="0">
            <a:solidFill>
              <a:schemeClr val="bg1"/>
            </a:solidFill>
            <a:latin typeface="Calibri" panose="020F0502020204030204" pitchFamily="34" charset="0"/>
            <a:cs typeface="Calibri" panose="020F0502020204030204" pitchFamily="34" charset="0"/>
          </a:endParaRPr>
        </a:p>
      </dsp:txBody>
      <dsp:txXfrm>
        <a:off x="2543858" y="2711332"/>
        <a:ext cx="1934646" cy="1160787"/>
      </dsp:txXfrm>
    </dsp:sp>
    <dsp:sp modelId="{6EFC14B8-F3F7-46BE-A794-8189D04410A2}">
      <dsp:nvSpPr>
        <dsp:cNvPr id="0" name=""/>
        <dsp:cNvSpPr/>
      </dsp:nvSpPr>
      <dsp:spPr>
        <a:xfrm>
          <a:off x="4671969"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effectLst/>
              <a:latin typeface="Calibri" panose="020F0502020204030204" pitchFamily="34" charset="0"/>
              <a:cs typeface="Calibri" panose="020F0502020204030204" pitchFamily="34" charset="0"/>
            </a:rPr>
            <a:t>فقدان السلطة/الدور الذكوري في الأسرة والمجتمع</a:t>
          </a:r>
          <a:endParaRPr lang="en-GB" sz="1600" b="1" kern="1200" dirty="0">
            <a:solidFill>
              <a:schemeClr val="bg1"/>
            </a:solidFill>
            <a:latin typeface="Calibri" panose="020F0502020204030204" pitchFamily="34" charset="0"/>
            <a:cs typeface="Calibri" panose="020F0502020204030204" pitchFamily="34" charset="0"/>
          </a:endParaRPr>
        </a:p>
      </dsp:txBody>
      <dsp:txXfrm>
        <a:off x="4671969" y="2711332"/>
        <a:ext cx="1934646" cy="1160787"/>
      </dsp:txXfrm>
    </dsp:sp>
    <dsp:sp modelId="{CAAB0C00-AE67-49BF-A6AB-2224E4722257}">
      <dsp:nvSpPr>
        <dsp:cNvPr id="0" name=""/>
        <dsp:cNvSpPr/>
      </dsp:nvSpPr>
      <dsp:spPr>
        <a:xfrm>
          <a:off x="6800080" y="2711332"/>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i="0" kern="1200" dirty="0">
              <a:solidFill>
                <a:schemeClr val="bg1"/>
              </a:solidFill>
              <a:effectLst/>
              <a:latin typeface="Calibri" panose="020F0502020204030204" pitchFamily="34" charset="0"/>
              <a:cs typeface="Calibri" panose="020F0502020204030204" pitchFamily="34" charset="0"/>
            </a:rPr>
            <a:t>الرجال الساعين إلى تأكيد السلطة</a:t>
          </a:r>
          <a:endParaRPr lang="en-GB" sz="1600" b="1" kern="1200" dirty="0">
            <a:solidFill>
              <a:schemeClr val="bg1"/>
            </a:solidFill>
            <a:latin typeface="Calibri" panose="020F0502020204030204" pitchFamily="34" charset="0"/>
            <a:cs typeface="Calibri" panose="020F0502020204030204" pitchFamily="34" charset="0"/>
          </a:endParaRPr>
        </a:p>
      </dsp:txBody>
      <dsp:txXfrm>
        <a:off x="6800080" y="2711332"/>
        <a:ext cx="1934646" cy="1160787"/>
      </dsp:txXfrm>
    </dsp:sp>
    <dsp:sp modelId="{EBE97045-FF5F-4296-9782-CC8D28AD1A65}">
      <dsp:nvSpPr>
        <dsp:cNvPr id="0" name=""/>
        <dsp:cNvSpPr/>
      </dsp:nvSpPr>
      <dsp:spPr>
        <a:xfrm>
          <a:off x="415747"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الانتقام</a:t>
          </a:r>
          <a:endParaRPr lang="en-GB" sz="1600" b="1" kern="1200" dirty="0">
            <a:solidFill>
              <a:schemeClr val="bg1"/>
            </a:solidFill>
            <a:latin typeface="Calibri" panose="020F0502020204030204" pitchFamily="34" charset="0"/>
            <a:cs typeface="Calibri" panose="020F0502020204030204" pitchFamily="34" charset="0"/>
          </a:endParaRPr>
        </a:p>
      </dsp:txBody>
      <dsp:txXfrm>
        <a:off x="415747" y="4065584"/>
        <a:ext cx="1934646" cy="1160787"/>
      </dsp:txXfrm>
    </dsp:sp>
    <dsp:sp modelId="{63FFA7EB-54F5-4689-A121-51657CAD7F00}">
      <dsp:nvSpPr>
        <dsp:cNvPr id="0" name=""/>
        <dsp:cNvSpPr/>
      </dsp:nvSpPr>
      <dsp:spPr>
        <a:xfrm>
          <a:off x="2543858"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b="0" i="0" u="none" kern="1200" dirty="0"/>
        </a:p>
        <a:p>
          <a:pPr marL="0" lvl="0" indent="0" algn="ctr" defTabSz="711200" rtl="1">
            <a:lnSpc>
              <a:spcPct val="90000"/>
            </a:lnSpc>
            <a:spcBef>
              <a:spcPct val="0"/>
            </a:spcBef>
            <a:spcAft>
              <a:spcPct val="35000"/>
            </a:spcAft>
            <a:buNone/>
          </a:pPr>
          <a:r>
            <a:rPr lang="ar-JO" sz="1600" b="1" i="0" kern="1200" dirty="0">
              <a:solidFill>
                <a:schemeClr val="bg1"/>
              </a:solidFill>
              <a:latin typeface="Calibri" panose="020F0502020204030204" pitchFamily="34" charset="0"/>
              <a:cs typeface="Calibri" panose="020F0502020204030204" pitchFamily="34" charset="0"/>
            </a:rPr>
            <a:t>أداة/استراتيجية الحرب</a:t>
          </a:r>
          <a:endParaRPr lang="en-GB" sz="1600" b="1" kern="1200" dirty="0">
            <a:solidFill>
              <a:schemeClr val="bg1"/>
            </a:solidFill>
            <a:latin typeface="Calibri" panose="020F0502020204030204" pitchFamily="34" charset="0"/>
            <a:cs typeface="Calibri" panose="020F0502020204030204" pitchFamily="34" charset="0"/>
          </a:endParaRPr>
        </a:p>
      </dsp:txBody>
      <dsp:txXfrm>
        <a:off x="2543858" y="4065584"/>
        <a:ext cx="1934646" cy="1160787"/>
      </dsp:txXfrm>
    </dsp:sp>
    <dsp:sp modelId="{95B60A49-E36F-414D-AD79-48EA25DAA4EB}">
      <dsp:nvSpPr>
        <dsp:cNvPr id="0" name=""/>
        <dsp:cNvSpPr/>
      </dsp:nvSpPr>
      <dsp:spPr>
        <a:xfrm>
          <a:off x="4671969"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الافتقار إلى التعليم</a:t>
          </a:r>
          <a:endParaRPr lang="en-GB" sz="1600" b="1" kern="1200" dirty="0">
            <a:solidFill>
              <a:schemeClr val="bg1"/>
            </a:solidFill>
            <a:latin typeface="Calibri" panose="020F0502020204030204" pitchFamily="34" charset="0"/>
            <a:cs typeface="Calibri" panose="020F0502020204030204" pitchFamily="34" charset="0"/>
          </a:endParaRPr>
        </a:p>
      </dsp:txBody>
      <dsp:txXfrm>
        <a:off x="4671969" y="4065584"/>
        <a:ext cx="1934646" cy="1160787"/>
      </dsp:txXfrm>
    </dsp:sp>
    <dsp:sp modelId="{1D565FC9-33B0-4B69-A57E-F86035CB31B3}">
      <dsp:nvSpPr>
        <dsp:cNvPr id="0" name=""/>
        <dsp:cNvSpPr/>
      </dsp:nvSpPr>
      <dsp:spPr>
        <a:xfrm>
          <a:off x="6800080" y="4065584"/>
          <a:ext cx="1934646" cy="1160787"/>
        </a:xfrm>
        <a:prstGeom prst="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b="1" kern="1200" dirty="0">
              <a:solidFill>
                <a:schemeClr val="bg1"/>
              </a:solidFill>
              <a:latin typeface="Calibri" panose="020F0502020204030204" pitchFamily="34" charset="0"/>
              <a:cs typeface="Calibri" panose="020F0502020204030204" pitchFamily="34" charset="0"/>
            </a:rPr>
            <a:t>الهيمنة الذكورية</a:t>
          </a:r>
          <a:endParaRPr lang="en-GB" sz="1600" b="1" kern="1200" dirty="0">
            <a:solidFill>
              <a:schemeClr val="bg1"/>
            </a:solidFill>
            <a:latin typeface="Calibri" panose="020F0502020204030204" pitchFamily="34" charset="0"/>
            <a:cs typeface="Calibri" panose="020F0502020204030204" pitchFamily="34" charset="0"/>
          </a:endParaRPr>
        </a:p>
      </dsp:txBody>
      <dsp:txXfrm>
        <a:off x="6800080" y="4065584"/>
        <a:ext cx="1934646" cy="1160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64EEE-667F-431D-B46B-409AE9198FED}">
      <dsp:nvSpPr>
        <dsp:cNvPr id="0" name=""/>
        <dsp:cNvSpPr/>
      </dsp:nvSpPr>
      <dsp:spPr>
        <a:xfrm>
          <a:off x="461705" y="82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الموت</a:t>
          </a:r>
          <a:endParaRPr lang="en-US" sz="1300" kern="1200" dirty="0">
            <a:solidFill>
              <a:schemeClr val="bg1"/>
            </a:solidFill>
          </a:endParaRPr>
        </a:p>
      </dsp:txBody>
      <dsp:txXfrm>
        <a:off x="461705" y="822"/>
        <a:ext cx="1367878" cy="820727"/>
      </dsp:txXfrm>
    </dsp:sp>
    <dsp:sp modelId="{28250B4D-B25F-4FBE-9DD3-42F27972358D}">
      <dsp:nvSpPr>
        <dsp:cNvPr id="0" name=""/>
        <dsp:cNvSpPr/>
      </dsp:nvSpPr>
      <dsp:spPr>
        <a:xfrm>
          <a:off x="1966371" y="82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الانتحار</a:t>
          </a:r>
          <a:endParaRPr lang="en-US" sz="1300" kern="1200" dirty="0">
            <a:solidFill>
              <a:schemeClr val="bg1"/>
            </a:solidFill>
          </a:endParaRPr>
        </a:p>
      </dsp:txBody>
      <dsp:txXfrm>
        <a:off x="1966371" y="822"/>
        <a:ext cx="1367878" cy="820727"/>
      </dsp:txXfrm>
    </dsp:sp>
    <dsp:sp modelId="{4882CCB9-CD1A-4954-9240-E41940FD4CAD}">
      <dsp:nvSpPr>
        <dsp:cNvPr id="0" name=""/>
        <dsp:cNvSpPr/>
      </dsp:nvSpPr>
      <dsp:spPr>
        <a:xfrm>
          <a:off x="461705" y="95833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إصابات خطيرة</a:t>
          </a:r>
          <a:endParaRPr lang="en-US" sz="1300" kern="1200" dirty="0">
            <a:solidFill>
              <a:schemeClr val="bg1"/>
            </a:solidFill>
          </a:endParaRPr>
        </a:p>
      </dsp:txBody>
      <dsp:txXfrm>
        <a:off x="461705" y="958337"/>
        <a:ext cx="1367878" cy="820727"/>
      </dsp:txXfrm>
    </dsp:sp>
    <dsp:sp modelId="{1DC60AC3-9C29-4E06-8479-7E7D88583D9B}">
      <dsp:nvSpPr>
        <dsp:cNvPr id="0" name=""/>
        <dsp:cNvSpPr/>
      </dsp:nvSpPr>
      <dsp:spPr>
        <a:xfrm>
          <a:off x="1966371" y="95833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إصابات خلال الحمل</a:t>
          </a:r>
          <a:endParaRPr lang="en-US" sz="1300" kern="1200" dirty="0">
            <a:solidFill>
              <a:schemeClr val="bg1"/>
            </a:solidFill>
          </a:endParaRPr>
        </a:p>
      </dsp:txBody>
      <dsp:txXfrm>
        <a:off x="1966371" y="958337"/>
        <a:ext cx="1367878" cy="820727"/>
      </dsp:txXfrm>
    </dsp:sp>
    <dsp:sp modelId="{8D549433-67EE-4E1E-AE63-0526B6D3F931}">
      <dsp:nvSpPr>
        <dsp:cNvPr id="0" name=""/>
        <dsp:cNvSpPr/>
      </dsp:nvSpPr>
      <dsp:spPr>
        <a:xfrm>
          <a:off x="461705" y="191585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حمل مبكر أو غير مرغوب به</a:t>
          </a:r>
          <a:endParaRPr lang="en-US" sz="1300" kern="1200" dirty="0">
            <a:solidFill>
              <a:schemeClr val="bg1"/>
            </a:solidFill>
          </a:endParaRPr>
        </a:p>
      </dsp:txBody>
      <dsp:txXfrm>
        <a:off x="461705" y="1915852"/>
        <a:ext cx="1367878" cy="820727"/>
      </dsp:txXfrm>
    </dsp:sp>
    <dsp:sp modelId="{88FED8A4-0124-4986-A99A-8DC8CDA51963}">
      <dsp:nvSpPr>
        <dsp:cNvPr id="0" name=""/>
        <dsp:cNvSpPr/>
      </dsp:nvSpPr>
      <dsp:spPr>
        <a:xfrm>
          <a:off x="1966371" y="1915852"/>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الأمراض المنقولة جنسيا( فير</a:t>
          </a:r>
          <a:r>
            <a:rPr lang="ar-JO" sz="1300" b="0" i="0" kern="1200" dirty="0">
              <a:solidFill>
                <a:srgbClr val="000000"/>
              </a:solidFill>
              <a:effectLst/>
              <a:latin typeface="Montserrat"/>
            </a:rPr>
            <a:t>وس نقص المناعة البشرية/الإيدز)</a:t>
          </a:r>
          <a:endParaRPr lang="en-US" sz="1300" kern="1200" dirty="0">
            <a:solidFill>
              <a:schemeClr val="bg1"/>
            </a:solidFill>
          </a:endParaRPr>
        </a:p>
      </dsp:txBody>
      <dsp:txXfrm>
        <a:off x="1966371" y="1915852"/>
        <a:ext cx="1367878" cy="820727"/>
      </dsp:txXfrm>
    </dsp:sp>
    <dsp:sp modelId="{0B690BF0-D431-4AA1-BB68-BFE1C730638E}">
      <dsp:nvSpPr>
        <dsp:cNvPr id="0" name=""/>
        <dsp:cNvSpPr/>
      </dsp:nvSpPr>
      <dsp:spPr>
        <a:xfrm>
          <a:off x="461705" y="287336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التعرض للأمراض</a:t>
          </a:r>
          <a:endParaRPr lang="en-US" sz="1300" kern="1200" dirty="0">
            <a:solidFill>
              <a:schemeClr val="bg1"/>
            </a:solidFill>
          </a:endParaRPr>
        </a:p>
      </dsp:txBody>
      <dsp:txXfrm>
        <a:off x="461705" y="2873367"/>
        <a:ext cx="1367878" cy="820727"/>
      </dsp:txXfrm>
    </dsp:sp>
    <dsp:sp modelId="{0C3CED8A-2714-4253-902A-33DDA0B4CED3}">
      <dsp:nvSpPr>
        <dsp:cNvPr id="0" name=""/>
        <dsp:cNvSpPr/>
      </dsp:nvSpPr>
      <dsp:spPr>
        <a:xfrm>
          <a:off x="1966371" y="2873367"/>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تعقيدات الاجهاض غير الامن</a:t>
          </a:r>
          <a:endParaRPr lang="en-US" sz="1300" kern="1200" dirty="0">
            <a:solidFill>
              <a:schemeClr val="bg1"/>
            </a:solidFill>
          </a:endParaRPr>
        </a:p>
      </dsp:txBody>
      <dsp:txXfrm>
        <a:off x="1966371" y="2873367"/>
        <a:ext cx="1367878" cy="820727"/>
      </dsp:txXfrm>
    </dsp:sp>
    <dsp:sp modelId="{ABF0347E-F0AB-4979-B654-7F173685DC86}">
      <dsp:nvSpPr>
        <dsp:cNvPr id="0" name=""/>
        <dsp:cNvSpPr/>
      </dsp:nvSpPr>
      <dsp:spPr>
        <a:xfrm>
          <a:off x="461705" y="3830883"/>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endParaRPr lang="en-GB" sz="1300" b="0" i="0" u="none" strike="noStrike" kern="1200" dirty="0">
            <a:solidFill>
              <a:srgbClr val="0970AC"/>
            </a:solidFill>
            <a:effectLst/>
            <a:latin typeface="Montserrat"/>
          </a:endParaRPr>
        </a:p>
        <a:p>
          <a:pPr marL="0" lvl="0" indent="0" algn="ctr" defTabSz="577850" rtl="1">
            <a:lnSpc>
              <a:spcPct val="90000"/>
            </a:lnSpc>
            <a:spcBef>
              <a:spcPct val="0"/>
            </a:spcBef>
            <a:spcAft>
              <a:spcPct val="35000"/>
            </a:spcAft>
            <a:buNone/>
          </a:pPr>
          <a:r>
            <a:rPr lang="ar-JO" sz="1300" b="0" i="0" kern="1200" dirty="0">
              <a:solidFill>
                <a:srgbClr val="000000"/>
              </a:solidFill>
              <a:effectLst/>
              <a:latin typeface="Montserrat"/>
            </a:rPr>
            <a:t>الأمراض الحادة أو المزمنة</a:t>
          </a:r>
          <a:endParaRPr lang="en-US" sz="1300" kern="1200" dirty="0">
            <a:solidFill>
              <a:schemeClr val="bg1"/>
            </a:solidFill>
          </a:endParaRPr>
        </a:p>
      </dsp:txBody>
      <dsp:txXfrm>
        <a:off x="461705" y="3830883"/>
        <a:ext cx="1367878" cy="820727"/>
      </dsp:txXfrm>
    </dsp:sp>
    <dsp:sp modelId="{B00F22FD-CE7B-4DB2-AB37-0E873232A0B9}">
      <dsp:nvSpPr>
        <dsp:cNvPr id="0" name=""/>
        <dsp:cNvSpPr/>
      </dsp:nvSpPr>
      <dsp:spPr>
        <a:xfrm>
          <a:off x="1966371" y="3830883"/>
          <a:ext cx="1367878" cy="820727"/>
        </a:xfrm>
        <a:prstGeom prst="rect">
          <a:avLst/>
        </a:prstGeom>
        <a:solidFill>
          <a:schemeClr val="accent6">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rPr>
            <a:t>وفيات الرضع</a:t>
          </a:r>
          <a:endParaRPr lang="en-US" sz="1300" kern="1200" dirty="0">
            <a:solidFill>
              <a:schemeClr val="bg1"/>
            </a:solidFill>
          </a:endParaRPr>
        </a:p>
      </dsp:txBody>
      <dsp:txXfrm>
        <a:off x="1966371" y="3830883"/>
        <a:ext cx="1367878" cy="82072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ED19-0E12-4B4D-B3CD-47D1AF364437}">
      <dsp:nvSpPr>
        <dsp:cNvPr id="0" name=""/>
        <dsp:cNvSpPr/>
      </dsp:nvSpPr>
      <dsp:spPr>
        <a:xfrm>
          <a:off x="392" y="230465"/>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اضطراب مابعد الصدمة</a:t>
          </a:r>
          <a:endParaRPr lang="en-US" sz="2000" kern="1200" dirty="0">
            <a:solidFill>
              <a:schemeClr val="bg1"/>
            </a:solidFill>
          </a:endParaRPr>
        </a:p>
      </dsp:txBody>
      <dsp:txXfrm>
        <a:off x="392" y="230465"/>
        <a:ext cx="1529674" cy="917804"/>
      </dsp:txXfrm>
    </dsp:sp>
    <dsp:sp modelId="{A7864EEE-667F-431D-B46B-409AE9198FED}">
      <dsp:nvSpPr>
        <dsp:cNvPr id="0" name=""/>
        <dsp:cNvSpPr/>
      </dsp:nvSpPr>
      <dsp:spPr>
        <a:xfrm>
          <a:off x="1683033" y="230465"/>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الاكتئاب</a:t>
          </a:r>
          <a:endParaRPr lang="en-US" sz="2000" kern="1200" dirty="0">
            <a:solidFill>
              <a:schemeClr val="bg1"/>
            </a:solidFill>
          </a:endParaRPr>
        </a:p>
      </dsp:txBody>
      <dsp:txXfrm>
        <a:off x="1683033" y="230465"/>
        <a:ext cx="1529674" cy="917804"/>
      </dsp:txXfrm>
    </dsp:sp>
    <dsp:sp modelId="{28250B4D-B25F-4FBE-9DD3-42F27972358D}">
      <dsp:nvSpPr>
        <dsp:cNvPr id="0" name=""/>
        <dsp:cNvSpPr/>
      </dsp:nvSpPr>
      <dsp:spPr>
        <a:xfrm>
          <a:off x="392" y="1301236"/>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القلق</a:t>
          </a:r>
          <a:r>
            <a:rPr lang="en-US" sz="2000" kern="1200" dirty="0">
              <a:solidFill>
                <a:schemeClr val="bg1"/>
              </a:solidFill>
            </a:rPr>
            <a:t>, </a:t>
          </a:r>
          <a:r>
            <a:rPr lang="ar-JO" sz="2000" kern="1200" dirty="0">
              <a:solidFill>
                <a:schemeClr val="bg1"/>
              </a:solidFill>
            </a:rPr>
            <a:t>الخوف</a:t>
          </a:r>
          <a:endParaRPr lang="en-US" sz="2000" kern="1200" dirty="0">
            <a:solidFill>
              <a:schemeClr val="bg1"/>
            </a:solidFill>
          </a:endParaRPr>
        </a:p>
      </dsp:txBody>
      <dsp:txXfrm>
        <a:off x="392" y="1301236"/>
        <a:ext cx="1529674" cy="917804"/>
      </dsp:txXfrm>
    </dsp:sp>
    <dsp:sp modelId="{4882CCB9-CD1A-4954-9240-E41940FD4CAD}">
      <dsp:nvSpPr>
        <dsp:cNvPr id="0" name=""/>
        <dsp:cNvSpPr/>
      </dsp:nvSpPr>
      <dsp:spPr>
        <a:xfrm>
          <a:off x="1683033" y="1301236"/>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لوم الذات</a:t>
          </a:r>
          <a:endParaRPr lang="en-US" sz="2000" kern="1200" dirty="0">
            <a:solidFill>
              <a:schemeClr val="bg1"/>
            </a:solidFill>
          </a:endParaRPr>
        </a:p>
      </dsp:txBody>
      <dsp:txXfrm>
        <a:off x="1683033" y="1301236"/>
        <a:ext cx="1529674" cy="917804"/>
      </dsp:txXfrm>
    </dsp:sp>
    <dsp:sp modelId="{1DC60AC3-9C29-4E06-8479-7E7D88583D9B}">
      <dsp:nvSpPr>
        <dsp:cNvPr id="0" name=""/>
        <dsp:cNvSpPr/>
      </dsp:nvSpPr>
      <dsp:spPr>
        <a:xfrm>
          <a:off x="392" y="2372008"/>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العار</a:t>
          </a:r>
          <a:endParaRPr lang="en-US" sz="2000" kern="1200" dirty="0">
            <a:solidFill>
              <a:schemeClr val="bg1"/>
            </a:solidFill>
          </a:endParaRPr>
        </a:p>
      </dsp:txBody>
      <dsp:txXfrm>
        <a:off x="392" y="2372008"/>
        <a:ext cx="1529674" cy="917804"/>
      </dsp:txXfrm>
    </dsp:sp>
    <dsp:sp modelId="{8D549433-67EE-4E1E-AE63-0526B6D3F931}">
      <dsp:nvSpPr>
        <dsp:cNvPr id="0" name=""/>
        <dsp:cNvSpPr/>
      </dsp:nvSpPr>
      <dsp:spPr>
        <a:xfrm>
          <a:off x="1683033" y="2372008"/>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كره الذات</a:t>
          </a:r>
          <a:endParaRPr lang="en-US" sz="2000" kern="1200" dirty="0">
            <a:solidFill>
              <a:schemeClr val="bg1"/>
            </a:solidFill>
          </a:endParaRPr>
        </a:p>
      </dsp:txBody>
      <dsp:txXfrm>
        <a:off x="1683033" y="2372008"/>
        <a:ext cx="1529674" cy="917804"/>
      </dsp:txXfrm>
    </dsp:sp>
    <dsp:sp modelId="{88FED8A4-0124-4986-A99A-8DC8CDA51963}">
      <dsp:nvSpPr>
        <dsp:cNvPr id="0" name=""/>
        <dsp:cNvSpPr/>
      </dsp:nvSpPr>
      <dsp:spPr>
        <a:xfrm>
          <a:off x="392" y="3442780"/>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أفكار انتحارية</a:t>
          </a:r>
          <a:endParaRPr lang="en-US" sz="2000" kern="1200" dirty="0">
            <a:solidFill>
              <a:schemeClr val="bg1"/>
            </a:solidFill>
          </a:endParaRPr>
        </a:p>
      </dsp:txBody>
      <dsp:txXfrm>
        <a:off x="392" y="3442780"/>
        <a:ext cx="1529674" cy="917804"/>
      </dsp:txXfrm>
    </dsp:sp>
    <dsp:sp modelId="{0B690BF0-D431-4AA1-BB68-BFE1C730638E}">
      <dsp:nvSpPr>
        <dsp:cNvPr id="0" name=""/>
        <dsp:cNvSpPr/>
      </dsp:nvSpPr>
      <dsp:spPr>
        <a:xfrm>
          <a:off x="1683033" y="3442780"/>
          <a:ext cx="1529674" cy="917804"/>
        </a:xfrm>
        <a:prstGeom prst="rect">
          <a:avLst/>
        </a:prstGeom>
        <a:solidFill>
          <a:schemeClr val="accent1">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ar-JO" sz="2000" kern="1200" dirty="0">
              <a:solidFill>
                <a:schemeClr val="bg1"/>
              </a:solidFill>
            </a:rPr>
            <a:t>التأثير على الأطفال</a:t>
          </a:r>
          <a:endParaRPr lang="en-US" sz="2000" kern="1200" dirty="0">
            <a:solidFill>
              <a:schemeClr val="bg1"/>
            </a:solidFill>
          </a:endParaRPr>
        </a:p>
      </dsp:txBody>
      <dsp:txXfrm>
        <a:off x="1683033" y="3442780"/>
        <a:ext cx="1529674" cy="9178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1BED19-0E12-4B4D-B3CD-47D1AF364437}">
      <dsp:nvSpPr>
        <dsp:cNvPr id="0" name=""/>
        <dsp:cNvSpPr/>
      </dsp:nvSpPr>
      <dsp:spPr>
        <a:xfrm>
          <a:off x="392" y="765850"/>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kern="1200" dirty="0">
              <a:solidFill>
                <a:schemeClr val="bg1"/>
              </a:solidFill>
            </a:rPr>
            <a:t>رفض/نبذ الأسرة</a:t>
          </a:r>
          <a:endParaRPr lang="en-US" sz="1600" kern="1200" dirty="0">
            <a:solidFill>
              <a:schemeClr val="bg1"/>
            </a:solidFill>
          </a:endParaRPr>
        </a:p>
      </dsp:txBody>
      <dsp:txXfrm>
        <a:off x="392" y="765850"/>
        <a:ext cx="1529674" cy="917804"/>
      </dsp:txXfrm>
    </dsp:sp>
    <dsp:sp modelId="{A7864EEE-667F-431D-B46B-409AE9198FED}">
      <dsp:nvSpPr>
        <dsp:cNvPr id="0" name=""/>
        <dsp:cNvSpPr/>
      </dsp:nvSpPr>
      <dsp:spPr>
        <a:xfrm>
          <a:off x="1683033" y="765850"/>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kern="1200" dirty="0">
              <a:solidFill>
                <a:schemeClr val="bg1"/>
              </a:solidFill>
            </a:rPr>
            <a:t>العزلة</a:t>
          </a:r>
          <a:endParaRPr lang="en-US" sz="1600" kern="1200" dirty="0">
            <a:solidFill>
              <a:schemeClr val="bg1"/>
            </a:solidFill>
          </a:endParaRPr>
        </a:p>
      </dsp:txBody>
      <dsp:txXfrm>
        <a:off x="1683033" y="765850"/>
        <a:ext cx="1529674" cy="917804"/>
      </dsp:txXfrm>
    </dsp:sp>
    <dsp:sp modelId="{28250B4D-B25F-4FBE-9DD3-42F27972358D}">
      <dsp:nvSpPr>
        <dsp:cNvPr id="0" name=""/>
        <dsp:cNvSpPr/>
      </dsp:nvSpPr>
      <dsp:spPr>
        <a:xfrm>
          <a:off x="392" y="1836622"/>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kern="1200" dirty="0">
              <a:solidFill>
                <a:schemeClr val="bg1"/>
              </a:solidFill>
            </a:rPr>
            <a:t>التفكك الأسري</a:t>
          </a:r>
          <a:endParaRPr lang="en-US" sz="1600" kern="1200" dirty="0">
            <a:solidFill>
              <a:schemeClr val="bg1"/>
            </a:solidFill>
          </a:endParaRPr>
        </a:p>
      </dsp:txBody>
      <dsp:txXfrm>
        <a:off x="392" y="1836622"/>
        <a:ext cx="1529674" cy="917804"/>
      </dsp:txXfrm>
    </dsp:sp>
    <dsp:sp modelId="{4882CCB9-CD1A-4954-9240-E41940FD4CAD}">
      <dsp:nvSpPr>
        <dsp:cNvPr id="0" name=""/>
        <dsp:cNvSpPr/>
      </dsp:nvSpPr>
      <dsp:spPr>
        <a:xfrm>
          <a:off x="1683033" y="1836622"/>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kern="1200" dirty="0">
              <a:solidFill>
                <a:schemeClr val="bg1"/>
              </a:solidFill>
            </a:rPr>
            <a:t>النبذ أو الرفض من المجتمع</a:t>
          </a:r>
          <a:endParaRPr lang="en-US" sz="1600" kern="1200" dirty="0">
            <a:solidFill>
              <a:schemeClr val="bg1"/>
            </a:solidFill>
          </a:endParaRPr>
        </a:p>
      </dsp:txBody>
      <dsp:txXfrm>
        <a:off x="1683033" y="1836622"/>
        <a:ext cx="1529674" cy="917804"/>
      </dsp:txXfrm>
    </dsp:sp>
    <dsp:sp modelId="{1DC60AC3-9C29-4E06-8479-7E7D88583D9B}">
      <dsp:nvSpPr>
        <dsp:cNvPr id="0" name=""/>
        <dsp:cNvSpPr/>
      </dsp:nvSpPr>
      <dsp:spPr>
        <a:xfrm>
          <a:off x="392" y="2907394"/>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ar-JO" sz="1600" kern="1200" dirty="0">
              <a:solidFill>
                <a:schemeClr val="bg1"/>
              </a:solidFill>
            </a:rPr>
            <a:t>الوصمة الاجتماعية</a:t>
          </a:r>
          <a:endParaRPr lang="en-US" sz="1600" kern="1200" dirty="0">
            <a:solidFill>
              <a:schemeClr val="bg1"/>
            </a:solidFill>
          </a:endParaRPr>
        </a:p>
      </dsp:txBody>
      <dsp:txXfrm>
        <a:off x="392" y="2907394"/>
        <a:ext cx="1529674" cy="917804"/>
      </dsp:txXfrm>
    </dsp:sp>
    <dsp:sp modelId="{8D549433-67EE-4E1E-AE63-0526B6D3F931}">
      <dsp:nvSpPr>
        <dsp:cNvPr id="0" name=""/>
        <dsp:cNvSpPr/>
      </dsp:nvSpPr>
      <dsp:spPr>
        <a:xfrm>
          <a:off x="1683033" y="2907394"/>
          <a:ext cx="1529674" cy="917804"/>
        </a:xfrm>
        <a:prstGeom prst="rect">
          <a:avLst/>
        </a:prstGeom>
        <a:solidFill>
          <a:schemeClr val="accent4">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n-GB" sz="1600" b="0" i="0" u="none" strike="noStrike" kern="1200" dirty="0">
            <a:solidFill>
              <a:srgbClr val="0970AC"/>
            </a:solidFill>
            <a:effectLst/>
            <a:latin typeface="Montserrat"/>
          </a:endParaRPr>
        </a:p>
        <a:p>
          <a:pPr marL="0" lvl="0" indent="0" algn="ctr" defTabSz="711200" rtl="1">
            <a:lnSpc>
              <a:spcPct val="90000"/>
            </a:lnSpc>
            <a:spcBef>
              <a:spcPct val="0"/>
            </a:spcBef>
            <a:spcAft>
              <a:spcPct val="35000"/>
            </a:spcAft>
            <a:buNone/>
          </a:pPr>
          <a:r>
            <a:rPr lang="ar-JO" sz="1600" b="0" i="0" kern="1200" dirty="0">
              <a:solidFill>
                <a:srgbClr val="000000"/>
              </a:solidFill>
              <a:effectLst/>
              <a:latin typeface="Montserrat"/>
            </a:rPr>
            <a:t>الانسحاب من الحياة الاجتماعية</a:t>
          </a:r>
          <a:endParaRPr lang="en-US" sz="1600" kern="1200" dirty="0">
            <a:solidFill>
              <a:schemeClr val="bg1"/>
            </a:solidFill>
          </a:endParaRPr>
        </a:p>
      </dsp:txBody>
      <dsp:txXfrm>
        <a:off x="1683033" y="2907394"/>
        <a:ext cx="1529674" cy="91780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959A58-2DC4-49FD-A905-BD19F64FBD9B}">
      <dsp:nvSpPr>
        <dsp:cNvPr id="0" name=""/>
        <dsp:cNvSpPr/>
      </dsp:nvSpPr>
      <dsp:spPr>
        <a:xfrm>
          <a:off x="4718614" y="4116992"/>
          <a:ext cx="2614996" cy="2614996"/>
        </a:xfrm>
        <a:prstGeom prst="ellipse">
          <a:avLst/>
        </a:prstGeom>
        <a:solidFill>
          <a:srgbClr val="F03B5E">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a:solidFill>
              <a:sysClr val="window" lastClr="FFFFFF"/>
            </a:solidFill>
            <a:latin typeface="Century Gothic" panose="020B0502020202020204"/>
            <a:ea typeface="+mn-ea"/>
            <a:cs typeface="+mn-cs"/>
          </a:endParaRPr>
        </a:p>
      </dsp:txBody>
      <dsp:txXfrm>
        <a:off x="5101571" y="4499949"/>
        <a:ext cx="1849082" cy="1849082"/>
      </dsp:txXfrm>
    </dsp:sp>
    <dsp:sp modelId="{1B0FD418-BA41-4A2E-9D91-AB68B8A92485}">
      <dsp:nvSpPr>
        <dsp:cNvPr id="0" name=""/>
        <dsp:cNvSpPr/>
      </dsp:nvSpPr>
      <dsp:spPr>
        <a:xfrm rot="10685040">
          <a:off x="1057490" y="5160170"/>
          <a:ext cx="3461474" cy="745274"/>
        </a:xfrm>
        <a:prstGeom prst="leftArrow">
          <a:avLst>
            <a:gd name="adj1" fmla="val 60000"/>
            <a:gd name="adj2" fmla="val 50000"/>
          </a:avLst>
        </a:prstGeom>
        <a:solidFill>
          <a:srgbClr val="DC6FE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E384D9A6-6F42-4B0E-966D-05EFA4F6869F}">
      <dsp:nvSpPr>
        <dsp:cNvPr id="0" name=""/>
        <dsp:cNvSpPr/>
      </dsp:nvSpPr>
      <dsp:spPr>
        <a:xfrm>
          <a:off x="143209" y="4858474"/>
          <a:ext cx="1830497" cy="1464398"/>
        </a:xfrm>
        <a:prstGeom prst="roundRect">
          <a:avLst>
            <a:gd name="adj" fmla="val 10000"/>
          </a:avLst>
        </a:prstGeo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b="0" i="0" kern="1200" dirty="0">
              <a:solidFill>
                <a:schemeClr val="bg1"/>
              </a:solidFill>
            </a:rPr>
            <a:t>التركيز على احتياجات النساء والفتيات واهتماماتهن وأولوياتهن وتجاربهن الحية</a:t>
          </a:r>
          <a:endParaRPr lang="en-US" sz="1300" kern="1200" dirty="0">
            <a:solidFill>
              <a:schemeClr val="bg1"/>
            </a:solidFill>
            <a:latin typeface="Century Gothic" panose="020B0502020202020204"/>
            <a:ea typeface="+mn-ea"/>
            <a:cs typeface="+mn-cs"/>
          </a:endParaRPr>
        </a:p>
      </dsp:txBody>
      <dsp:txXfrm>
        <a:off x="186100" y="4901365"/>
        <a:ext cx="1744715" cy="1378616"/>
      </dsp:txXfrm>
    </dsp:sp>
    <dsp:sp modelId="{C6DD66A3-A242-4C00-8681-3AA397F7D246}">
      <dsp:nvSpPr>
        <dsp:cNvPr id="0" name=""/>
        <dsp:cNvSpPr/>
      </dsp:nvSpPr>
      <dsp:spPr>
        <a:xfrm rot="12241994">
          <a:off x="1404668" y="3747774"/>
          <a:ext cx="3393998" cy="745274"/>
        </a:xfrm>
        <a:prstGeom prst="leftArrow">
          <a:avLst>
            <a:gd name="adj1" fmla="val 60000"/>
            <a:gd name="adj2" fmla="val 50000"/>
          </a:avLst>
        </a:prstGeom>
        <a:solidFill>
          <a:srgbClr val="60B1F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ABCBD66-2BCD-487C-A3D6-14C0FDE613E5}">
      <dsp:nvSpPr>
        <dsp:cNvPr id="0" name=""/>
        <dsp:cNvSpPr/>
      </dsp:nvSpPr>
      <dsp:spPr>
        <a:xfrm>
          <a:off x="636533" y="2697081"/>
          <a:ext cx="1830497" cy="1464398"/>
        </a:xfrm>
        <a:prstGeom prst="roundRect">
          <a:avLst>
            <a:gd name="adj" fmla="val 10000"/>
          </a:avLst>
        </a:prstGeo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b="0" i="0" kern="1200" dirty="0">
              <a:solidFill>
                <a:schemeClr val="bg1"/>
              </a:solidFill>
            </a:rPr>
            <a:t>يتشكل بفهم واقع المرأة والفتاة</a:t>
          </a:r>
          <a:endParaRPr lang="en-US" sz="1300" kern="1200" dirty="0">
            <a:solidFill>
              <a:schemeClr val="bg1"/>
            </a:solidFill>
            <a:latin typeface="Century Gothic" panose="020B0502020202020204"/>
            <a:ea typeface="+mn-ea"/>
            <a:cs typeface="+mn-cs"/>
          </a:endParaRPr>
        </a:p>
      </dsp:txBody>
      <dsp:txXfrm>
        <a:off x="679424" y="2739972"/>
        <a:ext cx="1744715" cy="1378616"/>
      </dsp:txXfrm>
    </dsp:sp>
    <dsp:sp modelId="{77113291-866E-4B51-B995-3D4020DD87D3}">
      <dsp:nvSpPr>
        <dsp:cNvPr id="0" name=""/>
        <dsp:cNvSpPr/>
      </dsp:nvSpPr>
      <dsp:spPr>
        <a:xfrm rot="13827804">
          <a:off x="2324468" y="2599338"/>
          <a:ext cx="3354626" cy="745274"/>
        </a:xfrm>
        <a:prstGeom prst="leftArrow">
          <a:avLst>
            <a:gd name="adj1" fmla="val 60000"/>
            <a:gd name="adj2" fmla="val 50000"/>
          </a:avLst>
        </a:prstGeom>
        <a:solidFill>
          <a:srgbClr val="6AD5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32BF4BF9-DDDB-4702-809C-0B7D51039419}">
      <dsp:nvSpPr>
        <dsp:cNvPr id="0" name=""/>
        <dsp:cNvSpPr/>
      </dsp:nvSpPr>
      <dsp:spPr>
        <a:xfrm>
          <a:off x="2018804" y="946201"/>
          <a:ext cx="1830497" cy="1464398"/>
        </a:xfrm>
        <a:prstGeom prst="roundRect">
          <a:avLst>
            <a:gd name="adj" fmla="val 10000"/>
          </a:avLst>
        </a:prstGeo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b="0" i="0" kern="1200" dirty="0">
              <a:solidFill>
                <a:schemeClr val="bg1"/>
              </a:solidFill>
            </a:rPr>
            <a:t>يوجد  فقط داخل المراكز والبيئات الامنة للنساء والفتيات</a:t>
          </a:r>
          <a:endParaRPr lang="en-US" sz="1300" kern="1200" dirty="0">
            <a:solidFill>
              <a:schemeClr val="bg1"/>
            </a:solidFill>
            <a:latin typeface="Century Gothic" panose="020B0502020202020204"/>
            <a:ea typeface="+mn-ea"/>
            <a:cs typeface="+mn-cs"/>
          </a:endParaRPr>
        </a:p>
      </dsp:txBody>
      <dsp:txXfrm>
        <a:off x="2061695" y="989092"/>
        <a:ext cx="1744715" cy="1378616"/>
      </dsp:txXfrm>
    </dsp:sp>
    <dsp:sp modelId="{C1F57647-C43A-47D5-99CD-61A5439977E8}">
      <dsp:nvSpPr>
        <dsp:cNvPr id="0" name=""/>
        <dsp:cNvSpPr/>
      </dsp:nvSpPr>
      <dsp:spPr>
        <a:xfrm rot="15383903">
          <a:off x="3721874" y="2064916"/>
          <a:ext cx="3163065" cy="745274"/>
        </a:xfrm>
        <a:prstGeom prst="leftArrow">
          <a:avLst>
            <a:gd name="adj1" fmla="val 60000"/>
            <a:gd name="adj2" fmla="val 50000"/>
          </a:avLst>
        </a:prstGeom>
        <a:solidFill>
          <a:srgbClr val="E8AB4E">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0E7ECD81-1640-4B99-AE7A-DCF03F75E546}">
      <dsp:nvSpPr>
        <dsp:cNvPr id="0" name=""/>
        <dsp:cNvSpPr/>
      </dsp:nvSpPr>
      <dsp:spPr>
        <a:xfrm>
          <a:off x="4016230" y="168176"/>
          <a:ext cx="1830497" cy="1464398"/>
        </a:xfrm>
        <a:prstGeom prst="roundRect">
          <a:avLst>
            <a:gd name="adj" fmla="val 10000"/>
          </a:avLst>
        </a:prstGeom>
        <a:solidFill>
          <a:srgbClr val="E8AB4E">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latin typeface="Century Gothic" panose="020B0502020202020204"/>
              <a:ea typeface="+mn-ea"/>
              <a:cs typeface="+mn-cs"/>
            </a:rPr>
            <a:t>يستند على فهم ما يعمل لصالح النساء والفتيات</a:t>
          </a:r>
          <a:endParaRPr lang="en-US" sz="1300" kern="1200" dirty="0">
            <a:solidFill>
              <a:schemeClr val="bg1"/>
            </a:solidFill>
            <a:latin typeface="Century Gothic" panose="020B0502020202020204"/>
            <a:ea typeface="+mn-ea"/>
            <a:cs typeface="+mn-cs"/>
          </a:endParaRPr>
        </a:p>
      </dsp:txBody>
      <dsp:txXfrm>
        <a:off x="4059121" y="211067"/>
        <a:ext cx="1744715" cy="1378616"/>
      </dsp:txXfrm>
    </dsp:sp>
    <dsp:sp modelId="{2F593FDA-C77E-4ED9-8DC3-F1F0B487F60B}">
      <dsp:nvSpPr>
        <dsp:cNvPr id="0" name=""/>
        <dsp:cNvSpPr/>
      </dsp:nvSpPr>
      <dsp:spPr>
        <a:xfrm rot="17035951">
          <a:off x="5182246" y="2065765"/>
          <a:ext cx="3169294" cy="745274"/>
        </a:xfrm>
        <a:prstGeom prst="leftArrow">
          <a:avLst>
            <a:gd name="adj1" fmla="val 60000"/>
            <a:gd name="adj2" fmla="val 50000"/>
          </a:avLst>
        </a:prstGeom>
        <a:solidFill>
          <a:srgbClr val="F56447">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252DA8D0-1489-4219-B380-B50DB2C56E2E}">
      <dsp:nvSpPr>
        <dsp:cNvPr id="0" name=""/>
        <dsp:cNvSpPr/>
      </dsp:nvSpPr>
      <dsp:spPr>
        <a:xfrm>
          <a:off x="6233194" y="168176"/>
          <a:ext cx="1830497" cy="1464398"/>
        </a:xfrm>
        <a:prstGeom prst="roundRect">
          <a:avLst>
            <a:gd name="adj" fmla="val 10000"/>
          </a:avLst>
        </a:prstGeom>
        <a:solidFill>
          <a:srgbClr val="F56447">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latin typeface="Century Gothic" panose="020B0502020202020204"/>
              <a:ea typeface="+mn-ea"/>
              <a:cs typeface="+mn-cs"/>
            </a:rPr>
            <a:t>التركيز على القوة داخل، والقوة مع- القوة ل المرأة والتضامن بين النساء</a:t>
          </a:r>
          <a:endParaRPr lang="en-US" sz="1300" kern="1200" dirty="0">
            <a:solidFill>
              <a:schemeClr val="bg1"/>
            </a:solidFill>
            <a:latin typeface="Century Gothic" panose="020B0502020202020204"/>
            <a:ea typeface="+mn-ea"/>
            <a:cs typeface="+mn-cs"/>
          </a:endParaRPr>
        </a:p>
      </dsp:txBody>
      <dsp:txXfrm>
        <a:off x="6276085" y="211067"/>
        <a:ext cx="1744715" cy="1378616"/>
      </dsp:txXfrm>
    </dsp:sp>
    <dsp:sp modelId="{9D876DB1-B735-4619-B90C-06BE373EE889}">
      <dsp:nvSpPr>
        <dsp:cNvPr id="0" name=""/>
        <dsp:cNvSpPr/>
      </dsp:nvSpPr>
      <dsp:spPr>
        <a:xfrm rot="18595217">
          <a:off x="6388946" y="2611254"/>
          <a:ext cx="3358586" cy="745274"/>
        </a:xfrm>
        <a:prstGeom prst="leftArrow">
          <a:avLst>
            <a:gd name="adj1" fmla="val 60000"/>
            <a:gd name="adj2" fmla="val 50000"/>
          </a:avLst>
        </a:prstGeom>
        <a:solidFill>
          <a:srgbClr val="DC6FEC">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AB21719B-6424-4496-9D3D-8C01EDE8FAE1}">
      <dsp:nvSpPr>
        <dsp:cNvPr id="0" name=""/>
        <dsp:cNvSpPr/>
      </dsp:nvSpPr>
      <dsp:spPr>
        <a:xfrm>
          <a:off x="8230629" y="963778"/>
          <a:ext cx="1830497" cy="1464398"/>
        </a:xfrm>
        <a:prstGeom prst="roundRect">
          <a:avLst>
            <a:gd name="adj" fmla="val 10000"/>
          </a:avLst>
        </a:prstGeom>
        <a:solidFill>
          <a:srgbClr val="DC6FEC">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latin typeface="Century Gothic" panose="020B0502020202020204"/>
              <a:ea typeface="+mn-ea"/>
              <a:cs typeface="+mn-cs"/>
            </a:rPr>
            <a:t>مدعومة بالحركة النسائية والتحليل النسوي للعالم والممارسة المناهضة للقمع</a:t>
          </a:r>
          <a:endParaRPr lang="en-US" sz="1300" kern="1200" dirty="0">
            <a:solidFill>
              <a:schemeClr val="bg1"/>
            </a:solidFill>
            <a:latin typeface="Century Gothic" panose="020B0502020202020204"/>
            <a:ea typeface="+mn-ea"/>
            <a:cs typeface="+mn-cs"/>
          </a:endParaRPr>
        </a:p>
      </dsp:txBody>
      <dsp:txXfrm>
        <a:off x="8273520" y="1006669"/>
        <a:ext cx="1744715" cy="1378616"/>
      </dsp:txXfrm>
    </dsp:sp>
    <dsp:sp modelId="{E9A00980-426F-4E33-AB5B-0868459F7F41}">
      <dsp:nvSpPr>
        <dsp:cNvPr id="0" name=""/>
        <dsp:cNvSpPr/>
      </dsp:nvSpPr>
      <dsp:spPr>
        <a:xfrm rot="20165881">
          <a:off x="7256786" y="3749067"/>
          <a:ext cx="3417915" cy="745274"/>
        </a:xfrm>
        <a:prstGeom prst="leftArrow">
          <a:avLst>
            <a:gd name="adj1" fmla="val 60000"/>
            <a:gd name="adj2" fmla="val 50000"/>
          </a:avLst>
        </a:prstGeom>
        <a:solidFill>
          <a:srgbClr val="60B1F2">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577D0876-BBAF-4C09-9FA5-6C3AE508A2A2}">
      <dsp:nvSpPr>
        <dsp:cNvPr id="0" name=""/>
        <dsp:cNvSpPr/>
      </dsp:nvSpPr>
      <dsp:spPr>
        <a:xfrm>
          <a:off x="9612892" y="2697081"/>
          <a:ext cx="1830497" cy="1464398"/>
        </a:xfrm>
        <a:prstGeom prst="roundRect">
          <a:avLst>
            <a:gd name="adj" fmla="val 10000"/>
          </a:avLst>
        </a:prstGeom>
        <a:solidFill>
          <a:srgbClr val="60B1F2">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b="0" i="0" kern="1200" dirty="0">
              <a:solidFill>
                <a:schemeClr val="bg1"/>
              </a:solidFill>
            </a:rPr>
            <a:t>إدراك ومواجهة التأثير على حياة النساء والفتيات من حيث الطبقة ، والعرق ، والتوجه الجنسي ،والإعاقة ، وما إلى ذلك</a:t>
          </a:r>
          <a:r>
            <a:rPr lang="en-US" sz="1300" b="0" i="0" kern="1200" dirty="0">
              <a:solidFill>
                <a:schemeClr val="bg1"/>
              </a:solidFill>
            </a:rPr>
            <a:t>.</a:t>
          </a:r>
          <a:endParaRPr lang="en-US" sz="1300" kern="1200" dirty="0">
            <a:solidFill>
              <a:schemeClr val="bg1"/>
            </a:solidFill>
            <a:latin typeface="Century Gothic" panose="020B0502020202020204"/>
            <a:ea typeface="+mn-ea"/>
            <a:cs typeface="+mn-cs"/>
          </a:endParaRPr>
        </a:p>
      </dsp:txBody>
      <dsp:txXfrm>
        <a:off x="9655783" y="2739972"/>
        <a:ext cx="1744715" cy="1378616"/>
      </dsp:txXfrm>
    </dsp:sp>
    <dsp:sp modelId="{542C43E1-FEE8-44E0-8805-A55C8E488821}">
      <dsp:nvSpPr>
        <dsp:cNvPr id="0" name=""/>
        <dsp:cNvSpPr/>
      </dsp:nvSpPr>
      <dsp:spPr>
        <a:xfrm rot="114323">
          <a:off x="7534795" y="5160056"/>
          <a:ext cx="3487633" cy="745274"/>
        </a:xfrm>
        <a:prstGeom prst="leftArrow">
          <a:avLst>
            <a:gd name="adj1" fmla="val 60000"/>
            <a:gd name="adj2" fmla="val 50000"/>
          </a:avLst>
        </a:prstGeom>
        <a:solidFill>
          <a:srgbClr val="6AD5BB">
            <a:hueOff val="0"/>
            <a:satOff val="0"/>
            <a:lumOff val="0"/>
            <a:alphaOff val="0"/>
          </a:srgbClr>
        </a:solidFill>
        <a:ln>
          <a:noFill/>
        </a:ln>
        <a:effectLst/>
      </dsp:spPr>
      <dsp:style>
        <a:lnRef idx="0">
          <a:scrgbClr r="0" g="0" b="0"/>
        </a:lnRef>
        <a:fillRef idx="1">
          <a:scrgbClr r="0" g="0" b="0"/>
        </a:fillRef>
        <a:effectRef idx="0">
          <a:scrgbClr r="0" g="0" b="0"/>
        </a:effectRef>
        <a:fontRef idx="minor">
          <a:schemeClr val="lt1"/>
        </a:fontRef>
      </dsp:style>
    </dsp:sp>
    <dsp:sp modelId="{72A1AB89-882F-484D-9A9C-5834B1017487}">
      <dsp:nvSpPr>
        <dsp:cNvPr id="0" name=""/>
        <dsp:cNvSpPr/>
      </dsp:nvSpPr>
      <dsp:spPr>
        <a:xfrm>
          <a:off x="10106216" y="4858474"/>
          <a:ext cx="1830497" cy="1464398"/>
        </a:xfrm>
        <a:prstGeom prst="roundRect">
          <a:avLst>
            <a:gd name="adj" fmla="val 10000"/>
          </a:avLst>
        </a:prstGeom>
        <a:solidFill>
          <a:srgbClr val="6AD5BB">
            <a:hueOff val="0"/>
            <a:satOff val="0"/>
            <a:lumOff val="0"/>
            <a:alphaOff val="0"/>
          </a:srgbClr>
        </a:solidFill>
        <a:ln w="15875" cap="rnd"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577850">
            <a:lnSpc>
              <a:spcPct val="90000"/>
            </a:lnSpc>
            <a:spcBef>
              <a:spcPct val="0"/>
            </a:spcBef>
            <a:spcAft>
              <a:spcPct val="35000"/>
            </a:spcAft>
            <a:buNone/>
          </a:pPr>
          <a:r>
            <a:rPr lang="ar-JO" sz="1300" kern="1200" dirty="0">
              <a:solidFill>
                <a:schemeClr val="bg1"/>
              </a:solidFill>
              <a:latin typeface="Century Gothic" panose="020B0502020202020204"/>
              <a:ea typeface="+mn-ea"/>
              <a:cs typeface="+mn-cs"/>
            </a:rPr>
            <a:t>تحرر النساء والفتيات من العنف والتمييز والاضطهاد في الصميم</a:t>
          </a:r>
          <a:endParaRPr lang="en-US" sz="1300" kern="1200" dirty="0">
            <a:solidFill>
              <a:schemeClr val="bg1"/>
            </a:solidFill>
            <a:latin typeface="Century Gothic" panose="020B0502020202020204"/>
            <a:ea typeface="+mn-ea"/>
            <a:cs typeface="+mn-cs"/>
          </a:endParaRPr>
        </a:p>
      </dsp:txBody>
      <dsp:txXfrm>
        <a:off x="10149107" y="4901365"/>
        <a:ext cx="1744715" cy="137861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C9AC3B-16AC-844B-87B5-67546C54DC74}">
      <dsp:nvSpPr>
        <dsp:cNvPr id="0" name=""/>
        <dsp:cNvSpPr/>
      </dsp:nvSpPr>
      <dsp:spPr>
        <a:xfrm>
          <a:off x="0" y="1953"/>
          <a:ext cx="6626398" cy="8322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804C1-9126-8F43-A9D6-B6BAE5D53360}">
      <dsp:nvSpPr>
        <dsp:cNvPr id="0" name=""/>
        <dsp:cNvSpPr/>
      </dsp:nvSpPr>
      <dsp:spPr>
        <a:xfrm>
          <a:off x="251760" y="189213"/>
          <a:ext cx="457746" cy="457746"/>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DCA5F9-0F2D-6944-A26A-BD57F06EE77F}">
      <dsp:nvSpPr>
        <dsp:cNvPr id="0" name=""/>
        <dsp:cNvSpPr/>
      </dsp:nvSpPr>
      <dsp:spPr>
        <a:xfrm>
          <a:off x="961267" y="1953"/>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ctr" defTabSz="844550">
            <a:lnSpc>
              <a:spcPct val="100000"/>
            </a:lnSpc>
            <a:spcBef>
              <a:spcPct val="0"/>
            </a:spcBef>
            <a:spcAft>
              <a:spcPct val="35000"/>
            </a:spcAft>
            <a:buNone/>
          </a:pPr>
          <a:r>
            <a:rPr lang="ar-JO" sz="1900" kern="1200" dirty="0"/>
            <a:t>لديها تحليل هيكيلي للقوة وعدم المساواة تستند إليه.</a:t>
          </a:r>
          <a:endParaRPr lang="en-GB" sz="1900" kern="1200" dirty="0"/>
        </a:p>
      </dsp:txBody>
      <dsp:txXfrm>
        <a:off x="961267" y="1953"/>
        <a:ext cx="5665130" cy="832266"/>
      </dsp:txXfrm>
    </dsp:sp>
    <dsp:sp modelId="{90504B1D-C06B-4890-9F85-9CC5EF1C8C79}">
      <dsp:nvSpPr>
        <dsp:cNvPr id="0" name=""/>
        <dsp:cNvSpPr/>
      </dsp:nvSpPr>
      <dsp:spPr>
        <a:xfrm>
          <a:off x="0" y="1042286"/>
          <a:ext cx="6626398" cy="8322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379964-BDC1-4FA2-A865-98005897ADEF}">
      <dsp:nvSpPr>
        <dsp:cNvPr id="0" name=""/>
        <dsp:cNvSpPr/>
      </dsp:nvSpPr>
      <dsp:spPr>
        <a:xfrm>
          <a:off x="251760" y="1229546"/>
          <a:ext cx="457746" cy="4577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51A151-BD17-4DCC-9950-C6BD5A31B0FD}">
      <dsp:nvSpPr>
        <dsp:cNvPr id="0" name=""/>
        <dsp:cNvSpPr/>
      </dsp:nvSpPr>
      <dsp:spPr>
        <a:xfrm>
          <a:off x="961267" y="1042286"/>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ctr" defTabSz="844550">
            <a:lnSpc>
              <a:spcPct val="100000"/>
            </a:lnSpc>
            <a:spcBef>
              <a:spcPct val="0"/>
            </a:spcBef>
            <a:spcAft>
              <a:spcPct val="35000"/>
            </a:spcAft>
            <a:buNone/>
          </a:pPr>
          <a:r>
            <a:rPr lang="ar-JO" sz="1900" kern="1200" dirty="0"/>
            <a:t>متجذرة في العدالة الاجتماعية</a:t>
          </a:r>
          <a:endParaRPr lang="en-US" sz="1900" kern="1200" dirty="0"/>
        </a:p>
      </dsp:txBody>
      <dsp:txXfrm>
        <a:off x="961267" y="1042286"/>
        <a:ext cx="5665130" cy="832266"/>
      </dsp:txXfrm>
    </dsp:sp>
    <dsp:sp modelId="{139C0946-D212-AC4D-97BD-7326287A7C80}">
      <dsp:nvSpPr>
        <dsp:cNvPr id="0" name=""/>
        <dsp:cNvSpPr/>
      </dsp:nvSpPr>
      <dsp:spPr>
        <a:xfrm>
          <a:off x="0" y="2082619"/>
          <a:ext cx="6626398" cy="8322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0714AB-F98D-4A4B-AD74-AE5138511D69}">
      <dsp:nvSpPr>
        <dsp:cNvPr id="0" name=""/>
        <dsp:cNvSpPr/>
      </dsp:nvSpPr>
      <dsp:spPr>
        <a:xfrm>
          <a:off x="251760" y="2269879"/>
          <a:ext cx="457746" cy="457746"/>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4C2281-975D-B549-85DF-82A538CD62E0}">
      <dsp:nvSpPr>
        <dsp:cNvPr id="0" name=""/>
        <dsp:cNvSpPr/>
      </dsp:nvSpPr>
      <dsp:spPr>
        <a:xfrm>
          <a:off x="961267" y="2082619"/>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ctr" defTabSz="844550">
            <a:lnSpc>
              <a:spcPct val="100000"/>
            </a:lnSpc>
            <a:spcBef>
              <a:spcPct val="0"/>
            </a:spcBef>
            <a:spcAft>
              <a:spcPct val="35000"/>
            </a:spcAft>
            <a:buNone/>
          </a:pPr>
          <a:r>
            <a:rPr lang="ar-JO" sz="1900" kern="1200" dirty="0"/>
            <a:t>التقدير والتركيز وتشجيع النساء والفتيات بوصفهن صانعات للمعرفة ومعارفهن التجريبية وتسميتهن للخبرات </a:t>
          </a:r>
          <a:endParaRPr lang="en-GB" sz="1900" kern="1200" dirty="0"/>
        </a:p>
      </dsp:txBody>
      <dsp:txXfrm>
        <a:off x="961267" y="2082619"/>
        <a:ext cx="5665130" cy="832266"/>
      </dsp:txXfrm>
    </dsp:sp>
    <dsp:sp modelId="{3F17A59E-D0DB-4437-AEC7-24BD4AEA80A2}">
      <dsp:nvSpPr>
        <dsp:cNvPr id="0" name=""/>
        <dsp:cNvSpPr/>
      </dsp:nvSpPr>
      <dsp:spPr>
        <a:xfrm>
          <a:off x="0" y="3122952"/>
          <a:ext cx="6626398" cy="83226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4B25FC-0BE5-4CF9-8B9E-90D25FD89DEE}">
      <dsp:nvSpPr>
        <dsp:cNvPr id="0" name=""/>
        <dsp:cNvSpPr/>
      </dsp:nvSpPr>
      <dsp:spPr>
        <a:xfrm>
          <a:off x="251760" y="3310212"/>
          <a:ext cx="457746" cy="457746"/>
        </a:xfrm>
        <a:prstGeom prst="rect">
          <a:avLst/>
        </a:prstGeom>
        <a:blipFill rotWithShape="1">
          <a:blip xmlns:r="http://schemas.openxmlformats.org/officeDocument/2006/relationships" r:embed="rId3"/>
          <a:srcRect/>
          <a:stretch>
            <a:fillRect l="-6000" r="-6000"/>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969834D-E818-449C-9502-378997D1FFC2}">
      <dsp:nvSpPr>
        <dsp:cNvPr id="0" name=""/>
        <dsp:cNvSpPr/>
      </dsp:nvSpPr>
      <dsp:spPr>
        <a:xfrm>
          <a:off x="961267" y="3122952"/>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ctr" defTabSz="844550">
            <a:lnSpc>
              <a:spcPct val="100000"/>
            </a:lnSpc>
            <a:spcBef>
              <a:spcPct val="0"/>
            </a:spcBef>
            <a:spcAft>
              <a:spcPct val="35000"/>
            </a:spcAft>
            <a:buNone/>
          </a:pPr>
          <a:r>
            <a:rPr lang="ar-JO" sz="1900" kern="1200" dirty="0"/>
            <a:t>إعطاء الأولوية لأصوات المهمشات أو المحرومات</a:t>
          </a:r>
          <a:endParaRPr lang="en-US" sz="1900" kern="1200" dirty="0"/>
        </a:p>
      </dsp:txBody>
      <dsp:txXfrm>
        <a:off x="961267" y="3122952"/>
        <a:ext cx="5665130" cy="832266"/>
      </dsp:txXfrm>
    </dsp:sp>
    <dsp:sp modelId="{DFDAE90F-181A-422B-8F70-149DF3C765C6}">
      <dsp:nvSpPr>
        <dsp:cNvPr id="0" name=""/>
        <dsp:cNvSpPr/>
      </dsp:nvSpPr>
      <dsp:spPr>
        <a:xfrm>
          <a:off x="0" y="4163286"/>
          <a:ext cx="6626398" cy="832266"/>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B0505E-61BF-4C97-9E5F-7F938D449608}">
      <dsp:nvSpPr>
        <dsp:cNvPr id="0" name=""/>
        <dsp:cNvSpPr/>
      </dsp:nvSpPr>
      <dsp:spPr>
        <a:xfrm>
          <a:off x="251760" y="4350546"/>
          <a:ext cx="457746" cy="457746"/>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1A2EE39-BC51-4DB2-A515-6125A49EB810}">
      <dsp:nvSpPr>
        <dsp:cNvPr id="0" name=""/>
        <dsp:cNvSpPr/>
      </dsp:nvSpPr>
      <dsp:spPr>
        <a:xfrm>
          <a:off x="961267" y="4163286"/>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ctr" defTabSz="844550">
            <a:lnSpc>
              <a:spcPct val="100000"/>
            </a:lnSpc>
            <a:spcBef>
              <a:spcPct val="0"/>
            </a:spcBef>
            <a:spcAft>
              <a:spcPct val="35000"/>
            </a:spcAft>
            <a:buNone/>
          </a:pPr>
          <a:r>
            <a:rPr lang="ar-JO" sz="1900" kern="1200" dirty="0"/>
            <a:t>التشاركية والشمولية</a:t>
          </a:r>
          <a:endParaRPr lang="en-US" sz="1900" kern="1200" dirty="0"/>
        </a:p>
      </dsp:txBody>
      <dsp:txXfrm>
        <a:off x="961267" y="4163286"/>
        <a:ext cx="5665130" cy="832266"/>
      </dsp:txXfrm>
    </dsp:sp>
    <dsp:sp modelId="{E432A8C2-158C-47F2-B820-84F17B04522F}">
      <dsp:nvSpPr>
        <dsp:cNvPr id="0" name=""/>
        <dsp:cNvSpPr/>
      </dsp:nvSpPr>
      <dsp:spPr>
        <a:xfrm>
          <a:off x="0" y="5203619"/>
          <a:ext cx="6626398" cy="8322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8C4413-0BF4-4D3D-9580-FEA3E49C34C8}">
      <dsp:nvSpPr>
        <dsp:cNvPr id="0" name=""/>
        <dsp:cNvSpPr/>
      </dsp:nvSpPr>
      <dsp:spPr>
        <a:xfrm>
          <a:off x="251760" y="5390879"/>
          <a:ext cx="457746" cy="457746"/>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7DE5157-89DC-4C3E-A938-1D30683C40AD}">
      <dsp:nvSpPr>
        <dsp:cNvPr id="0" name=""/>
        <dsp:cNvSpPr/>
      </dsp:nvSpPr>
      <dsp:spPr>
        <a:xfrm>
          <a:off x="961267" y="5203619"/>
          <a:ext cx="5665130" cy="8322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8082" tIns="88082" rIns="88082" bIns="88082" numCol="1" spcCol="1270" anchor="ctr" anchorCtr="0">
          <a:noAutofit/>
        </a:bodyPr>
        <a:lstStyle/>
        <a:p>
          <a:pPr marL="0" lvl="0" indent="0" algn="l" defTabSz="844550">
            <a:lnSpc>
              <a:spcPct val="100000"/>
            </a:lnSpc>
            <a:spcBef>
              <a:spcPct val="0"/>
            </a:spcBef>
            <a:spcAft>
              <a:spcPct val="35000"/>
            </a:spcAft>
            <a:buNone/>
          </a:pPr>
          <a:r>
            <a:rPr lang="ar-JO" sz="1900" kern="1200" dirty="0"/>
            <a:t>التركيز على استخدام البيانات للمناصرة ،و ليس تقارير المانحين!</a:t>
          </a:r>
          <a:endParaRPr lang="en-US" sz="1900" kern="1200" dirty="0"/>
        </a:p>
      </dsp:txBody>
      <dsp:txXfrm>
        <a:off x="961267" y="5203619"/>
        <a:ext cx="5665130" cy="83226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0C107C-C6A8-A149-8F69-B10F134956F8}" type="datetimeFigureOut">
              <a:rPr lang="en-US" smtClean="0"/>
              <a:t>3/22/2022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B04936-3B8D-094F-8B5E-5B19086EAA70}" type="slidenum">
              <a:rPr lang="en-US" smtClean="0"/>
              <a:t>‹#›</a:t>
            </a:fld>
            <a:endParaRPr lang="en-US"/>
          </a:p>
        </p:txBody>
      </p:sp>
    </p:spTree>
    <p:extLst>
      <p:ext uri="{BB962C8B-B14F-4D97-AF65-F5344CB8AC3E}">
        <p14:creationId xmlns:p14="http://schemas.microsoft.com/office/powerpoint/2010/main" val="3252064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gate.sc/?url=https://weallcount.com/&amp;token=e49530-1-1586988120984"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gate.sc/?url=https://comm.eval.org/feministissuesinevaluation/home&amp;token=43b798-1-1586988120984" TargetMode="External"/><Relationship Id="rId5" Type="http://schemas.openxmlformats.org/officeDocument/2006/relationships/hyperlink" Target="https://gate.sc/?url=https://mitpress.mit.edu/books/data-feminism&amp;token=23fd82-1-1586988120984" TargetMode="External"/><Relationship Id="rId4" Type="http://schemas.openxmlformats.org/officeDocument/2006/relationships/hyperlink" Target="https://gate.sc/?url=https://crea.education.illinois.edu/&amp;token=5e0166-1-1586988120984"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GB" dirty="0"/>
          </a:p>
        </p:txBody>
      </p:sp>
      <p:sp>
        <p:nvSpPr>
          <p:cNvPr id="4" name="Slide Number Placeholder 3"/>
          <p:cNvSpPr>
            <a:spLocks noGrp="1"/>
          </p:cNvSpPr>
          <p:nvPr>
            <p:ph type="sldNum" sz="quarter" idx="10"/>
          </p:nvPr>
        </p:nvSpPr>
        <p:spPr/>
        <p:txBody>
          <a:bodyPr/>
          <a:lstStyle/>
          <a:p>
            <a:pPr algn="r" rtl="1"/>
            <a:fld id="{2BB04936-3B8D-094F-8B5E-5B19086EAA70}" type="slidenum">
              <a:rPr lang="en-US" smtClean="0"/>
              <a:t>4</a:t>
            </a:fld>
            <a:endParaRPr lang="en-US"/>
          </a:p>
        </p:txBody>
      </p:sp>
    </p:spTree>
    <p:extLst>
      <p:ext uri="{BB962C8B-B14F-4D97-AF65-F5344CB8AC3E}">
        <p14:creationId xmlns:p14="http://schemas.microsoft.com/office/powerpoint/2010/main" val="2193407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i="0" dirty="0"/>
              <a:t> للاطلاع (</a:t>
            </a:r>
            <a:r>
              <a:rPr lang="en-GB" i="0" dirty="0"/>
              <a:t>(0a</a:t>
            </a:r>
            <a:r>
              <a:rPr lang="ar-JO" i="0" dirty="0"/>
              <a:t> مقدمة</a:t>
            </a:r>
            <a:r>
              <a:rPr lang="ar-JO" i="0" baseline="0" dirty="0"/>
              <a:t> عن الاستماع!</a:t>
            </a:r>
            <a:r>
              <a:rPr lang="ar-JO" i="0" dirty="0"/>
              <a:t>ملف</a:t>
            </a:r>
            <a:r>
              <a:rPr lang="ar-JO" i="0" baseline="0" dirty="0"/>
              <a:t> الباروميتر (مؤشر الضغط)</a:t>
            </a:r>
            <a:r>
              <a:rPr lang="en-US" i="0" dirty="0"/>
              <a:t> لمزيد من المعلومات</a:t>
            </a:r>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6</a:t>
            </a:fld>
            <a:endParaRPr lang="en-US"/>
          </a:p>
        </p:txBody>
      </p:sp>
    </p:spTree>
    <p:extLst>
      <p:ext uri="{BB962C8B-B14F-4D97-AF65-F5344CB8AC3E}">
        <p14:creationId xmlns:p14="http://schemas.microsoft.com/office/powerpoint/2010/main" val="1582663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dirty="0"/>
              <a:t> </a:t>
            </a:r>
            <a:r>
              <a:rPr kumimoji="0" lang="ar-JO" sz="1200" b="0" i="0" u="none" strike="noStrike" kern="1200" cap="none" spc="0" normalizeH="0" baseline="0" noProof="0" dirty="0">
                <a:ln>
                  <a:noFill/>
                </a:ln>
                <a:solidFill>
                  <a:prstClr val="black"/>
                </a:solidFill>
                <a:effectLst/>
                <a:uLnTx/>
                <a:uFillTx/>
                <a:latin typeface="+mn-lt"/>
                <a:cs typeface="+mn-cs"/>
              </a:rPr>
              <a:t> للاطلاع (</a:t>
            </a:r>
            <a:r>
              <a:rPr kumimoji="0" lang="en-GB" sz="1200" b="0" i="0" u="none" strike="noStrike" kern="1200" cap="none" spc="0" normalizeH="0" baseline="0" noProof="0" dirty="0">
                <a:ln>
                  <a:noFill/>
                </a:ln>
                <a:solidFill>
                  <a:prstClr val="black"/>
                </a:solidFill>
                <a:effectLst/>
                <a:uLnTx/>
                <a:uFillTx/>
                <a:latin typeface="+mn-lt"/>
              </a:rPr>
              <a:t>(0a</a:t>
            </a:r>
            <a:r>
              <a:rPr kumimoji="0" lang="ar-JO" sz="1200" b="0" i="0" u="none" strike="noStrike" kern="1200" cap="none" spc="0" normalizeH="0" baseline="0" noProof="0" dirty="0">
                <a:ln>
                  <a:noFill/>
                </a:ln>
                <a:solidFill>
                  <a:prstClr val="black"/>
                </a:solidFill>
                <a:effectLst/>
                <a:uLnTx/>
                <a:uFillTx/>
                <a:latin typeface="+mn-lt"/>
                <a:cs typeface="+mn-cs"/>
              </a:rPr>
              <a:t> مقدمة عن الاستماع!ملف الباروميتر</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لمزيد</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من</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المعلومات</a:t>
            </a:r>
            <a:endParaRPr kumimoji="0" lang="ar-JO" sz="1200" b="0" i="0" u="none" strike="noStrike" kern="1200" cap="none" spc="0" normalizeH="0" baseline="0" noProof="0" dirty="0">
              <a:ln>
                <a:noFill/>
              </a:ln>
              <a:solidFill>
                <a:prstClr val="black"/>
              </a:solidFill>
              <a:effectLst/>
              <a:uLnTx/>
              <a:uFillTx/>
              <a:latin typeface="+mn-lt"/>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ndParaRPr>
          </a:p>
          <a:p>
            <a:pPr algn="r" rtl="1"/>
            <a:r>
              <a:rPr lang="en-US" dirty="0" err="1"/>
              <a:t>نعتقد</a:t>
            </a:r>
            <a:r>
              <a:rPr lang="en-US" dirty="0"/>
              <a:t> أن النظام الإنساني بحاجة إلى تغيير جذري إذا أردنا فعلاً منع الاستغلال والاعتداء الجنسي والتحرش بالنساء والفتيات المتأثرات بالأزمة </a:t>
            </a:r>
            <a:r>
              <a:rPr lang="en-US" dirty="0" err="1"/>
              <a:t>والنساء</a:t>
            </a:r>
            <a:r>
              <a:rPr lang="en-US" dirty="0"/>
              <a:t> </a:t>
            </a:r>
            <a:r>
              <a:rPr lang="ar-JO" dirty="0"/>
              <a:t>العاملات</a:t>
            </a:r>
            <a:r>
              <a:rPr lang="ar-JO" baseline="0" dirty="0"/>
              <a:t> </a:t>
            </a:r>
            <a:r>
              <a:rPr lang="en-US" dirty="0" err="1"/>
              <a:t>في</a:t>
            </a:r>
            <a:r>
              <a:rPr lang="en-US" dirty="0"/>
              <a:t> حالات الطوارئ.</a:t>
            </a: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7</a:t>
            </a:fld>
            <a:endParaRPr lang="en-US"/>
          </a:p>
        </p:txBody>
      </p:sp>
    </p:spTree>
    <p:extLst>
      <p:ext uri="{BB962C8B-B14F-4D97-AF65-F5344CB8AC3E}">
        <p14:creationId xmlns:p14="http://schemas.microsoft.com/office/powerpoint/2010/main" val="2221039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200" b="0" i="0" u="none" strike="noStrike" kern="1200" cap="none" spc="0" normalizeH="0" baseline="0" noProof="0" dirty="0">
                <a:ln>
                  <a:noFill/>
                </a:ln>
                <a:solidFill>
                  <a:prstClr val="black"/>
                </a:solidFill>
                <a:effectLst/>
                <a:uLnTx/>
                <a:uFillTx/>
                <a:latin typeface="+mn-lt"/>
                <a:cs typeface="+mn-cs"/>
              </a:rPr>
              <a:t> للاطلاع (</a:t>
            </a:r>
            <a:r>
              <a:rPr kumimoji="0" lang="en-GB" sz="1200" b="0" i="0" u="none" strike="noStrike" kern="1200" cap="none" spc="0" normalizeH="0" baseline="0" noProof="0" dirty="0">
                <a:ln>
                  <a:noFill/>
                </a:ln>
                <a:solidFill>
                  <a:prstClr val="black"/>
                </a:solidFill>
                <a:effectLst/>
                <a:uLnTx/>
                <a:uFillTx/>
                <a:latin typeface="+mn-lt"/>
              </a:rPr>
              <a:t>(0a</a:t>
            </a:r>
            <a:r>
              <a:rPr kumimoji="0" lang="ar-JO" sz="1200" b="0" i="0" u="none" strike="noStrike" kern="1200" cap="none" spc="0" normalizeH="0" baseline="0" noProof="0" dirty="0">
                <a:ln>
                  <a:noFill/>
                </a:ln>
                <a:solidFill>
                  <a:prstClr val="black"/>
                </a:solidFill>
                <a:effectLst/>
                <a:uLnTx/>
                <a:uFillTx/>
                <a:latin typeface="+mn-lt"/>
                <a:cs typeface="+mn-cs"/>
              </a:rPr>
              <a:t> مقدمة عن الاستماع!ملف الباروميتر</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لمزيد</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من</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المعلومات</a:t>
            </a:r>
            <a:endParaRPr kumimoji="0" lang="en-US" sz="1200" b="0" i="0" u="none" strike="noStrike" kern="1200" cap="none" spc="0" normalizeH="0" baseline="0" noProof="0" dirty="0">
              <a:ln>
                <a:noFill/>
              </a:ln>
              <a:solidFill>
                <a:prstClr val="black"/>
              </a:solidFill>
              <a:effectLst/>
              <a:uLnTx/>
              <a:uFillTx/>
              <a:latin typeface="+mn-lt"/>
            </a:endParaRP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8</a:t>
            </a:fld>
            <a:endParaRPr lang="en-US"/>
          </a:p>
        </p:txBody>
      </p:sp>
    </p:spTree>
    <p:extLst>
      <p:ext uri="{BB962C8B-B14F-4D97-AF65-F5344CB8AC3E}">
        <p14:creationId xmlns:p14="http://schemas.microsoft.com/office/powerpoint/2010/main" val="156767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200" b="0" i="0" u="none" strike="noStrike" kern="1200" cap="none" spc="0" normalizeH="0" baseline="0" noProof="0" dirty="0">
                <a:ln>
                  <a:noFill/>
                </a:ln>
                <a:solidFill>
                  <a:prstClr val="black"/>
                </a:solidFill>
                <a:effectLst/>
                <a:uLnTx/>
                <a:uFillTx/>
                <a:latin typeface="+mn-lt"/>
                <a:cs typeface="+mn-cs"/>
              </a:rPr>
              <a:t> للاطلاع (</a:t>
            </a:r>
            <a:r>
              <a:rPr kumimoji="0" lang="en-GB" sz="1200" b="0" i="0" u="none" strike="noStrike" kern="1200" cap="none" spc="0" normalizeH="0" baseline="0" noProof="0" dirty="0">
                <a:ln>
                  <a:noFill/>
                </a:ln>
                <a:solidFill>
                  <a:prstClr val="black"/>
                </a:solidFill>
                <a:effectLst/>
                <a:uLnTx/>
                <a:uFillTx/>
                <a:latin typeface="+mn-lt"/>
              </a:rPr>
              <a:t>(0a</a:t>
            </a:r>
            <a:r>
              <a:rPr kumimoji="0" lang="ar-JO" sz="1200" b="0" i="0" u="none" strike="noStrike" kern="1200" cap="none" spc="0" normalizeH="0" baseline="0" noProof="0" dirty="0">
                <a:ln>
                  <a:noFill/>
                </a:ln>
                <a:solidFill>
                  <a:prstClr val="black"/>
                </a:solidFill>
                <a:effectLst/>
                <a:uLnTx/>
                <a:uFillTx/>
                <a:latin typeface="+mn-lt"/>
                <a:cs typeface="+mn-cs"/>
              </a:rPr>
              <a:t> مقدمة عن الاستماع!ملف الباروميتر</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لمزيد</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من</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المعلومات</a:t>
            </a:r>
            <a:endParaRPr kumimoji="0" lang="en-US" sz="1200" b="0" i="0" u="none" strike="noStrike" kern="1200" cap="none" spc="0" normalizeH="0" baseline="0" noProof="0" dirty="0">
              <a:ln>
                <a:noFill/>
              </a:ln>
              <a:solidFill>
                <a:prstClr val="black"/>
              </a:solidFill>
              <a:effectLst/>
              <a:uLnTx/>
              <a:uFillTx/>
              <a:latin typeface="+mn-lt"/>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ndParaRP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9</a:t>
            </a:fld>
            <a:endParaRPr lang="en-US"/>
          </a:p>
        </p:txBody>
      </p:sp>
    </p:spTree>
    <p:extLst>
      <p:ext uri="{BB962C8B-B14F-4D97-AF65-F5344CB8AC3E}">
        <p14:creationId xmlns:p14="http://schemas.microsoft.com/office/powerpoint/2010/main" val="176673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200" b="0" i="0" u="none" strike="noStrike" kern="1200" cap="none" spc="0" normalizeH="0" baseline="0" noProof="0" dirty="0">
                <a:ln>
                  <a:noFill/>
                </a:ln>
                <a:solidFill>
                  <a:prstClr val="black"/>
                </a:solidFill>
                <a:effectLst/>
                <a:uLnTx/>
                <a:uFillTx/>
                <a:latin typeface="+mn-lt"/>
                <a:cs typeface="+mn-cs"/>
              </a:rPr>
              <a:t> للاطلاع (</a:t>
            </a:r>
            <a:r>
              <a:rPr kumimoji="0" lang="en-GB" sz="1200" b="0" i="0" u="none" strike="noStrike" kern="1200" cap="none" spc="0" normalizeH="0" baseline="0" noProof="0" dirty="0">
                <a:ln>
                  <a:noFill/>
                </a:ln>
                <a:solidFill>
                  <a:prstClr val="black"/>
                </a:solidFill>
                <a:effectLst/>
                <a:uLnTx/>
                <a:uFillTx/>
                <a:latin typeface="+mn-lt"/>
              </a:rPr>
              <a:t>(0a</a:t>
            </a:r>
            <a:r>
              <a:rPr kumimoji="0" lang="ar-JO" sz="1200" b="0" i="0" u="none" strike="noStrike" kern="1200" cap="none" spc="0" normalizeH="0" baseline="0" noProof="0" dirty="0">
                <a:ln>
                  <a:noFill/>
                </a:ln>
                <a:solidFill>
                  <a:prstClr val="black"/>
                </a:solidFill>
                <a:effectLst/>
                <a:uLnTx/>
                <a:uFillTx/>
                <a:latin typeface="+mn-lt"/>
                <a:cs typeface="+mn-cs"/>
              </a:rPr>
              <a:t> مقدمة عن الاستماع!ملف الباروميتر</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لمزيد</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من</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المعلومات</a:t>
            </a:r>
            <a:r>
              <a:rPr kumimoji="0" lang="ar-JO" sz="1200" b="0" i="0" u="none" strike="noStrike" kern="1200" cap="none" spc="0" normalizeH="0" baseline="0" noProof="0" dirty="0">
                <a:ln>
                  <a:noFill/>
                </a:ln>
                <a:solidFill>
                  <a:prstClr val="black"/>
                </a:solidFill>
                <a:effectLst/>
                <a:uLnTx/>
                <a:uFillTx/>
                <a:latin typeface="+mn-lt"/>
              </a:rPr>
              <a:t> </a:t>
            </a:r>
            <a:r>
              <a:rPr lang="en-US" i="0" dirty="0" err="1"/>
              <a:t>حول</a:t>
            </a:r>
            <a:r>
              <a:rPr lang="en-US" i="0" dirty="0"/>
              <a:t> نظرية التغيير ، ومجالات نتائجها الأربعة ، وكل مسار للتغيير.</a:t>
            </a:r>
            <a:endParaRPr lang="en-US" dirty="0"/>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10</a:t>
            </a:fld>
            <a:endParaRPr lang="en-US"/>
          </a:p>
        </p:txBody>
      </p:sp>
    </p:spTree>
    <p:extLst>
      <p:ext uri="{BB962C8B-B14F-4D97-AF65-F5344CB8AC3E}">
        <p14:creationId xmlns:p14="http://schemas.microsoft.com/office/powerpoint/2010/main" val="3039261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200" b="0" i="0" u="none" strike="noStrike" kern="1200" cap="none" spc="0" normalizeH="0" baseline="0" noProof="0" dirty="0">
                <a:ln>
                  <a:noFill/>
                </a:ln>
                <a:solidFill>
                  <a:prstClr val="black"/>
                </a:solidFill>
                <a:effectLst/>
                <a:uLnTx/>
                <a:uFillTx/>
                <a:latin typeface="+mn-lt"/>
                <a:cs typeface="+mn-cs"/>
              </a:rPr>
              <a:t> للاطلاع (</a:t>
            </a:r>
            <a:r>
              <a:rPr kumimoji="0" lang="en-GB" sz="1200" b="0" i="0" u="none" strike="noStrike" kern="1200" cap="none" spc="0" normalizeH="0" baseline="0" noProof="0" dirty="0">
                <a:ln>
                  <a:noFill/>
                </a:ln>
                <a:solidFill>
                  <a:prstClr val="black"/>
                </a:solidFill>
                <a:effectLst/>
                <a:uLnTx/>
                <a:uFillTx/>
                <a:latin typeface="+mn-lt"/>
              </a:rPr>
              <a:t>(0a</a:t>
            </a:r>
            <a:r>
              <a:rPr kumimoji="0" lang="ar-JO" sz="1200" b="0" i="0" u="none" strike="noStrike" kern="1200" cap="none" spc="0" normalizeH="0" baseline="0" noProof="0" dirty="0">
                <a:ln>
                  <a:noFill/>
                </a:ln>
                <a:solidFill>
                  <a:prstClr val="black"/>
                </a:solidFill>
                <a:effectLst/>
                <a:uLnTx/>
                <a:uFillTx/>
                <a:latin typeface="+mn-lt"/>
                <a:cs typeface="+mn-cs"/>
              </a:rPr>
              <a:t> مقدمة عن الاستماع!ملف الباروميتر</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لمزيد</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من</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المعلومات</a:t>
            </a:r>
            <a:endParaRPr kumimoji="0" lang="en-US" sz="1200" b="0" i="0" u="none" strike="noStrike" kern="1200" cap="none" spc="0" normalizeH="0" baseline="0" noProof="0" dirty="0">
              <a:ln>
                <a:noFill/>
              </a:ln>
              <a:solidFill>
                <a:prstClr val="black"/>
              </a:solidFill>
              <a:effectLst/>
              <a:uLnTx/>
              <a:uFillTx/>
              <a:latin typeface="+mn-lt"/>
            </a:endParaRP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11</a:t>
            </a:fld>
            <a:endParaRPr lang="en-US"/>
          </a:p>
        </p:txBody>
      </p:sp>
    </p:spTree>
    <p:extLst>
      <p:ext uri="{BB962C8B-B14F-4D97-AF65-F5344CB8AC3E}">
        <p14:creationId xmlns:p14="http://schemas.microsoft.com/office/powerpoint/2010/main" val="721579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dirty="0"/>
              <a:t>القسم</a:t>
            </a:r>
            <a:r>
              <a:rPr lang="ar-JO" baseline="0" dirty="0"/>
              <a:t> 2: </a:t>
            </a:r>
            <a:r>
              <a:rPr lang="en-US" i="0" dirty="0" err="1"/>
              <a:t>وثيقة</a:t>
            </a:r>
            <a:r>
              <a:rPr lang="ar-JO" i="0" dirty="0"/>
              <a:t> التنفيذ</a:t>
            </a:r>
            <a:r>
              <a:rPr lang="en-US" i="0" dirty="0"/>
              <a:t> لمزيد من المعلومات.</a:t>
            </a:r>
            <a:endParaRPr lang="en-US" dirty="0"/>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12</a:t>
            </a:fld>
            <a:endParaRPr lang="en-US"/>
          </a:p>
        </p:txBody>
      </p:sp>
    </p:spTree>
    <p:extLst>
      <p:ext uri="{BB962C8B-B14F-4D97-AF65-F5344CB8AC3E}">
        <p14:creationId xmlns:p14="http://schemas.microsoft.com/office/powerpoint/2010/main" val="267438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200" b="0" i="0" u="none" strike="noStrike" kern="1200" cap="none" spc="0" normalizeH="0" baseline="0" noProof="0" dirty="0">
                <a:ln>
                  <a:noFill/>
                </a:ln>
                <a:solidFill>
                  <a:prstClr val="black"/>
                </a:solidFill>
                <a:effectLst/>
                <a:uLnTx/>
                <a:uFillTx/>
                <a:latin typeface="+mn-lt"/>
                <a:cs typeface="+mn-cs"/>
              </a:rPr>
              <a:t>للاطلاع (</a:t>
            </a:r>
            <a:r>
              <a:rPr kumimoji="0" lang="en-GB" sz="1200" b="0" i="0" u="none" strike="noStrike" kern="1200" cap="none" spc="0" normalizeH="0" baseline="0" noProof="0" dirty="0">
                <a:ln>
                  <a:noFill/>
                </a:ln>
                <a:solidFill>
                  <a:prstClr val="black"/>
                </a:solidFill>
                <a:effectLst/>
                <a:uLnTx/>
                <a:uFillTx/>
                <a:latin typeface="+mn-lt"/>
              </a:rPr>
              <a:t>(0a</a:t>
            </a:r>
            <a:r>
              <a:rPr kumimoji="0" lang="ar-JO" sz="1200" b="0" i="0" u="none" strike="noStrike" kern="1200" cap="none" spc="0" normalizeH="0" baseline="0" noProof="0" dirty="0">
                <a:ln>
                  <a:noFill/>
                </a:ln>
                <a:solidFill>
                  <a:prstClr val="black"/>
                </a:solidFill>
                <a:effectLst/>
                <a:uLnTx/>
                <a:uFillTx/>
                <a:latin typeface="+mn-lt"/>
                <a:cs typeface="+mn-cs"/>
              </a:rPr>
              <a:t> مقدمة عن الاستماع!ملف الباروميتر</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لمزيد</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من</a:t>
            </a:r>
            <a:r>
              <a:rPr kumimoji="0" lang="en-US" sz="1200" b="0" i="0" u="none" strike="noStrike" kern="1200" cap="none" spc="0" normalizeH="0" baseline="0" noProof="0" dirty="0">
                <a:ln>
                  <a:noFill/>
                </a:ln>
                <a:solidFill>
                  <a:prstClr val="black"/>
                </a:solidFill>
                <a:effectLst/>
                <a:uLnTx/>
                <a:uFillTx/>
                <a:latin typeface="+mn-lt"/>
              </a:rPr>
              <a:t> </a:t>
            </a:r>
            <a:r>
              <a:rPr kumimoji="0" lang="en-US" sz="1200" b="0" i="0" u="none" strike="noStrike" kern="1200" cap="none" spc="0" normalizeH="0" baseline="0" noProof="0" dirty="0" err="1">
                <a:ln>
                  <a:noFill/>
                </a:ln>
                <a:solidFill>
                  <a:prstClr val="black"/>
                </a:solidFill>
                <a:effectLst/>
                <a:uLnTx/>
                <a:uFillTx/>
                <a:latin typeface="+mn-lt"/>
              </a:rPr>
              <a:t>المعلومات</a:t>
            </a:r>
            <a:endParaRPr kumimoji="0" lang="en-US" sz="1200" b="0" i="0" u="none" strike="noStrike" kern="1200" cap="none" spc="0" normalizeH="0" baseline="0" noProof="0" dirty="0">
              <a:ln>
                <a:noFill/>
              </a:ln>
              <a:solidFill>
                <a:prstClr val="black"/>
              </a:solidFill>
              <a:effectLst/>
              <a:uLnTx/>
              <a:uFillTx/>
              <a:latin typeface="+mn-lt"/>
            </a:endParaRP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13</a:t>
            </a:fld>
            <a:endParaRPr lang="en-US"/>
          </a:p>
        </p:txBody>
      </p:sp>
    </p:spTree>
    <p:extLst>
      <p:ext uri="{BB962C8B-B14F-4D97-AF65-F5344CB8AC3E}">
        <p14:creationId xmlns:p14="http://schemas.microsoft.com/office/powerpoint/2010/main" val="1230407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b="0" dirty="0"/>
          </a:p>
        </p:txBody>
      </p:sp>
      <p:sp>
        <p:nvSpPr>
          <p:cNvPr id="4" name="Slide Number Placeholder 3"/>
          <p:cNvSpPr>
            <a:spLocks noGrp="1"/>
          </p:cNvSpPr>
          <p:nvPr>
            <p:ph type="sldNum" sz="quarter" idx="10"/>
          </p:nvPr>
        </p:nvSpPr>
        <p:spPr/>
        <p:txBody>
          <a:bodyPr/>
          <a:lstStyle/>
          <a:p>
            <a:pPr marL="0" marR="0" lvl="0" indent="0" algn="r" defTabSz="457200" rtl="1"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1" eaLnBrk="1" fontAlgn="auto" latinLnBrk="0" hangingPunct="1">
                <a:lnSpc>
                  <a:spcPct val="100000"/>
                </a:lnSpc>
                <a:spcBef>
                  <a:spcPts val="0"/>
                </a:spcBef>
                <a:spcAft>
                  <a:spcPts val="0"/>
                </a:spcAft>
                <a:buClrTx/>
                <a:buSzTx/>
                <a:buFontTx/>
                <a:buNone/>
                <a:tabLst/>
                <a:defRPr/>
              </a:pPr>
              <a:t>15</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205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r" rtl="1">
              <a:buFont typeface="Arial" pitchFamily="34" charset="0"/>
              <a:buNone/>
            </a:pPr>
            <a:endParaRPr lang="en-US" sz="1200" dirty="0"/>
          </a:p>
          <a:p>
            <a:pPr algn="r" rtl="1"/>
            <a:endParaRPr lang="en-US" dirty="0"/>
          </a:p>
          <a:p>
            <a:pPr marL="0" marR="0" lvl="0" indent="0" algn="r" defTabSz="914400" rtl="1" eaLnBrk="1" fontAlgn="auto" latinLnBrk="0" hangingPunct="1">
              <a:lnSpc>
                <a:spcPct val="100000"/>
              </a:lnSpc>
              <a:spcBef>
                <a:spcPts val="0"/>
              </a:spcBef>
              <a:spcAft>
                <a:spcPts val="0"/>
              </a:spcAft>
              <a:buClrTx/>
              <a:buSzTx/>
              <a:buFontTx/>
              <a:buNone/>
              <a:tabLst/>
              <a:defRPr/>
            </a:pPr>
            <a:endParaRPr lang="en-IE" b="0" dirty="0"/>
          </a:p>
          <a:p>
            <a:pPr algn="r" rtl="1"/>
            <a:endParaRPr lang="en-IE" dirty="0"/>
          </a:p>
        </p:txBody>
      </p:sp>
      <p:sp>
        <p:nvSpPr>
          <p:cNvPr id="4" name="Slide Number Placeholder 3"/>
          <p:cNvSpPr>
            <a:spLocks noGrp="1"/>
          </p:cNvSpPr>
          <p:nvPr>
            <p:ph type="sldNum" sz="quarter" idx="10"/>
          </p:nvPr>
        </p:nvSpPr>
        <p:spPr/>
        <p:txBody>
          <a:bodyPr/>
          <a:lstStyle/>
          <a:p>
            <a:pPr marL="0" marR="0" lvl="0" indent="0" algn="r" defTabSz="457200" rtl="1"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1" eaLnBrk="1" fontAlgn="auto" latinLnBrk="0" hangingPunct="1">
                <a:lnSpc>
                  <a:spcPct val="100000"/>
                </a:lnSpc>
                <a:spcBef>
                  <a:spcPts val="0"/>
                </a:spcBef>
                <a:spcAft>
                  <a:spcPts val="0"/>
                </a:spcAft>
                <a:buClrTx/>
                <a:buSzTx/>
                <a:buFontTx/>
                <a:buNone/>
                <a:tabLst/>
                <a:defRPr/>
              </a:pPr>
              <a:t>16</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814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20000"/>
              </a:lnSpc>
              <a:spcAft>
                <a:spcPts val="0"/>
              </a:spcAft>
            </a:pPr>
            <a:endParaRPr lang="en-IE" b="0" dirty="0"/>
          </a:p>
          <a:p>
            <a:pPr algn="r" rtl="1"/>
            <a:endParaRPr lang="en-IE" dirty="0"/>
          </a:p>
        </p:txBody>
      </p:sp>
      <p:sp>
        <p:nvSpPr>
          <p:cNvPr id="4" name="Slide Number Placeholder 3"/>
          <p:cNvSpPr>
            <a:spLocks noGrp="1"/>
          </p:cNvSpPr>
          <p:nvPr>
            <p:ph type="sldNum" sz="quarter" idx="10"/>
          </p:nvPr>
        </p:nvSpPr>
        <p:spPr/>
        <p:txBody>
          <a:bodyPr/>
          <a:lstStyle/>
          <a:p>
            <a:pPr marL="0" marR="0" lvl="0" indent="0" algn="r" defTabSz="457200" rtl="1" eaLnBrk="1" fontAlgn="auto" latinLnBrk="0" hangingPunct="1">
              <a:lnSpc>
                <a:spcPct val="100000"/>
              </a:lnSpc>
              <a:spcBef>
                <a:spcPts val="0"/>
              </a:spcBef>
              <a:spcAft>
                <a:spcPts val="0"/>
              </a:spcAft>
              <a:buClrTx/>
              <a:buSzTx/>
              <a:buFontTx/>
              <a:buNone/>
              <a:tabLst/>
              <a:defRPr/>
            </a:pPr>
            <a:fld id="{D2CE6C60-42FB-4375-9694-DF511A9DA16A}"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1" eaLnBrk="1" fontAlgn="auto" latinLnBrk="0" hangingPunct="1">
                <a:lnSpc>
                  <a:spcPct val="100000"/>
                </a:lnSpc>
                <a:spcBef>
                  <a:spcPts val="0"/>
                </a:spcBef>
                <a:spcAft>
                  <a:spcPts val="0"/>
                </a:spcAft>
                <a:buClrTx/>
                <a:buSzTx/>
                <a:buFontTx/>
                <a:buNone/>
                <a:tabLst/>
                <a:defRPr/>
              </a:pPr>
              <a:t>17</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1062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marL="0" marR="0" lvl="0" indent="0" algn="r" defTabSz="457200" rtl="1" eaLnBrk="1" fontAlgn="auto" latinLnBrk="0" hangingPunct="1">
              <a:lnSpc>
                <a:spcPct val="100000"/>
              </a:lnSpc>
              <a:spcBef>
                <a:spcPts val="0"/>
              </a:spcBef>
              <a:spcAft>
                <a:spcPts val="0"/>
              </a:spcAft>
              <a:buClrTx/>
              <a:buSzTx/>
              <a:buFontTx/>
              <a:buNone/>
              <a:tabLst/>
              <a:defRPr/>
            </a:pPr>
            <a:fld id="{64317401-E616-49E5-A9D9-27B199BF99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1"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61606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b="0" u="none" baseline="0" dirty="0"/>
          </a:p>
        </p:txBody>
      </p:sp>
      <p:sp>
        <p:nvSpPr>
          <p:cNvPr id="4" name="Slide Number Placeholder 3"/>
          <p:cNvSpPr>
            <a:spLocks noGrp="1"/>
          </p:cNvSpPr>
          <p:nvPr>
            <p:ph type="sldNum" sz="quarter" idx="10"/>
          </p:nvPr>
        </p:nvSpPr>
        <p:spPr/>
        <p:txBody>
          <a:bodyPr/>
          <a:lstStyle/>
          <a:p>
            <a:pPr marL="0" marR="0" lvl="0" indent="0" algn="r" defTabSz="457200" rtl="1" eaLnBrk="1" fontAlgn="auto" latinLnBrk="0" hangingPunct="1">
              <a:lnSpc>
                <a:spcPct val="100000"/>
              </a:lnSpc>
              <a:spcBef>
                <a:spcPts val="0"/>
              </a:spcBef>
              <a:spcAft>
                <a:spcPts val="0"/>
              </a:spcAft>
              <a:buClrTx/>
              <a:buSzTx/>
              <a:buFontTx/>
              <a:buNone/>
              <a:tabLst/>
              <a:defRPr/>
            </a:pPr>
            <a:fld id="{5930BC76-76F8-4FB8-83AB-63CD4BC2D0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1"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789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marL="0" marR="0" lvl="0" indent="0" algn="r" defTabSz="457200" rtl="1" eaLnBrk="1" fontAlgn="auto" latinLnBrk="0" hangingPunct="1">
              <a:lnSpc>
                <a:spcPct val="100000"/>
              </a:lnSpc>
              <a:spcBef>
                <a:spcPts val="0"/>
              </a:spcBef>
              <a:spcAft>
                <a:spcPts val="0"/>
              </a:spcAft>
              <a:buClrTx/>
              <a:buSzTx/>
              <a:buFontTx/>
              <a:buNone/>
              <a:tabLst/>
              <a:defRPr/>
            </a:pPr>
            <a:fld id="{64317401-E616-49E5-A9D9-27B199BF99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1"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5623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pPr algn="r" rtl="1"/>
            <a:fld id="{64317401-E616-49E5-A9D9-27B199BF9916}" type="slidenum">
              <a:rPr lang="en-US" smtClean="0"/>
              <a:t>21</a:t>
            </a:fld>
            <a:endParaRPr lang="en-US"/>
          </a:p>
        </p:txBody>
      </p:sp>
    </p:spTree>
    <p:extLst>
      <p:ext uri="{BB962C8B-B14F-4D97-AF65-F5344CB8AC3E}">
        <p14:creationId xmlns:p14="http://schemas.microsoft.com/office/powerpoint/2010/main" val="1994969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dirty="0"/>
              <a:t>ال</a:t>
            </a:r>
            <a:r>
              <a:rPr lang="en-US" baseline="0" dirty="0" err="1"/>
              <a:t>مبدأ</a:t>
            </a:r>
            <a:r>
              <a:rPr lang="en-US" baseline="0" dirty="0"/>
              <a:t> التوجيهي الأول هو إرساء وضمان السلامة الجسدية والعاطفية. يجب أن تحمي جميع إجراءات الحالة التي يتخذها الأخصائيون الاجتماعيون سلامة الناجي على المدى القصير والطويل.</a:t>
            </a:r>
          </a:p>
          <a:p>
            <a:pPr algn="r" rtl="1"/>
            <a:r>
              <a:rPr lang="en-US" baseline="0" dirty="0"/>
              <a:t> </a:t>
            </a:r>
            <a:endParaRPr lang="en-US" dirty="0"/>
          </a:p>
        </p:txBody>
      </p:sp>
      <p:sp>
        <p:nvSpPr>
          <p:cNvPr id="4" name="Slide Number Placeholder 3"/>
          <p:cNvSpPr>
            <a:spLocks noGrp="1"/>
          </p:cNvSpPr>
          <p:nvPr>
            <p:ph type="sldNum" sz="quarter" idx="10"/>
          </p:nvPr>
        </p:nvSpPr>
        <p:spPr/>
        <p:txBody>
          <a:bodyPr/>
          <a:lstStyle/>
          <a:p>
            <a:pPr algn="r" rtl="1"/>
            <a:fld id="{5930BC76-76F8-4FB8-83AB-63CD4BC2D091}" type="slidenum">
              <a:rPr lang="en-US" smtClean="0"/>
              <a:pPr algn="r" rtl="1"/>
              <a:t>22</a:t>
            </a:fld>
            <a:endParaRPr lang="en-US"/>
          </a:p>
        </p:txBody>
      </p:sp>
    </p:spTree>
    <p:extLst>
      <p:ext uri="{BB962C8B-B14F-4D97-AF65-F5344CB8AC3E}">
        <p14:creationId xmlns:p14="http://schemas.microsoft.com/office/powerpoint/2010/main" val="22164049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baseline="0" dirty="0"/>
              <a:t>يمكن تحقيق المبدأ التوجيهي الثاني المتمثل في الحفاظ على السرية من خلال ضمان جمع المعلومات بشكل سري أثناء المقابلات ، </a:t>
            </a:r>
            <a:r>
              <a:rPr lang="en-US" baseline="0" dirty="0" err="1"/>
              <a:t>وأن</a:t>
            </a:r>
            <a:r>
              <a:rPr lang="en-US" baseline="0" dirty="0"/>
              <a:t> </a:t>
            </a:r>
            <a:r>
              <a:rPr lang="ar-JO" baseline="0" dirty="0"/>
              <a:t>تحدث </a:t>
            </a:r>
            <a:r>
              <a:rPr lang="en-US" baseline="0" dirty="0" err="1"/>
              <a:t>مشاركة</a:t>
            </a:r>
            <a:r>
              <a:rPr lang="en-US" baseline="0" dirty="0"/>
              <a:t> </a:t>
            </a:r>
            <a:r>
              <a:rPr lang="en-US" baseline="0" dirty="0" err="1"/>
              <a:t>المعلومات</a:t>
            </a:r>
            <a:r>
              <a:rPr lang="en-US" baseline="0" dirty="0"/>
              <a:t> </a:t>
            </a:r>
            <a:r>
              <a:rPr lang="en-US" baseline="0" dirty="0" err="1"/>
              <a:t>على</a:t>
            </a:r>
            <a:r>
              <a:rPr lang="en-US" baseline="0" dirty="0"/>
              <a:t> أساس الحاجة إلى المعرفة أو بما يتماشى مع القوانين والسياسات ، ويتم الحصول </a:t>
            </a:r>
            <a:r>
              <a:rPr lang="en-US" baseline="0" dirty="0" err="1"/>
              <a:t>على</a:t>
            </a:r>
            <a:r>
              <a:rPr lang="en-US" baseline="0" dirty="0"/>
              <a:t> </a:t>
            </a:r>
            <a:r>
              <a:rPr lang="ar-JO" baseline="0" dirty="0"/>
              <a:t>الموافقة</a:t>
            </a:r>
            <a:r>
              <a:rPr lang="en-US" baseline="0" dirty="0"/>
              <a:t> من الناجية قبل مشاركة </a:t>
            </a:r>
            <a:r>
              <a:rPr lang="en-US" baseline="0" dirty="0" err="1"/>
              <a:t>المعلومات</a:t>
            </a:r>
            <a:r>
              <a:rPr lang="en-US" baseline="0" dirty="0"/>
              <a:t> </a:t>
            </a:r>
            <a:r>
              <a:rPr lang="ar-JO" baseline="0" dirty="0"/>
              <a:t>(</a:t>
            </a:r>
            <a:r>
              <a:rPr lang="en-US" baseline="0" dirty="0" err="1"/>
              <a:t>بما</a:t>
            </a:r>
            <a:r>
              <a:rPr lang="en-US" baseline="0" dirty="0"/>
              <a:t> في ذلك المعلومات الخاصة بجمع البيانات / أ</a:t>
            </a:r>
            <a:r>
              <a:rPr lang="ar-JO" baseline="0" dirty="0"/>
              <a:t>و ل</a:t>
            </a:r>
            <a:r>
              <a:rPr lang="en-US" baseline="0" dirty="0" err="1"/>
              <a:t>غرض</a:t>
            </a:r>
            <a:r>
              <a:rPr lang="en-US" baseline="0" dirty="0"/>
              <a:t> </a:t>
            </a:r>
            <a:r>
              <a:rPr lang="en-US" baseline="0" dirty="0" err="1"/>
              <a:t>الم</a:t>
            </a:r>
            <a:r>
              <a:rPr lang="ar-JO" baseline="0" dirty="0"/>
              <a:t>تابعة)</a:t>
            </a:r>
            <a:r>
              <a:rPr lang="en-US" baseline="0" dirty="0"/>
              <a:t> ، أنه عند إجراء إحالة ، تتم مشاركة التفاصيل ذات الصلة فقط ، وفقط بإذن </a:t>
            </a:r>
            <a:r>
              <a:rPr lang="en-US" baseline="0" dirty="0" err="1"/>
              <a:t>من</a:t>
            </a:r>
            <a:r>
              <a:rPr lang="en-US" baseline="0" dirty="0"/>
              <a:t> </a:t>
            </a:r>
            <a:r>
              <a:rPr lang="en-US" baseline="0" dirty="0" err="1"/>
              <a:t>الناجي</a:t>
            </a:r>
            <a:r>
              <a:rPr lang="ar-JO" baseline="0" dirty="0"/>
              <a:t>ة</a:t>
            </a:r>
            <a:r>
              <a:rPr lang="en-US" baseline="0" dirty="0"/>
              <a:t> ، ويتم تخزين معلومات الحالة بشكل آمن. </a:t>
            </a:r>
          </a:p>
          <a:p>
            <a:pPr algn="r" rtl="1"/>
            <a:endParaRPr lang="en-US" dirty="0"/>
          </a:p>
        </p:txBody>
      </p:sp>
      <p:sp>
        <p:nvSpPr>
          <p:cNvPr id="4" name="Slide Number Placeholder 3"/>
          <p:cNvSpPr>
            <a:spLocks noGrp="1"/>
          </p:cNvSpPr>
          <p:nvPr>
            <p:ph type="sldNum" sz="quarter" idx="10"/>
          </p:nvPr>
        </p:nvSpPr>
        <p:spPr/>
        <p:txBody>
          <a:bodyPr/>
          <a:lstStyle/>
          <a:p>
            <a:pPr algn="r" rtl="1"/>
            <a:fld id="{5930BC76-76F8-4FB8-83AB-63CD4BC2D091}" type="slidenum">
              <a:rPr lang="en-US" smtClean="0"/>
              <a:pPr algn="r" rtl="1"/>
              <a:t>23</a:t>
            </a:fld>
            <a:endParaRPr lang="en-US"/>
          </a:p>
        </p:txBody>
      </p:sp>
    </p:spTree>
    <p:extLst>
      <p:ext uri="{BB962C8B-B14F-4D97-AF65-F5344CB8AC3E}">
        <p14:creationId xmlns:p14="http://schemas.microsoft.com/office/powerpoint/2010/main" val="5044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r" defTabSz="914400" rtl="1" eaLnBrk="1" fontAlgn="auto" latinLnBrk="0" hangingPunct="1">
              <a:lnSpc>
                <a:spcPct val="100000"/>
              </a:lnSpc>
              <a:spcBef>
                <a:spcPts val="0"/>
              </a:spcBef>
              <a:spcAft>
                <a:spcPts val="0"/>
              </a:spcAft>
              <a:buClrTx/>
              <a:buSzTx/>
              <a:buFontTx/>
              <a:buNone/>
              <a:tabLst/>
              <a:defRPr/>
            </a:pPr>
            <a:r>
              <a:rPr lang="en-US" dirty="0"/>
              <a:t>ا</a:t>
            </a:r>
            <a:r>
              <a:rPr lang="ar-JO" dirty="0"/>
              <a:t>ل</a:t>
            </a:r>
            <a:r>
              <a:rPr lang="en-US" baseline="0" dirty="0" err="1"/>
              <a:t>مبدأ</a:t>
            </a:r>
            <a:r>
              <a:rPr lang="en-US" baseline="0" dirty="0"/>
              <a:t> الثالث هو حق الناجية في الكرامة وتقرير المصير. يمكن تحقيق ذلك من خلال اتباع </a:t>
            </a:r>
            <a:r>
              <a:rPr lang="en-US" baseline="0" dirty="0" err="1"/>
              <a:t>نهج</a:t>
            </a:r>
            <a:r>
              <a:rPr lang="en-US" baseline="0" dirty="0"/>
              <a:t> </a:t>
            </a:r>
            <a:r>
              <a:rPr lang="ar-JO" baseline="0" dirty="0"/>
              <a:t>التصديق</a:t>
            </a:r>
            <a:r>
              <a:rPr lang="en-US" baseline="0" dirty="0"/>
              <a:t> وعدم إلقاء اللوم وعدم إصدار الأحكام. بالإضافة إلى ذلك ، يمكن تحقيق ذلك من </a:t>
            </a:r>
            <a:r>
              <a:rPr lang="en-US" baseline="0" dirty="0" err="1"/>
              <a:t>خلال</a:t>
            </a:r>
            <a:r>
              <a:rPr lang="en-US" baseline="0" dirty="0"/>
              <a:t> </a:t>
            </a:r>
            <a:r>
              <a:rPr lang="en-US" baseline="0" dirty="0" err="1"/>
              <a:t>تق</a:t>
            </a:r>
            <a:r>
              <a:rPr lang="ar-JO" baseline="0" dirty="0"/>
              <a:t>دير</a:t>
            </a:r>
            <a:r>
              <a:rPr lang="en-US" baseline="0" dirty="0"/>
              <a:t> الناجية والاهتمام بتجاربها </a:t>
            </a:r>
            <a:r>
              <a:rPr lang="en-US" baseline="0" dirty="0" err="1"/>
              <a:t>وتاريخها</a:t>
            </a:r>
            <a:r>
              <a:rPr lang="en-US" baseline="0" dirty="0"/>
              <a:t> </a:t>
            </a:r>
            <a:r>
              <a:rPr lang="en-US" baseline="0" dirty="0" err="1"/>
              <a:t>ومستقبلها</a:t>
            </a:r>
            <a:r>
              <a:rPr lang="en-US" baseline="0" dirty="0"/>
              <a:t>.</a:t>
            </a:r>
            <a:r>
              <a:rPr lang="ar-JO" dirty="0"/>
              <a:t>بالنسبةلل</a:t>
            </a:r>
            <a:r>
              <a:rPr lang="en-US" baseline="0" dirty="0" err="1"/>
              <a:t>أخصائيين</a:t>
            </a:r>
            <a:r>
              <a:rPr lang="en-US" baseline="0" dirty="0"/>
              <a:t> الاجتماعيين ، غالبًا ما نكون الشخص الوحيد في حياة الناجي الذي يمكن أن يتوقعوا منه الحصول على رعاية ودعم واحترام غير مشروط ، ومن المهم الحفاظ على هذه العلاقة والثقة. أخيرًا ، يبرز جانب تقرير المصير أن الناجية هي صاحبة القرار عندما يتعلق الأمر بعملية إدارة الحالة ورعايتها وعلاجها. </a:t>
            </a:r>
            <a:r>
              <a:rPr lang="ar-JO" baseline="0" dirty="0"/>
              <a:t>الأخصائيون</a:t>
            </a:r>
            <a:r>
              <a:rPr lang="en-US" baseline="0" dirty="0"/>
              <a:t> </a:t>
            </a:r>
            <a:r>
              <a:rPr lang="en-US" baseline="0" dirty="0" err="1"/>
              <a:t>ال</a:t>
            </a:r>
            <a:r>
              <a:rPr lang="ar-JO" baseline="0" dirty="0"/>
              <a:t>اجتماعيون لديهم</a:t>
            </a:r>
            <a:r>
              <a:rPr lang="en-US" baseline="0" dirty="0"/>
              <a:t> </a:t>
            </a:r>
            <a:r>
              <a:rPr lang="ar-JO" baseline="0" dirty="0"/>
              <a:t>التزام </a:t>
            </a:r>
            <a:r>
              <a:rPr lang="en-US" baseline="0" dirty="0" err="1"/>
              <a:t>أخلاقي</a:t>
            </a:r>
            <a:r>
              <a:rPr lang="en-US" baseline="0" dirty="0"/>
              <a:t> </a:t>
            </a:r>
            <a:r>
              <a:rPr lang="en-US" baseline="0" dirty="0" err="1"/>
              <a:t>بتق</a:t>
            </a:r>
            <a:r>
              <a:rPr lang="ar-JO" baseline="0" dirty="0"/>
              <a:t>دير</a:t>
            </a:r>
            <a:r>
              <a:rPr lang="en-US" baseline="0" dirty="0"/>
              <a:t> هذا ودعمه.</a:t>
            </a:r>
          </a:p>
          <a:p>
            <a:pPr marL="0" marR="0" indent="0" algn="r" defTabSz="914400" rtl="1" eaLnBrk="1" fontAlgn="auto" latinLnBrk="0" hangingPunct="1">
              <a:lnSpc>
                <a:spcPct val="100000"/>
              </a:lnSpc>
              <a:spcBef>
                <a:spcPts val="0"/>
              </a:spcBef>
              <a:spcAft>
                <a:spcPts val="0"/>
              </a:spcAft>
              <a:buClrTx/>
              <a:buSzTx/>
              <a:buFontTx/>
              <a:buNone/>
              <a:tabLst/>
              <a:defRPr/>
            </a:pPr>
            <a:endParaRPr lang="en-US" baseline="0" dirty="0"/>
          </a:p>
          <a:p>
            <a:pPr marL="0" marR="0" indent="0" algn="r" defTabSz="914400" rtl="1" eaLnBrk="1" fontAlgn="auto" latinLnBrk="0" hangingPunct="1">
              <a:lnSpc>
                <a:spcPct val="100000"/>
              </a:lnSpc>
              <a:spcBef>
                <a:spcPts val="0"/>
              </a:spcBef>
              <a:spcAft>
                <a:spcPts val="0"/>
              </a:spcAft>
              <a:buClrTx/>
              <a:buSzTx/>
              <a:buFontTx/>
              <a:buNone/>
              <a:tabLst/>
              <a:defRPr/>
            </a:pPr>
            <a:r>
              <a:rPr lang="en-US" b="1" baseline="0" dirty="0"/>
              <a:t>ملحوظة: ** هذا مشابه للمبدأ التوجيهي من إرشادات مفوضية الأمم المتحدة السامية لشؤون اللاجئين لعام 1995 للعمل مع الناجين من العنف القائم على النوع الاجتماعي المتمثل في "احترام حقوق الناجين ورغباتهم. ** تم تغييره عمداً للتأكيد على جانب </a:t>
            </a:r>
            <a:r>
              <a:rPr lang="en-US" b="1" baseline="0" dirty="0" err="1"/>
              <a:t>تقرير</a:t>
            </a:r>
            <a:r>
              <a:rPr lang="en-US" b="1" baseline="0" dirty="0"/>
              <a:t> </a:t>
            </a:r>
            <a:r>
              <a:rPr lang="en-US" b="1" baseline="0" dirty="0" err="1"/>
              <a:t>المصير</a:t>
            </a:r>
            <a:r>
              <a:rPr lang="ar-JO" b="1" baseline="0" dirty="0"/>
              <a:t> في المنهج المرتكز على رغبة الناجين.</a:t>
            </a:r>
            <a:endParaRPr lang="en-US" dirty="0"/>
          </a:p>
        </p:txBody>
      </p:sp>
      <p:sp>
        <p:nvSpPr>
          <p:cNvPr id="4" name="Slide Number Placeholder 3"/>
          <p:cNvSpPr>
            <a:spLocks noGrp="1"/>
          </p:cNvSpPr>
          <p:nvPr>
            <p:ph type="sldNum" sz="quarter" idx="10"/>
          </p:nvPr>
        </p:nvSpPr>
        <p:spPr/>
        <p:txBody>
          <a:bodyPr/>
          <a:lstStyle/>
          <a:p>
            <a:pPr algn="r" rtl="1"/>
            <a:fld id="{5930BC76-76F8-4FB8-83AB-63CD4BC2D091}" type="slidenum">
              <a:rPr lang="en-US" smtClean="0"/>
              <a:pPr algn="r" rtl="1"/>
              <a:t>24</a:t>
            </a:fld>
            <a:endParaRPr lang="en-US"/>
          </a:p>
        </p:txBody>
      </p:sp>
    </p:spTree>
    <p:extLst>
      <p:ext uri="{BB962C8B-B14F-4D97-AF65-F5344CB8AC3E}">
        <p14:creationId xmlns:p14="http://schemas.microsoft.com/office/powerpoint/2010/main" val="291439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baseline="0" dirty="0" err="1"/>
              <a:t>يتطلب</a:t>
            </a:r>
            <a:r>
              <a:rPr lang="en-US" baseline="0" dirty="0"/>
              <a:t> مبدأ عدم التمييز أن يحصل كل بالغ أو طفل ، بغض النظر عن جنسه </a:t>
            </a:r>
            <a:r>
              <a:rPr lang="en-US" baseline="0" dirty="0" err="1"/>
              <a:t>أو</a:t>
            </a:r>
            <a:r>
              <a:rPr lang="en-US" baseline="0" dirty="0"/>
              <a:t> </a:t>
            </a:r>
            <a:r>
              <a:rPr lang="en-US" baseline="0" dirty="0" err="1"/>
              <a:t>جنسه</a:t>
            </a:r>
            <a:r>
              <a:rPr lang="ar-JO" baseline="0" dirty="0"/>
              <a:t>ا</a:t>
            </a:r>
            <a:r>
              <a:rPr lang="en-US" baseline="0" dirty="0"/>
              <a:t> ، على رعاية ودعم متساويين. بالإضافة إلى ذلك ، يجب أن يتلقى الناجون معاملة متساوية وعادلة بغض النظر عن العرق أو الدين أو الجنسية أو التوجه الجنسي.</a:t>
            </a:r>
            <a:r>
              <a:rPr lang="en-US" dirty="0"/>
              <a:t>ومع ذلك ، لا بد من الإشارة إلى أن أولوية </a:t>
            </a:r>
            <a:r>
              <a:rPr lang="en-US" dirty="0" err="1"/>
              <a:t>السكان</a:t>
            </a:r>
            <a:r>
              <a:rPr lang="en-US" dirty="0"/>
              <a:t> </a:t>
            </a:r>
            <a:r>
              <a:rPr lang="en-US" dirty="0" err="1"/>
              <a:t>المستهدفين</a:t>
            </a:r>
            <a:r>
              <a:rPr lang="en-US" baseline="0" dirty="0"/>
              <a:t> </a:t>
            </a:r>
            <a:r>
              <a:rPr lang="ar-JO" baseline="0" dirty="0"/>
              <a:t>ل</a:t>
            </a:r>
            <a:r>
              <a:rPr lang="en-US" baseline="0" dirty="0" err="1"/>
              <a:t>بناء</a:t>
            </a:r>
            <a:r>
              <a:rPr lang="en-US" baseline="0" dirty="0"/>
              <a:t> </a:t>
            </a:r>
            <a:r>
              <a:rPr lang="ar-JO" baseline="0" dirty="0"/>
              <a:t>نهج</a:t>
            </a:r>
            <a:r>
              <a:rPr lang="en-US" baseline="0" dirty="0"/>
              <a:t> وخدمات إدارة حالات العنف القائم على النوع الاجتماعي حول النساء والفتيات - لأنهن يشكلن الغالبية العظمى من الناجيات ، ولأن النساء والفتيات يتعرضن لتمييز محدد وواسع النطاق ومستهدف من عدم التمكين والتمييز في حياتهن اليومية ، </a:t>
            </a:r>
            <a:r>
              <a:rPr lang="en-US" baseline="0" dirty="0" err="1"/>
              <a:t>مما</a:t>
            </a:r>
            <a:r>
              <a:rPr lang="en-US" baseline="0" dirty="0"/>
              <a:t> </a:t>
            </a:r>
            <a:r>
              <a:rPr lang="en-US" baseline="0" dirty="0" err="1"/>
              <a:t>يجعلهن</a:t>
            </a:r>
            <a:r>
              <a:rPr lang="ar-JO" baseline="0" dirty="0"/>
              <a:t> </a:t>
            </a:r>
            <a:r>
              <a:rPr lang="en-US" baseline="0" dirty="0" err="1"/>
              <a:t>معرض</a:t>
            </a:r>
            <a:r>
              <a:rPr lang="ar-JO" baseline="0" dirty="0"/>
              <a:t>ات </a:t>
            </a:r>
            <a:r>
              <a:rPr lang="en-US" baseline="0" dirty="0" err="1"/>
              <a:t>بشكل</a:t>
            </a:r>
            <a:r>
              <a:rPr lang="en-US" baseline="0" dirty="0"/>
              <a:t> خاص للعنف. لن يتم رفض الخدمات أبدًا للرجال والفتيان ، لكننا نريد أن نوضح أن نهجنا وتدريبنا ومهاراتنا قد تم تطويرها مع النساء والفتيات كعملاء أساسيين مقصودين.</a:t>
            </a:r>
            <a:endParaRPr lang="en-US" dirty="0"/>
          </a:p>
        </p:txBody>
      </p:sp>
      <p:sp>
        <p:nvSpPr>
          <p:cNvPr id="4" name="Slide Number Placeholder 3"/>
          <p:cNvSpPr>
            <a:spLocks noGrp="1"/>
          </p:cNvSpPr>
          <p:nvPr>
            <p:ph type="sldNum" sz="quarter" idx="10"/>
          </p:nvPr>
        </p:nvSpPr>
        <p:spPr/>
        <p:txBody>
          <a:bodyPr/>
          <a:lstStyle/>
          <a:p>
            <a:pPr algn="r" rtl="1"/>
            <a:fld id="{5930BC76-76F8-4FB8-83AB-63CD4BC2D091}" type="slidenum">
              <a:rPr lang="en-US" smtClean="0"/>
              <a:pPr algn="r" rtl="1"/>
              <a:t>25</a:t>
            </a:fld>
            <a:endParaRPr lang="en-US"/>
          </a:p>
        </p:txBody>
      </p:sp>
    </p:spTree>
    <p:extLst>
      <p:ext uri="{BB962C8B-B14F-4D97-AF65-F5344CB8AC3E}">
        <p14:creationId xmlns:p14="http://schemas.microsoft.com/office/powerpoint/2010/main" val="35493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dirty="0">
              <a:solidFill>
                <a:schemeClr val="bg1"/>
              </a:solidFill>
              <a:latin typeface="Century Gothic" panose="020B0502020202020204"/>
              <a:ea typeface="+mn-ea"/>
              <a:cs typeface="+mn-cs"/>
            </a:endParaRPr>
          </a:p>
          <a:p>
            <a:pPr algn="r" rtl="1"/>
            <a:endParaRPr lang="en-US" dirty="0"/>
          </a:p>
        </p:txBody>
      </p:sp>
      <p:sp>
        <p:nvSpPr>
          <p:cNvPr id="4" name="Slide Number Placeholder 3"/>
          <p:cNvSpPr>
            <a:spLocks noGrp="1"/>
          </p:cNvSpPr>
          <p:nvPr>
            <p:ph type="sldNum" sz="quarter" idx="10"/>
          </p:nvPr>
        </p:nvSpPr>
        <p:spPr/>
        <p:txBody>
          <a:bodyPr/>
          <a:lstStyle/>
          <a:p>
            <a:pPr algn="r" rtl="1"/>
            <a:fld id="{64317401-E616-49E5-A9D9-27B199BF9916}" type="slidenum">
              <a:rPr lang="en-US" smtClean="0"/>
              <a:t>26</a:t>
            </a:fld>
            <a:endParaRPr lang="en-US"/>
          </a:p>
        </p:txBody>
      </p:sp>
    </p:spTree>
    <p:extLst>
      <p:ext uri="{BB962C8B-B14F-4D97-AF65-F5344CB8AC3E}">
        <p14:creationId xmlns:p14="http://schemas.microsoft.com/office/powerpoint/2010/main" val="1337459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dirty="0"/>
              <a:t>مصادر إضافية للبحث النسوي:</a:t>
            </a:r>
          </a:p>
          <a:p>
            <a:pPr algn="r" rtl="1"/>
            <a:r>
              <a:rPr lang="en-US" dirty="0"/>
              <a:t>- </a:t>
            </a:r>
            <a:r>
              <a:rPr lang="ar-JO" dirty="0"/>
              <a:t>ال</a:t>
            </a:r>
            <a:r>
              <a:rPr lang="en-US" dirty="0" err="1"/>
              <a:t>بحث</a:t>
            </a:r>
            <a:r>
              <a:rPr lang="en-US" dirty="0"/>
              <a:t> </a:t>
            </a:r>
            <a:r>
              <a:rPr lang="ar-JO" dirty="0"/>
              <a:t>ال</a:t>
            </a:r>
            <a:r>
              <a:rPr lang="en-US" dirty="0" err="1"/>
              <a:t>نسوي</a:t>
            </a:r>
            <a:r>
              <a:rPr lang="en-US" dirty="0"/>
              <a:t> في النظرية والتطبيق ، </a:t>
            </a:r>
            <a:r>
              <a:rPr lang="en-US" dirty="0" err="1"/>
              <a:t>بقلم</a:t>
            </a:r>
            <a:r>
              <a:rPr lang="en-US" dirty="0"/>
              <a:t> Gayle </a:t>
            </a:r>
            <a:r>
              <a:rPr lang="en-US" dirty="0" err="1"/>
              <a:t>Letherby</a:t>
            </a:r>
            <a:r>
              <a:rPr lang="en-US" dirty="0"/>
              <a:t>، مطبعة الجامعة المفتوحة ، 2003.</a:t>
            </a:r>
            <a:br>
              <a:rPr lang="en-US" dirty="0"/>
            </a:br>
            <a:r>
              <a:rPr kumimoji="0" lang="en-US" sz="1200" b="0" i="0" u="none" strike="noStrike" kern="1200" cap="none" spc="0" normalizeH="0" baseline="0" noProof="0" dirty="0">
                <a:ln>
                  <a:noFill/>
                </a:ln>
                <a:solidFill>
                  <a:prstClr val="black"/>
                </a:solidFill>
                <a:effectLst/>
                <a:uLnTx/>
                <a:uFillTx/>
                <a:latin typeface="+mn-lt"/>
                <a:ea typeface="+mn-ea"/>
                <a:cs typeface="+mn-cs"/>
              </a:rPr>
              <a:t>We All Count </a:t>
            </a:r>
            <a:r>
              <a:rPr kumimoji="0" lang="en-US" sz="1200" b="0" i="0" u="none" strike="noStrike" kern="1200" cap="none" spc="0" normalizeH="0" baseline="0" noProof="0" dirty="0">
                <a:ln>
                  <a:noFill/>
                </a:ln>
                <a:solidFill>
                  <a:prstClr val="black"/>
                </a:solidFill>
                <a:effectLst/>
                <a:uLnTx/>
                <a:uFillTx/>
                <a:latin typeface="+mn-lt"/>
                <a:ea typeface="+mn-ea"/>
                <a:cs typeface="+mn-cs"/>
                <a:hlinkClick r:id="rId3" tooltip="https://weallcount.com/"/>
              </a:rPr>
              <a:t>weallcount.com/</a:t>
            </a:r>
            <a:r>
              <a:rPr kumimoji="0" lang="tr-TR" sz="1200" b="0" i="0" u="none" strike="noStrike" kern="1200" cap="none" spc="0" normalizeH="0" baseline="0" noProof="0" dirty="0">
                <a:ln>
                  <a:noFill/>
                </a:ln>
                <a:solidFill>
                  <a:prstClr val="black"/>
                </a:solidFill>
                <a:effectLst/>
                <a:uLnTx/>
                <a:uFillTx/>
                <a:latin typeface="+mn-lt"/>
                <a:ea typeface="+mn-ea"/>
                <a:cs typeface="+mn-cs"/>
              </a:rPr>
              <a: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مركز</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التق</a:t>
            </a:r>
            <a:r>
              <a:rPr lang="ar-JO" sz="1200" b="0" i="0" kern="1200" dirty="0">
                <a:solidFill>
                  <a:schemeClr val="tx1"/>
                </a:solidFill>
                <a:effectLst/>
                <a:latin typeface="+mn-lt"/>
                <a:ea typeface="+mn-ea"/>
                <a:cs typeface="+mn-cs"/>
              </a:rPr>
              <a:t>ييم للاستجابة</a:t>
            </a:r>
            <a:r>
              <a:rPr lang="en-US" sz="1200" b="0" i="0" kern="1200" dirty="0">
                <a:solidFill>
                  <a:schemeClr val="tx1"/>
                </a:solidFill>
                <a:effectLst/>
                <a:latin typeface="+mn-lt"/>
                <a:ea typeface="+mn-ea"/>
                <a:cs typeface="+mn-cs"/>
              </a:rPr>
              <a:t> </a:t>
            </a:r>
            <a:r>
              <a:rPr lang="ar-JO" sz="1200" b="0" i="0" kern="1200" dirty="0">
                <a:solidFill>
                  <a:schemeClr val="tx1"/>
                </a:solidFill>
                <a:effectLst/>
                <a:latin typeface="+mn-lt"/>
                <a:ea typeface="+mn-ea"/>
                <a:cs typeface="+mn-cs"/>
              </a:rPr>
              <a:t>ال</a:t>
            </a:r>
            <a:r>
              <a:rPr lang="en-US" sz="1200" b="0" i="0" kern="1200" dirty="0" err="1">
                <a:solidFill>
                  <a:schemeClr val="tx1"/>
                </a:solidFill>
                <a:effectLst/>
                <a:latin typeface="+mn-lt"/>
                <a:ea typeface="+mn-ea"/>
                <a:cs typeface="+mn-cs"/>
              </a:rPr>
              <a:t>ثقاف</a:t>
            </a:r>
            <a:r>
              <a:rPr lang="ar-JO" sz="1200" b="0" i="0" kern="1200" dirty="0">
                <a:solidFill>
                  <a:schemeClr val="tx1"/>
                </a:solidFill>
                <a:effectLst/>
                <a:latin typeface="+mn-lt"/>
                <a:ea typeface="+mn-ea"/>
                <a:cs typeface="+mn-cs"/>
              </a:rPr>
              <a:t>ية</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hlinkClick r:id="rId4" tooltip="https://crea.education.illinois.edu/"/>
              </a:rPr>
              <a:t>crea.education.illinois.edu/</a:t>
            </a:r>
            <a:r>
              <a:rPr lang="en-US" sz="1200" b="0" i="0" u="none" strike="noStrike" kern="1200" dirty="0">
                <a:solidFill>
                  <a:schemeClr val="tx1"/>
                </a:solidFill>
                <a:effectLst/>
                <a:latin typeface="+mn-lt"/>
                <a:ea typeface="+mn-ea"/>
                <a:cs typeface="+mn-cs"/>
              </a:rPr>
              <a:t>.</a:t>
            </a:r>
            <a:br>
              <a:rPr lang="en-US" dirty="0"/>
            </a:br>
            <a:r>
              <a:rPr lang="en-US" sz="1200" b="0" i="0" kern="1200" dirty="0">
                <a:solidFill>
                  <a:schemeClr val="tx1"/>
                </a:solidFill>
                <a:effectLst/>
                <a:latin typeface="+mn-lt"/>
                <a:ea typeface="+mn-ea"/>
                <a:cs typeface="+mn-cs"/>
              </a:rPr>
              <a:t>- </a:t>
            </a:r>
            <a:r>
              <a:rPr lang="ar-JO" sz="1200" b="0" i="0" kern="1200" dirty="0">
                <a:solidFill>
                  <a:schemeClr val="tx1"/>
                </a:solidFill>
                <a:effectLst/>
                <a:latin typeface="+mn-lt"/>
                <a:ea typeface="+mn-ea"/>
                <a:cs typeface="+mn-cs"/>
              </a:rPr>
              <a:t>بيانات</a:t>
            </a:r>
            <a:r>
              <a:rPr lang="ar-JO" sz="1200" b="0" i="0" kern="1200" baseline="0" dirty="0">
                <a:solidFill>
                  <a:schemeClr val="tx1"/>
                </a:solidFill>
                <a:effectLst/>
                <a:latin typeface="+mn-lt"/>
                <a:ea typeface="+mn-ea"/>
                <a:cs typeface="+mn-cs"/>
              </a:rPr>
              <a:t> نسوية</a:t>
            </a:r>
            <a:r>
              <a:rPr lang="en-US" sz="1200" b="0" i="0" u="none" strike="noStrike" kern="1200" dirty="0">
                <a:solidFill>
                  <a:schemeClr val="tx1"/>
                </a:solidFill>
                <a:effectLst/>
                <a:latin typeface="+mn-lt"/>
                <a:ea typeface="+mn-ea"/>
                <a:cs typeface="+mn-cs"/>
                <a:hlinkClick r:id="rId5" tooltip="https://mitpress.mit.edu/books/data-feminism"/>
              </a:rPr>
              <a:t>mitpress.mit.edu/books/data-feminism</a:t>
            </a:r>
            <a:r>
              <a:rPr lang="en-US" sz="1200" b="0" i="0" u="none" strike="noStrike" kern="1200" dirty="0">
                <a:solidFill>
                  <a:schemeClr val="tx1"/>
                </a:solidFill>
                <a:effectLst/>
                <a:latin typeface="+mn-lt"/>
                <a:ea typeface="+mn-ea"/>
                <a:cs typeface="+mn-cs"/>
              </a:rPr>
              <a:t>.</a:t>
            </a:r>
            <a:br>
              <a:rPr lang="en-US" dirty="0"/>
            </a:br>
            <a:r>
              <a:rPr lang="en-US" sz="1200" b="0" i="0" kern="1200" dirty="0">
                <a:solidFill>
                  <a:schemeClr val="tx1"/>
                </a:solidFill>
                <a:effectLst/>
                <a:latin typeface="+mn-lt"/>
                <a:ea typeface="+mn-ea"/>
                <a:cs typeface="+mn-cs"/>
              </a:rPr>
              <a:t>- الجمعية </a:t>
            </a:r>
            <a:r>
              <a:rPr lang="en-US" sz="1200" b="0" i="0" kern="1200" dirty="0" err="1">
                <a:solidFill>
                  <a:schemeClr val="tx1"/>
                </a:solidFill>
                <a:effectLst/>
                <a:latin typeface="+mn-lt"/>
                <a:ea typeface="+mn-ea"/>
                <a:cs typeface="+mn-cs"/>
              </a:rPr>
              <a:t>الأمريكية</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لتقييم</a:t>
            </a:r>
            <a:r>
              <a:rPr lang="en-US" sz="1200" b="0" i="0" kern="1200" dirty="0">
                <a:solidFill>
                  <a:schemeClr val="tx1"/>
                </a:solidFill>
                <a:effectLst/>
                <a:latin typeface="+mn-lt"/>
                <a:ea typeface="+mn-ea"/>
                <a:cs typeface="+mn-cs"/>
              </a:rPr>
              <a:t> </a:t>
            </a:r>
            <a:r>
              <a:rPr lang="ar-JO" sz="1200" b="0" i="0" kern="1200" dirty="0">
                <a:solidFill>
                  <a:schemeClr val="tx1"/>
                </a:solidFill>
                <a:effectLst/>
                <a:latin typeface="+mn-lt"/>
                <a:ea typeface="+mn-ea"/>
                <a:cs typeface="+mn-cs"/>
              </a:rPr>
              <a:t>ال</a:t>
            </a:r>
            <a:r>
              <a:rPr lang="en-US" sz="1200" b="0" i="0" kern="1200" dirty="0" err="1">
                <a:solidFill>
                  <a:schemeClr val="tx1"/>
                </a:solidFill>
                <a:effectLst/>
                <a:latin typeface="+mn-lt"/>
                <a:ea typeface="+mn-ea"/>
                <a:cs typeface="+mn-cs"/>
              </a:rPr>
              <a:t>قضايا</a:t>
            </a:r>
            <a:r>
              <a:rPr lang="en-US" sz="1200" b="0" i="0" kern="1200" dirty="0">
                <a:solidFill>
                  <a:schemeClr val="tx1"/>
                </a:solidFill>
                <a:effectLst/>
                <a:latin typeface="+mn-lt"/>
                <a:ea typeface="+mn-ea"/>
                <a:cs typeface="+mn-cs"/>
              </a:rPr>
              <a:t> </a:t>
            </a:r>
            <a:r>
              <a:rPr lang="ar-JO" sz="1200" b="0" i="0" kern="1200" dirty="0">
                <a:solidFill>
                  <a:schemeClr val="tx1"/>
                </a:solidFill>
                <a:effectLst/>
                <a:latin typeface="+mn-lt"/>
                <a:ea typeface="+mn-ea"/>
                <a:cs typeface="+mn-cs"/>
              </a:rPr>
              <a:t>ال</a:t>
            </a:r>
            <a:r>
              <a:rPr lang="en-US" sz="1200" b="0" i="0" kern="1200" dirty="0" err="1">
                <a:solidFill>
                  <a:schemeClr val="tx1"/>
                </a:solidFill>
                <a:effectLst/>
                <a:latin typeface="+mn-lt"/>
                <a:ea typeface="+mn-ea"/>
                <a:cs typeface="+mn-cs"/>
              </a:rPr>
              <a:t>نسوية</a:t>
            </a:r>
            <a:r>
              <a:rPr lang="en-US" sz="1200" b="0" i="0" kern="1200" dirty="0">
                <a:solidFill>
                  <a:schemeClr val="tx1"/>
                </a:solidFill>
                <a:effectLst/>
                <a:latin typeface="+mn-lt"/>
                <a:ea typeface="+mn-ea"/>
                <a:cs typeface="+mn-cs"/>
              </a:rPr>
              <a:t> في التقييم </a:t>
            </a:r>
            <a:r>
              <a:rPr lang="en-US" sz="1200" b="0" i="0" u="none" strike="noStrike" kern="1200" dirty="0">
                <a:solidFill>
                  <a:schemeClr val="tx1"/>
                </a:solidFill>
                <a:effectLst/>
                <a:latin typeface="+mn-lt"/>
                <a:ea typeface="+mn-ea"/>
                <a:cs typeface="+mn-cs"/>
                <a:hlinkClick r:id="rId6" tooltip="https://comm.eval.org/feministissuesinevaluation/home"/>
              </a:rPr>
              <a:t>comm.eval.org/feministissuesinevaluation/home</a:t>
            </a:r>
            <a:br>
              <a:rPr lang="en-US" dirty="0"/>
            </a:b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التق</a:t>
            </a:r>
            <a:r>
              <a:rPr lang="ar-JO" sz="1200" b="0" i="0" kern="1200" dirty="0">
                <a:solidFill>
                  <a:schemeClr val="tx1"/>
                </a:solidFill>
                <a:effectLst/>
                <a:latin typeface="+mn-lt"/>
                <a:ea typeface="+mn-ea"/>
                <a:cs typeface="+mn-cs"/>
              </a:rPr>
              <a:t>يي</a:t>
            </a:r>
            <a:r>
              <a:rPr lang="en-US" sz="1200" b="0" i="0" kern="1200" dirty="0">
                <a:solidFill>
                  <a:schemeClr val="tx1"/>
                </a:solidFill>
                <a:effectLst/>
                <a:latin typeface="+mn-lt"/>
                <a:ea typeface="+mn-ea"/>
                <a:cs typeface="+mn-cs"/>
              </a:rPr>
              <a:t>م والبحث النسوي: النظرية والتطبيق. </a:t>
            </a:r>
            <a:r>
              <a:rPr lang="en-US" sz="1200" b="0" i="0" kern="1200" dirty="0" err="1">
                <a:solidFill>
                  <a:schemeClr val="tx1"/>
                </a:solidFill>
                <a:effectLst/>
                <a:latin typeface="+mn-lt"/>
                <a:ea typeface="+mn-ea"/>
                <a:cs typeface="+mn-cs"/>
              </a:rPr>
              <a:t>حرره</a:t>
            </a:r>
            <a:r>
              <a:rPr lang="en-US" sz="1200" b="0" i="0" kern="1200" dirty="0">
                <a:solidFill>
                  <a:schemeClr val="tx1"/>
                </a:solidFill>
                <a:effectLst/>
                <a:latin typeface="+mn-lt"/>
                <a:ea typeface="+mn-ea"/>
                <a:cs typeface="+mn-cs"/>
              </a:rPr>
              <a:t>. Denise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and </a:t>
            </a:r>
            <a:r>
              <a:rPr lang="en-US" sz="1200" b="0" i="0" kern="1200" dirty="0" err="1">
                <a:solidFill>
                  <a:schemeClr val="tx1"/>
                </a:solidFill>
                <a:effectLst/>
                <a:latin typeface="+mn-lt"/>
                <a:ea typeface="+mn-ea"/>
                <a:cs typeface="+mn-cs"/>
              </a:rPr>
              <a:t>Saumitra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SenGupta</a:t>
            </a:r>
            <a:r>
              <a:rPr lang="en-US" sz="1200" b="0" i="0" kern="1200" dirty="0">
                <a:solidFill>
                  <a:schemeClr val="tx1"/>
                </a:solidFill>
                <a:effectLst/>
                <a:latin typeface="+mn-lt"/>
                <a:ea typeface="+mn-ea"/>
                <a:cs typeface="+mn-cs"/>
              </a:rPr>
              <a:t> نيويورك: مطبعة جيلفورد ، 2014.</a:t>
            </a:r>
            <a:br>
              <a:rPr lang="en-US" dirty="0"/>
            </a:br>
            <a:r>
              <a:rPr lang="en-US" sz="1200" b="0" i="0" kern="1200" dirty="0">
                <a:solidFill>
                  <a:schemeClr val="tx1"/>
                </a:solidFill>
                <a:effectLst/>
                <a:latin typeface="+mn-lt"/>
                <a:ea typeface="+mn-ea"/>
                <a:cs typeface="+mn-cs"/>
              </a:rPr>
              <a:t>- التقويم النسوي: الاستكشافات والتجارب. </a:t>
            </a:r>
            <a:r>
              <a:rPr lang="en-US" sz="1200" b="0" i="0" kern="1200" dirty="0" err="1">
                <a:solidFill>
                  <a:schemeClr val="tx1"/>
                </a:solidFill>
                <a:effectLst/>
                <a:latin typeface="+mn-lt"/>
                <a:ea typeface="+mn-ea"/>
                <a:cs typeface="+mn-cs"/>
              </a:rPr>
              <a:t>حرره</a:t>
            </a:r>
            <a:r>
              <a:rPr lang="en-US" sz="1200" b="0" i="0" kern="1200" dirty="0">
                <a:solidFill>
                  <a:schemeClr val="tx1"/>
                </a:solidFill>
                <a:effectLst/>
                <a:latin typeface="+mn-lt"/>
                <a:ea typeface="+mn-ea"/>
                <a:cs typeface="+mn-cs"/>
              </a:rPr>
              <a:t> Sharon </a:t>
            </a:r>
            <a:r>
              <a:rPr lang="en-US" sz="1200" b="0" i="0" kern="1200" dirty="0" err="1">
                <a:solidFill>
                  <a:schemeClr val="tx1"/>
                </a:solidFill>
                <a:effectLst/>
                <a:latin typeface="+mn-lt"/>
                <a:ea typeface="+mn-ea"/>
                <a:cs typeface="+mn-cs"/>
              </a:rPr>
              <a:t>Brisolara</a:t>
            </a:r>
            <a:r>
              <a:rPr lang="en-US" sz="1200" b="0" i="0" kern="1200" dirty="0">
                <a:solidFill>
                  <a:schemeClr val="tx1"/>
                </a:solidFill>
                <a:effectLst/>
                <a:latin typeface="+mn-lt"/>
                <a:ea typeface="+mn-ea"/>
                <a:cs typeface="+mn-cs"/>
              </a:rPr>
              <a:t> and Denise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a:t>
            </a:r>
            <a:r>
              <a:rPr lang="ar-JO" sz="1200" b="0" i="0" kern="1200" dirty="0">
                <a:solidFill>
                  <a:schemeClr val="tx1"/>
                </a:solidFill>
                <a:effectLst/>
                <a:latin typeface="+mn-lt"/>
                <a:ea typeface="+mn-ea"/>
                <a:cs typeface="+mn-cs"/>
              </a:rPr>
              <a:t>.</a:t>
            </a:r>
            <a:r>
              <a:rPr lang="en-US" sz="1200" b="0" i="0" kern="1200" dirty="0" err="1">
                <a:solidFill>
                  <a:schemeClr val="tx1"/>
                </a:solidFill>
                <a:effectLst/>
                <a:latin typeface="+mn-lt"/>
                <a:ea typeface="+mn-ea"/>
                <a:cs typeface="+mn-cs"/>
              </a:rPr>
              <a:t>اتجاهات</a:t>
            </a:r>
            <a:r>
              <a:rPr lang="en-US" sz="1200" b="0" i="0" kern="1200" dirty="0">
                <a:solidFill>
                  <a:schemeClr val="tx1"/>
                </a:solidFill>
                <a:effectLst/>
                <a:latin typeface="+mn-lt"/>
                <a:ea typeface="+mn-ea"/>
                <a:cs typeface="+mn-cs"/>
              </a:rPr>
              <a:t> جديدة للتقييم ، </a:t>
            </a:r>
            <a:r>
              <a:rPr lang="ar-JO" sz="1200" b="0" i="0" kern="1200" dirty="0">
                <a:solidFill>
                  <a:schemeClr val="tx1"/>
                </a:solidFill>
                <a:effectLst/>
                <a:latin typeface="+mn-lt"/>
                <a:ea typeface="+mn-ea"/>
                <a:cs typeface="+mn-cs"/>
              </a:rPr>
              <a:t>رقم</a:t>
            </a:r>
            <a:r>
              <a:rPr lang="en-US" sz="1200" b="0" i="0" kern="1200" dirty="0">
                <a:solidFill>
                  <a:schemeClr val="tx1"/>
                </a:solidFill>
                <a:effectLst/>
                <a:latin typeface="+mn-lt"/>
                <a:ea typeface="+mn-ea"/>
                <a:cs typeface="+mn-cs"/>
              </a:rPr>
              <a:t>. 96 ، 2002.</a:t>
            </a:r>
            <a:br>
              <a:rPr lang="en-US" dirty="0"/>
            </a:br>
            <a:r>
              <a:rPr lang="ar-JO" sz="1200" b="0" i="0" kern="1200" dirty="0">
                <a:solidFill>
                  <a:schemeClr val="tx1"/>
                </a:solidFill>
                <a:effectLst/>
                <a:latin typeface="+mn-lt"/>
                <a:ea typeface="+mn-ea"/>
                <a:cs typeface="+mn-cs"/>
              </a:rPr>
              <a:t>التقييم</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النسوي</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بقلم</a:t>
            </a:r>
            <a:r>
              <a:rPr lang="en-US" sz="1200" b="0" i="0" kern="1200" dirty="0">
                <a:solidFill>
                  <a:schemeClr val="tx1"/>
                </a:solidFill>
                <a:effectLst/>
                <a:latin typeface="+mn-lt"/>
                <a:ea typeface="+mn-ea"/>
                <a:cs typeface="+mn-cs"/>
              </a:rPr>
              <a:t> Denise </a:t>
            </a:r>
            <a:r>
              <a:rPr lang="en-US" sz="1200" b="0" i="0" kern="1200" dirty="0" err="1">
                <a:solidFill>
                  <a:schemeClr val="tx1"/>
                </a:solidFill>
                <a:effectLst/>
                <a:latin typeface="+mn-lt"/>
                <a:ea typeface="+mn-ea"/>
                <a:cs typeface="+mn-cs"/>
              </a:rPr>
              <a:t>Seigart</a:t>
            </a:r>
            <a:r>
              <a:rPr lang="en-US" sz="1200" b="0" i="0" kern="1200" dirty="0">
                <a:solidFill>
                  <a:schemeClr val="tx1"/>
                </a:solidFill>
                <a:effectLst/>
                <a:latin typeface="+mn-lt"/>
                <a:ea typeface="+mn-ea"/>
                <a:cs typeface="+mn-cs"/>
              </a:rPr>
              <a:t>. موسوعة التقييم ، أد. ساندرا ماتيسون. ثاوزاند أوكس ، كاليفورنيا: منشورات سيج ، 2005.</a:t>
            </a:r>
            <a:br>
              <a:rPr lang="en-US" dirty="0"/>
            </a:br>
            <a:r>
              <a:rPr lang="en-US" sz="1200" b="0" i="0" kern="1200" dirty="0">
                <a:solidFill>
                  <a:schemeClr val="tx1"/>
                </a:solidFill>
                <a:effectLst/>
                <a:latin typeface="+mn-lt"/>
                <a:ea typeface="+mn-ea"/>
                <a:cs typeface="+mn-cs"/>
              </a:rPr>
              <a:t>- "التقييم النسوي والمقاربات الجنسانية: هل هناك فرق؟" بواسطة Donna R.</a:t>
            </a:r>
            <a:r>
              <a:rPr lang="en-US" sz="1200" b="0" i="0" kern="1200" dirty="0" err="1">
                <a:solidFill>
                  <a:schemeClr val="tx1"/>
                </a:solidFill>
                <a:effectLst/>
                <a:latin typeface="+mn-lt"/>
                <a:ea typeface="+mn-ea"/>
                <a:cs typeface="+mn-cs"/>
              </a:rPr>
              <a:t>بوديمز</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مجلةمتعددة</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التخصصات</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التقييم</a:t>
            </a:r>
            <a:r>
              <a:rPr lang="ar-JO" sz="1200" b="0" i="0" kern="1200" dirty="0">
                <a:solidFill>
                  <a:schemeClr val="tx1"/>
                </a:solidFill>
                <a:effectLst/>
                <a:latin typeface="+mn-lt"/>
                <a:ea typeface="+mn-ea"/>
                <a:cs typeface="+mn-cs"/>
              </a:rPr>
              <a:t>ات</a:t>
            </a:r>
            <a:r>
              <a:rPr lang="en-US" sz="1200" b="0" i="0" kern="1200" dirty="0">
                <a:solidFill>
                  <a:schemeClr val="tx1"/>
                </a:solidFill>
                <a:effectLst/>
                <a:latin typeface="+mn-lt"/>
                <a:ea typeface="+mn-ea"/>
                <a:cs typeface="+mn-cs"/>
              </a:rPr>
              <a:t> ، 6:14 ، 2010.</a:t>
            </a:r>
            <a:br>
              <a:rPr lang="en-US" dirty="0"/>
            </a:br>
            <a:r>
              <a:rPr lang="en-US" sz="1200" b="0" i="0" kern="1200" dirty="0">
                <a:solidFill>
                  <a:schemeClr val="tx1"/>
                </a:solidFill>
                <a:effectLst/>
                <a:latin typeface="+mn-lt"/>
                <a:ea typeface="+mn-ea"/>
                <a:cs typeface="+mn-cs"/>
              </a:rPr>
              <a:t>- "التقاط التغييرات في حياة المرأة: تجارب أوكسفام كندا في تطبيق مبادئ التقييم النسوي على ممارسة المراقبة والتقييم". بقلم كارول ميلر ولورا هايلوك. النوع الاجتماعي والتنمية ، 22: 2 ، 2014</a:t>
            </a:r>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28</a:t>
            </a:fld>
            <a:endParaRPr lang="en-US"/>
          </a:p>
        </p:txBody>
      </p:sp>
    </p:spTree>
    <p:extLst>
      <p:ext uri="{BB962C8B-B14F-4D97-AF65-F5344CB8AC3E}">
        <p14:creationId xmlns:p14="http://schemas.microsoft.com/office/powerpoint/2010/main" val="4091987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r" defTabSz="914400" rtl="1" eaLnBrk="1" fontAlgn="base" latinLnBrk="0" hangingPunct="1">
              <a:lnSpc>
                <a:spcPct val="100000"/>
              </a:lnSpc>
              <a:spcBef>
                <a:spcPct val="30000"/>
              </a:spcBef>
              <a:spcAft>
                <a:spcPct val="0"/>
              </a:spcAft>
              <a:buClrTx/>
              <a:buSzTx/>
              <a:buFontTx/>
              <a:buNone/>
              <a:tabLst/>
              <a:defRPr/>
            </a:pPr>
            <a:r>
              <a:rPr lang="en-US" altLang="en-US" sz="1200" dirty="0"/>
              <a:t>يُقصد بهذا كنقطة انتقال إلى القسم التالي حول المصطلحات واللغة.</a:t>
            </a:r>
          </a:p>
          <a:p>
            <a:pPr marL="457200" marR="0" lvl="1" indent="0" algn="r" defTabSz="914400" rtl="1" eaLnBrk="1" fontAlgn="base" latinLnBrk="0" hangingPunct="1">
              <a:lnSpc>
                <a:spcPct val="100000"/>
              </a:lnSpc>
              <a:spcBef>
                <a:spcPct val="30000"/>
              </a:spcBef>
              <a:spcAft>
                <a:spcPct val="0"/>
              </a:spcAft>
              <a:buClrTx/>
              <a:buSzTx/>
              <a:buFontTx/>
              <a:buNone/>
              <a:tabLst/>
              <a:defRPr/>
            </a:pPr>
            <a:r>
              <a:rPr lang="ar-JO" altLang="en-US" sz="1200" dirty="0"/>
              <a:t>إن سحابة الكلمات المستمدة من محتويات المبادئ الأساسية والمبادئ التوجيهية للأمم المتحدة بشأن الحق في الانتصاف والجبر لضحايا الانتهاكات الجسيمة للقانون الدولي لحقوق الإنسان والانتهاكات الجسيمة للقانون الإنساني الدولي (قرار الجمعية العامة 60/147 المؤرخ 16 كانون الأول/ديسمبر 2005).</a:t>
            </a:r>
            <a:endParaRPr lang="en-US" altLang="en-US" sz="1200"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29</a:t>
            </a:fld>
            <a:endParaRPr lang="en-US"/>
          </a:p>
        </p:txBody>
      </p:sp>
    </p:spTree>
    <p:extLst>
      <p:ext uri="{BB962C8B-B14F-4D97-AF65-F5344CB8AC3E}">
        <p14:creationId xmlns:p14="http://schemas.microsoft.com/office/powerpoint/2010/main" val="2371024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dirty="0"/>
              <a:t>قم ب</a:t>
            </a:r>
            <a:r>
              <a:rPr lang="en-US" dirty="0" err="1"/>
              <a:t>سحب</a:t>
            </a:r>
            <a:r>
              <a:rPr lang="en-US" dirty="0"/>
              <a:t> التعريفات القياسية الشائعة من الموارد القياسية الدنيا للعنف القائم على النوع الاجتماعي ، واستخدمها لبدء محادثتك حول الاتفاق على كيفية قولها والتحدث عنها باللغات التي ستستخدمها لجمع البيانات. </a:t>
            </a:r>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32</a:t>
            </a:fld>
            <a:endParaRPr lang="en-US"/>
          </a:p>
        </p:txBody>
      </p:sp>
    </p:spTree>
    <p:extLst>
      <p:ext uri="{BB962C8B-B14F-4D97-AF65-F5344CB8AC3E}">
        <p14:creationId xmlns:p14="http://schemas.microsoft.com/office/powerpoint/2010/main" val="2514697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34</a:t>
            </a:fld>
            <a:endParaRPr lang="en-US"/>
          </a:p>
        </p:txBody>
      </p:sp>
    </p:spTree>
    <p:extLst>
      <p:ext uri="{BB962C8B-B14F-4D97-AF65-F5344CB8AC3E}">
        <p14:creationId xmlns:p14="http://schemas.microsoft.com/office/powerpoint/2010/main" val="3327520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dirty="0"/>
              <a:t>أسئلة لما بعد التمرين / لعب الأدوار:</a:t>
            </a:r>
          </a:p>
          <a:p>
            <a:pPr marL="171450" indent="-171450" algn="r" rtl="1">
              <a:buFontTx/>
              <a:buChar char="-"/>
            </a:pPr>
            <a:r>
              <a:rPr lang="en-US" dirty="0"/>
              <a:t>ما الذي نجح في هذه الأداة؟</a:t>
            </a:r>
          </a:p>
          <a:p>
            <a:pPr marL="171450" indent="-171450" algn="r" rtl="1">
              <a:buFontTx/>
              <a:buChar char="-"/>
            </a:pPr>
            <a:r>
              <a:rPr lang="en-US" dirty="0"/>
              <a:t>ما الذي لم ينجح بشكل جيد أو كان يمثل تحديًا في مجموعة النقاش المركزة؟</a:t>
            </a:r>
          </a:p>
          <a:p>
            <a:pPr marL="171450" indent="-171450" algn="r" rtl="1">
              <a:buFontTx/>
              <a:buChar char="-"/>
            </a:pPr>
            <a:r>
              <a:rPr lang="en-US" dirty="0"/>
              <a:t>ما هي اللغة ، إن </a:t>
            </a:r>
            <a:r>
              <a:rPr lang="en-US" dirty="0" err="1"/>
              <a:t>وجدت</a:t>
            </a:r>
            <a:r>
              <a:rPr lang="en-US" dirty="0"/>
              <a:t> ، </a:t>
            </a:r>
            <a:r>
              <a:rPr lang="en-US" dirty="0" err="1"/>
              <a:t>ما</a:t>
            </a:r>
            <a:r>
              <a:rPr lang="en-US" dirty="0"/>
              <a:t> زلت غير واضح أو تحتاج إلى مزيد من الشرح و / </a:t>
            </a:r>
            <a:r>
              <a:rPr lang="en-US" dirty="0" err="1"/>
              <a:t>أو</a:t>
            </a:r>
            <a:r>
              <a:rPr lang="en-US" dirty="0"/>
              <a:t> </a:t>
            </a:r>
            <a:r>
              <a:rPr lang="en-US" dirty="0" err="1"/>
              <a:t>الترجمة</a:t>
            </a:r>
            <a:r>
              <a:rPr lang="ar-JO" dirty="0"/>
              <a:t> بشأنها</a:t>
            </a:r>
            <a:r>
              <a:rPr lang="en-US" dirty="0"/>
              <a:t>؟ كيف يتم فهم والتحدث </a:t>
            </a:r>
            <a:r>
              <a:rPr lang="en-US" dirty="0" err="1"/>
              <a:t>عن</a:t>
            </a:r>
            <a:r>
              <a:rPr lang="en-US" dirty="0"/>
              <a:t> </a:t>
            </a:r>
            <a:r>
              <a:rPr lang="ar-JO" dirty="0"/>
              <a:t>الاساءة</a:t>
            </a:r>
            <a:r>
              <a:rPr lang="ar-JO" baseline="0" dirty="0"/>
              <a:t> والاستغلال الجنسيين\ التحرش الجنسي</a:t>
            </a:r>
            <a:r>
              <a:rPr lang="en-US" dirty="0"/>
              <a:t> </a:t>
            </a:r>
            <a:r>
              <a:rPr lang="ar-JO" dirty="0"/>
              <a:t>\</a:t>
            </a:r>
            <a:r>
              <a:rPr lang="en-US" dirty="0" err="1"/>
              <a:t>العنف</a:t>
            </a:r>
            <a:r>
              <a:rPr lang="en-US" dirty="0"/>
              <a:t> المبني على النوع الاجتماعي؟ هل سيكون واضحا لمجموعاتنا؟</a:t>
            </a:r>
          </a:p>
          <a:p>
            <a:pPr marL="171450" indent="-171450" algn="r" rtl="1">
              <a:buFontTx/>
              <a:buChar char="-"/>
            </a:pPr>
            <a:r>
              <a:rPr lang="en-US" dirty="0"/>
              <a:t>هل نحتاج إلى تعديل أي لغة في الأدوات لتلائم سياقنا؟ إذا كانت الإجابة بنعم ، ناقش وتأكد من أن الأدوات مناسبة وستفهمها مجموعات النساء والفتيات التي ستشارك فيها.</a:t>
            </a:r>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35</a:t>
            </a:fld>
            <a:endParaRPr lang="en-US"/>
          </a:p>
        </p:txBody>
      </p:sp>
    </p:spTree>
    <p:extLst>
      <p:ext uri="{BB962C8B-B14F-4D97-AF65-F5344CB8AC3E}">
        <p14:creationId xmlns:p14="http://schemas.microsoft.com/office/powerpoint/2010/main" val="291852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a:t>أسئلة لما بعد التمرين / لعب الأدوار:</a:t>
            </a:r>
          </a:p>
          <a:p>
            <a:pPr marL="171450" indent="-171450" algn="r" rtl="1">
              <a:buFontTx/>
              <a:buChar char="-"/>
            </a:pPr>
            <a:r>
              <a:rPr lang="en-US" dirty="0"/>
              <a:t>ما الذي </a:t>
            </a:r>
            <a:r>
              <a:rPr lang="en-US" dirty="0" err="1"/>
              <a:t>نجح</a:t>
            </a:r>
            <a:r>
              <a:rPr lang="en-US" dirty="0"/>
              <a:t> </a:t>
            </a:r>
            <a:r>
              <a:rPr lang="en-US" dirty="0" err="1"/>
              <a:t>في</a:t>
            </a:r>
            <a:r>
              <a:rPr lang="ar-JO" dirty="0"/>
              <a:t> هذه</a:t>
            </a:r>
            <a:r>
              <a:rPr lang="en-US" dirty="0"/>
              <a:t> الأداة؟</a:t>
            </a:r>
          </a:p>
          <a:p>
            <a:pPr marL="171450" indent="-171450" algn="r" rtl="1">
              <a:buFontTx/>
              <a:buChar char="-"/>
            </a:pPr>
            <a:r>
              <a:rPr lang="en-US" dirty="0"/>
              <a:t>ما الذي لم يعمل بشكل جيد أو كان يمثل تحديًا في الاستطلاع؟</a:t>
            </a:r>
          </a:p>
          <a:p>
            <a:pPr marL="171450" indent="-171450" algn="r" rtl="1">
              <a:buFontTx/>
              <a:buChar char="-"/>
            </a:pPr>
            <a:r>
              <a:rPr lang="en-US" dirty="0"/>
              <a:t>ما هي اللغة ، إن وجدت ، هل </a:t>
            </a:r>
            <a:r>
              <a:rPr lang="en-US" dirty="0" err="1"/>
              <a:t>ما</a:t>
            </a:r>
            <a:r>
              <a:rPr lang="en-US" dirty="0"/>
              <a:t> ز</a:t>
            </a:r>
            <a:r>
              <a:rPr lang="ar-JO" dirty="0"/>
              <a:t>ال</a:t>
            </a:r>
            <a:r>
              <a:rPr lang="ar-JO" baseline="0" dirty="0"/>
              <a:t> هنالك شيئ </a:t>
            </a:r>
            <a:r>
              <a:rPr lang="en-US" dirty="0" err="1"/>
              <a:t>غير</a:t>
            </a:r>
            <a:r>
              <a:rPr lang="en-US" dirty="0"/>
              <a:t> </a:t>
            </a:r>
            <a:r>
              <a:rPr lang="en-US" dirty="0" err="1"/>
              <a:t>واضح</a:t>
            </a:r>
            <a:r>
              <a:rPr lang="en-US" dirty="0"/>
              <a:t> </a:t>
            </a:r>
            <a:r>
              <a:rPr lang="en-US" dirty="0" err="1"/>
              <a:t>أو</a:t>
            </a:r>
            <a:r>
              <a:rPr lang="ar-JO" dirty="0"/>
              <a:t> أنك</a:t>
            </a:r>
            <a:r>
              <a:rPr lang="en-US" dirty="0"/>
              <a:t> تحتاج إلى مزيد من الشرح و / أو الترجمة؟</a:t>
            </a:r>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36</a:t>
            </a:fld>
            <a:endParaRPr lang="en-US"/>
          </a:p>
        </p:txBody>
      </p:sp>
    </p:spTree>
    <p:extLst>
      <p:ext uri="{BB962C8B-B14F-4D97-AF65-F5344CB8AC3E}">
        <p14:creationId xmlns:p14="http://schemas.microsoft.com/office/powerpoint/2010/main" val="38938223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a:t>أسئلة لما بعد التمرين / لعب الأدوار:</a:t>
            </a:r>
          </a:p>
          <a:p>
            <a:pPr marL="171450" indent="-171450" algn="r" rtl="1">
              <a:buFontTx/>
              <a:buChar char="-"/>
            </a:pPr>
            <a:r>
              <a:rPr lang="en-US" dirty="0"/>
              <a:t>ما الذي نجح في هذه الأداة؟</a:t>
            </a:r>
          </a:p>
          <a:p>
            <a:pPr marL="171450" indent="-171450" algn="r" rtl="1">
              <a:buFontTx/>
              <a:buChar char="-"/>
            </a:pPr>
            <a:r>
              <a:rPr lang="en-US" dirty="0"/>
              <a:t>ما الذي لم يعمل بشكل جيد أو كان يمثل تحديًا </a:t>
            </a:r>
            <a:r>
              <a:rPr lang="en-US" dirty="0" err="1"/>
              <a:t>في</a:t>
            </a:r>
            <a:r>
              <a:rPr lang="en-US" dirty="0"/>
              <a:t> </a:t>
            </a:r>
            <a:r>
              <a:rPr lang="ar-JO" dirty="0"/>
              <a:t>هذه</a:t>
            </a:r>
            <a:r>
              <a:rPr lang="ar-JO" baseline="0" dirty="0"/>
              <a:t> الأداة</a:t>
            </a:r>
            <a:r>
              <a:rPr lang="en-US" dirty="0"/>
              <a:t>؟</a:t>
            </a:r>
          </a:p>
          <a:p>
            <a:pPr marL="171450" indent="-171450" algn="r" rtl="1">
              <a:buFontTx/>
              <a:buChar char="-"/>
            </a:pPr>
            <a:r>
              <a:rPr lang="en-US" dirty="0"/>
              <a:t>ما هي اللغة ، إن وجدت ، </a:t>
            </a:r>
            <a:r>
              <a:rPr lang="ar-JO" dirty="0"/>
              <a:t>هل ما زال هنالك شيئ غير واضح أو أنك تحتاج إلى مزيد من الشرح و / أو الترجمة؟</a:t>
            </a:r>
          </a:p>
          <a:p>
            <a:pPr marL="171450" indent="-171450" algn="r" rtl="1">
              <a:buFontTx/>
              <a:buChar char="-"/>
            </a:pPr>
            <a:r>
              <a:rPr lang="en-US" dirty="0" err="1"/>
              <a:t>هل</a:t>
            </a:r>
            <a:r>
              <a:rPr lang="en-US" dirty="0"/>
              <a:t> هناك أي تعديلات نريد إجراؤها على الأداة قبل </a:t>
            </a:r>
            <a:r>
              <a:rPr lang="en-US" dirty="0" err="1"/>
              <a:t>استخدامها</a:t>
            </a:r>
            <a:r>
              <a:rPr lang="en-US" dirty="0"/>
              <a:t>؟</a:t>
            </a:r>
            <a:r>
              <a:rPr lang="ar-JO" dirty="0"/>
              <a:t> </a:t>
            </a:r>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38</a:t>
            </a:fld>
            <a:endParaRPr lang="en-US"/>
          </a:p>
        </p:txBody>
      </p:sp>
    </p:spTree>
    <p:extLst>
      <p:ext uri="{BB962C8B-B14F-4D97-AF65-F5344CB8AC3E}">
        <p14:creationId xmlns:p14="http://schemas.microsoft.com/office/powerpoint/2010/main" val="1197026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dirty="0"/>
              <a:t>استخدم مستند</a:t>
            </a:r>
            <a:r>
              <a:rPr lang="ar-JO" baseline="0" dirty="0"/>
              <a:t> دليل مدوني الملاحظات </a:t>
            </a:r>
            <a:r>
              <a:rPr lang="en-US" i="0" dirty="0" err="1"/>
              <a:t>لمساعدتك</a:t>
            </a:r>
            <a:r>
              <a:rPr lang="en-US" i="0" dirty="0"/>
              <a:t> في هذه المحادثة.</a:t>
            </a:r>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39</a:t>
            </a:fld>
            <a:endParaRPr lang="en-US"/>
          </a:p>
        </p:txBody>
      </p:sp>
    </p:spTree>
    <p:extLst>
      <p:ext uri="{BB962C8B-B14F-4D97-AF65-F5344CB8AC3E}">
        <p14:creationId xmlns:p14="http://schemas.microsoft.com/office/powerpoint/2010/main" val="2053384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a:t>وزع جدول جمع البيانات الخاص بك</a:t>
            </a: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41</a:t>
            </a:fld>
            <a:endParaRPr lang="en-US"/>
          </a:p>
        </p:txBody>
      </p:sp>
    </p:spTree>
    <p:extLst>
      <p:ext uri="{BB962C8B-B14F-4D97-AF65-F5344CB8AC3E}">
        <p14:creationId xmlns:p14="http://schemas.microsoft.com/office/powerpoint/2010/main" val="133169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42</a:t>
            </a:fld>
            <a:endParaRPr lang="en-US"/>
          </a:p>
        </p:txBody>
      </p:sp>
    </p:spTree>
    <p:extLst>
      <p:ext uri="{BB962C8B-B14F-4D97-AF65-F5344CB8AC3E}">
        <p14:creationId xmlns:p14="http://schemas.microsoft.com/office/powerpoint/2010/main" val="10069473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dirty="0"/>
              <a:t>انظر القسم 1. التخطيط والإعداد والمجلد الفرعي1.3: التقييم الأمني السريع للمزيد من المعلومات والتفاصيل.</a:t>
            </a:r>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43</a:t>
            </a:fld>
            <a:endParaRPr lang="en-US"/>
          </a:p>
        </p:txBody>
      </p:sp>
    </p:spTree>
    <p:extLst>
      <p:ext uri="{BB962C8B-B14F-4D97-AF65-F5344CB8AC3E}">
        <p14:creationId xmlns:p14="http://schemas.microsoft.com/office/powerpoint/2010/main" val="36873004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dirty="0"/>
              <a:t>ناقش بروتوكول الأمان الخاص بك وقم بتطويره أكثر مع الفريق ، مما يضمن فهم الجميع للبروتوكول والتدابير الأمنية المكتوبة فيه </a:t>
            </a:r>
            <a:r>
              <a:rPr lang="en-US" dirty="0" err="1"/>
              <a:t>وكيف</a:t>
            </a:r>
            <a:r>
              <a:rPr lang="en-US" dirty="0"/>
              <a:t> س</a:t>
            </a:r>
            <a:r>
              <a:rPr lang="ar-JO" dirty="0"/>
              <a:t>يظهر</a:t>
            </a:r>
            <a:r>
              <a:rPr lang="en-US" dirty="0"/>
              <a:t> في الممارسة / في الواقع. من المستحسن أن تقوم بالتمرن / التدرب على البروتوكولات قدر الإمكان ، حتى تتذكرها المجموعة.</a:t>
            </a:r>
          </a:p>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44</a:t>
            </a:fld>
            <a:endParaRPr lang="en-US"/>
          </a:p>
        </p:txBody>
      </p:sp>
    </p:spTree>
    <p:extLst>
      <p:ext uri="{BB962C8B-B14F-4D97-AF65-F5344CB8AC3E}">
        <p14:creationId xmlns:p14="http://schemas.microsoft.com/office/powerpoint/2010/main" val="38203582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JO" dirty="0"/>
              <a:t>استعرض هذه الأدوار مع الفريق ، وتأكد من أنهم يفهمون بشكل جماعي ما يقوم به كل دور ومن يقوم بأداء أي دور في فريقهم.</a:t>
            </a:r>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46</a:t>
            </a:fld>
            <a:endParaRPr lang="en-US"/>
          </a:p>
        </p:txBody>
      </p:sp>
    </p:spTree>
    <p:extLst>
      <p:ext uri="{BB962C8B-B14F-4D97-AF65-F5344CB8AC3E}">
        <p14:creationId xmlns:p14="http://schemas.microsoft.com/office/powerpoint/2010/main" val="1186339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en-US" dirty="0"/>
              <a:t>مجالات مهمة للمناقشة:</a:t>
            </a:r>
          </a:p>
          <a:p>
            <a:pPr marL="171450" indent="-171450" algn="r" rtl="1">
              <a:buFontTx/>
              <a:buChar char="-"/>
            </a:pPr>
            <a:r>
              <a:rPr lang="en-US" dirty="0"/>
              <a:t>من يفعل ماذا ومتى؟</a:t>
            </a:r>
          </a:p>
          <a:p>
            <a:pPr marL="171450" indent="-171450" algn="r" rtl="1">
              <a:buFontTx/>
              <a:buChar char="-"/>
            </a:pPr>
            <a:r>
              <a:rPr lang="en-US" dirty="0"/>
              <a:t>الحاجة إلى البقاء معًا ومع أعضاء الفريق المعينين في جميع الأوقات</a:t>
            </a:r>
          </a:p>
          <a:p>
            <a:pPr marL="171450" indent="-171450" algn="r" rtl="1">
              <a:buFontTx/>
              <a:buChar char="-"/>
            </a:pPr>
            <a:r>
              <a:rPr lang="en-US" dirty="0"/>
              <a:t>الإبلاغ عن أي مشكلات أو مخاوف تتعلق بجمع البيانات و / أو الأمن على الفور - كيف ولمن</a:t>
            </a:r>
          </a:p>
          <a:p>
            <a:pPr marL="171450" indent="-171450" algn="r" rtl="1">
              <a:buFontTx/>
              <a:buChar char="-"/>
            </a:pPr>
            <a:r>
              <a:rPr lang="ar-JO" dirty="0"/>
              <a:t>(</a:t>
            </a:r>
            <a:r>
              <a:rPr lang="en-US" dirty="0" err="1"/>
              <a:t>المعدات</a:t>
            </a:r>
            <a:r>
              <a:rPr lang="en-US" dirty="0"/>
              <a:t> والإمدادات (بما في ذلك مجموعات الإسعافات الأولية والمياه في كل سيارة ، والهواتف المحمولة عند الحاجة ، وما </a:t>
            </a:r>
            <a:r>
              <a:rPr lang="en-US" dirty="0" err="1"/>
              <a:t>إلى</a:t>
            </a:r>
            <a:r>
              <a:rPr lang="en-US" dirty="0"/>
              <a:t> </a:t>
            </a:r>
            <a:r>
              <a:rPr lang="en-US" dirty="0" err="1"/>
              <a:t>ذلك</a:t>
            </a:r>
            <a:r>
              <a:rPr lang="ar-JO" baseline="0" dirty="0"/>
              <a:t> </a:t>
            </a:r>
            <a:r>
              <a:rPr lang="en-US" dirty="0" err="1"/>
              <a:t>تسجيل</a:t>
            </a:r>
            <a:r>
              <a:rPr lang="en-US" dirty="0"/>
              <a:t> الوصول واستخلاص المعلومات يوميًا كل </a:t>
            </a:r>
            <a:r>
              <a:rPr lang="en-US" dirty="0" err="1"/>
              <a:t>يوم</a:t>
            </a:r>
            <a:r>
              <a:rPr lang="en-US" dirty="0"/>
              <a:t> </a:t>
            </a:r>
            <a:r>
              <a:rPr lang="en-US" dirty="0" err="1"/>
              <a:t>عند</a:t>
            </a:r>
            <a:r>
              <a:rPr lang="ar-JO" dirty="0"/>
              <a:t>ما</a:t>
            </a:r>
            <a:r>
              <a:rPr lang="ar-JO" baseline="0" dirty="0"/>
              <a:t> يتم</a:t>
            </a:r>
            <a:r>
              <a:rPr lang="en-US" dirty="0"/>
              <a:t> جمع البيانات</a:t>
            </a:r>
          </a:p>
          <a:p>
            <a:pPr marL="171450" indent="-171450" algn="r" rtl="1">
              <a:buFontTx/>
              <a:buChar char="-"/>
            </a:pPr>
            <a:r>
              <a:rPr lang="en-US" dirty="0"/>
              <a:t>الجداول اليومية ، وتوقيت استراحات الغداء</a:t>
            </a:r>
          </a:p>
          <a:p>
            <a:pPr marL="171450" indent="-171450" algn="r" rtl="1">
              <a:buFontTx/>
              <a:buChar char="-"/>
            </a:pPr>
            <a:r>
              <a:rPr lang="en-US" dirty="0"/>
              <a:t>ملاحظات والمواعيد النهائية للانتهاء</a:t>
            </a:r>
          </a:p>
          <a:p>
            <a:pPr marL="171450" indent="-171450" algn="r" rtl="1">
              <a:buFontTx/>
              <a:buChar char="-"/>
            </a:pPr>
            <a:r>
              <a:rPr lang="en-US" dirty="0"/>
              <a:t>تأكد من أن كل شخص لديه جميع المعلومات التي يحتاجون </a:t>
            </a:r>
            <a:r>
              <a:rPr lang="en-US" dirty="0" err="1"/>
              <a:t>إليها</a:t>
            </a:r>
            <a:r>
              <a:rPr lang="en-US" dirty="0"/>
              <a:t> </a:t>
            </a:r>
            <a:r>
              <a:rPr lang="ar-JO" dirty="0"/>
              <a:t>(</a:t>
            </a:r>
            <a:r>
              <a:rPr lang="en-US" dirty="0" err="1"/>
              <a:t>أرقام</a:t>
            </a:r>
            <a:r>
              <a:rPr lang="en-US" dirty="0"/>
              <a:t> الهواتف ، وما </a:t>
            </a:r>
            <a:r>
              <a:rPr lang="en-US" dirty="0" err="1"/>
              <a:t>إلى</a:t>
            </a:r>
            <a:r>
              <a:rPr lang="en-US" dirty="0"/>
              <a:t> </a:t>
            </a:r>
            <a:r>
              <a:rPr lang="en-US" dirty="0" err="1"/>
              <a:t>ذلك</a:t>
            </a:r>
            <a:r>
              <a:rPr lang="ar-JO" dirty="0"/>
              <a:t>)</a:t>
            </a:r>
            <a:endParaRPr lang="en-US" dirty="0"/>
          </a:p>
          <a:p>
            <a:pPr marL="171450" indent="-171450" algn="r" rtl="1">
              <a:buFontTx/>
              <a:buChar char="-"/>
            </a:pPr>
            <a:r>
              <a:rPr lang="ar-JO" dirty="0"/>
              <a:t>الإقرار</a:t>
            </a:r>
            <a:r>
              <a:rPr lang="en-US" dirty="0"/>
              <a:t> بأن هذا العمل قد يكون صعبًا وأنهم قد يسمعون معلومات صعبة للغاية من المشاركين ؛ تأكد من أن الفريق يعرف إلى أين </a:t>
            </a:r>
            <a:r>
              <a:rPr lang="en-US" dirty="0" err="1"/>
              <a:t>يذهبون</a:t>
            </a:r>
            <a:r>
              <a:rPr lang="en-US" dirty="0"/>
              <a:t> و</a:t>
            </a:r>
            <a:r>
              <a:rPr lang="ar-JO" dirty="0"/>
              <a:t>ل</a:t>
            </a:r>
            <a:r>
              <a:rPr lang="en-US" dirty="0" err="1"/>
              <a:t>من</a:t>
            </a:r>
            <a:r>
              <a:rPr lang="en-US" dirty="0"/>
              <a:t> يذهبون إذا كانوا يريدون التحدث عن أي شيء بسرية حول </a:t>
            </a:r>
            <a:r>
              <a:rPr lang="en-US" dirty="0" err="1"/>
              <a:t>ما</a:t>
            </a:r>
            <a:r>
              <a:rPr lang="en-US" dirty="0"/>
              <a:t> </a:t>
            </a:r>
            <a:r>
              <a:rPr lang="en-US" dirty="0" err="1"/>
              <a:t>يختبر</a:t>
            </a:r>
            <a:r>
              <a:rPr lang="ar-JO" dirty="0"/>
              <a:t>و</a:t>
            </a:r>
            <a:r>
              <a:rPr lang="en-US" dirty="0"/>
              <a:t>ه ويسمعونه.</a:t>
            </a:r>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49</a:t>
            </a:fld>
            <a:endParaRPr lang="en-US"/>
          </a:p>
        </p:txBody>
      </p:sp>
    </p:spTree>
    <p:extLst>
      <p:ext uri="{BB962C8B-B14F-4D97-AF65-F5344CB8AC3E}">
        <p14:creationId xmlns:p14="http://schemas.microsoft.com/office/powerpoint/2010/main" val="3772281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54</a:t>
            </a:fld>
            <a:endParaRPr lang="en-US"/>
          </a:p>
        </p:txBody>
      </p:sp>
    </p:spTree>
    <p:extLst>
      <p:ext uri="{BB962C8B-B14F-4D97-AF65-F5344CB8AC3E}">
        <p14:creationId xmlns:p14="http://schemas.microsoft.com/office/powerpoint/2010/main" val="25369659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5"/>
          </p:nvPr>
        </p:nvSpPr>
        <p:spPr/>
        <p:txBody>
          <a:bodyPr/>
          <a:lstStyle/>
          <a:p>
            <a:pPr algn="r" rtl="1"/>
            <a:fld id="{2BB04936-3B8D-094F-8B5E-5B19086EAA70}" type="slidenum">
              <a:rPr lang="en-US" smtClean="0"/>
              <a:t>55</a:t>
            </a:fld>
            <a:endParaRPr lang="en-US"/>
          </a:p>
        </p:txBody>
      </p:sp>
    </p:spTree>
    <p:extLst>
      <p:ext uri="{BB962C8B-B14F-4D97-AF65-F5344CB8AC3E}">
        <p14:creationId xmlns:p14="http://schemas.microsoft.com/office/powerpoint/2010/main" val="1598206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GB"/>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51691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GB"/>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41337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GB"/>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729460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6075673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BF5C5D5-4B3F-5C44-A76F-D42902C7AB13}" type="datetimeFigureOut">
              <a:rPr lang="en-US" smtClean="0"/>
              <a:t>3/22/2022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4494938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BF5C5D5-4B3F-5C44-A76F-D42902C7AB13}" type="datetimeFigureOut">
              <a:rPr lang="en-US" smtClean="0"/>
              <a:t>3/22/2022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24129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F5C5D5-4B3F-5C44-A76F-D42902C7AB13}"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498756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GB"/>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783096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GB"/>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GB"/>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a:xfrm>
            <a:off x="590396" y="6041362"/>
            <a:ext cx="3295413" cy="365125"/>
          </a:xfrm>
        </p:spPr>
        <p:txBody>
          <a:bodyPr/>
          <a:lstStyle/>
          <a:p>
            <a:endParaRPr lang="en-US"/>
          </a:p>
        </p:txBody>
      </p:sp>
      <p:sp>
        <p:nvSpPr>
          <p:cNvPr id="7" name="Slide Number Placeholder 6"/>
          <p:cNvSpPr>
            <a:spLocks noGrp="1"/>
          </p:cNvSpPr>
          <p:nvPr>
            <p:ph type="sldNum" sz="quarter" idx="12"/>
          </p:nvPr>
        </p:nvSpPr>
        <p:spPr>
          <a:xfrm>
            <a:off x="4862689" y="5915888"/>
            <a:ext cx="1062155" cy="490599"/>
          </a:xfrm>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2634753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GB"/>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GB"/>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2BF5C5D5-4B3F-5C44-A76F-D42902C7AB13}" type="datetimeFigureOut">
              <a:rPr lang="en-US" smtClean="0"/>
              <a:t>3/22/2022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97758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GB"/>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GB"/>
              <a:t>Click to edit Master text styles</a:t>
            </a:r>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4265663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GB"/>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GB"/>
              <a:t>Click to edit Master text styles</a:t>
            </a:r>
          </a:p>
        </p:txBody>
      </p:sp>
      <p:sp>
        <p:nvSpPr>
          <p:cNvPr id="2" name="Date Placeholder 1"/>
          <p:cNvSpPr>
            <a:spLocks noGrp="1"/>
          </p:cNvSpPr>
          <p:nvPr>
            <p:ph type="dt" sz="half" idx="10"/>
          </p:nvPr>
        </p:nvSpPr>
        <p:spPr/>
        <p:txBody>
          <a:bodyPr/>
          <a:lstStyle/>
          <a:p>
            <a:fld id="{2BF5C5D5-4B3F-5C44-A76F-D42902C7AB13}" type="datetimeFigureOut">
              <a:rPr lang="en-US" smtClean="0"/>
              <a:t>3/22/2022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13632153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3237490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BF5C5D5-4B3F-5C44-A76F-D42902C7AB13}" type="datetimeFigureOut">
              <a:rPr lang="en-US" smtClean="0"/>
              <a:t>3/22/2022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F1367D-5CF4-A44E-911D-710DE6479523}" type="slidenum">
              <a:rPr lang="en-US" smtClean="0"/>
              <a:t>‹#›</a:t>
            </a:fld>
            <a:endParaRPr lang="en-US"/>
          </a:p>
        </p:txBody>
      </p:sp>
    </p:spTree>
    <p:extLst>
      <p:ext uri="{BB962C8B-B14F-4D97-AF65-F5344CB8AC3E}">
        <p14:creationId xmlns:p14="http://schemas.microsoft.com/office/powerpoint/2010/main" val="879379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685525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084149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1010304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842947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smtClean="0">
                <a:solidFill>
                  <a:prstClr val="white"/>
                </a:solidFill>
              </a:rPr>
              <a:pPr/>
              <a:t>3/22/2022</a:t>
            </a:fld>
            <a:endParaRPr lang="en-US" dirty="0">
              <a:solidFill>
                <a:prstClr val="white"/>
              </a:solidFill>
            </a:endParaRPr>
          </a:p>
        </p:txBody>
      </p:sp>
      <p:sp>
        <p:nvSpPr>
          <p:cNvPr id="8" name="Footer Placeholder 7"/>
          <p:cNvSpPr>
            <a:spLocks noGrp="1"/>
          </p:cNvSpPr>
          <p:nvPr>
            <p:ph type="ftr" sz="quarter" idx="11"/>
          </p:nvPr>
        </p:nvSpPr>
        <p:spPr/>
        <p:txBody>
          <a:bodyPr/>
          <a:lstStyle/>
          <a:p>
            <a:endParaRPr lang="en-US" dirty="0">
              <a:solidFill>
                <a:prstClr val="white"/>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288872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smtClean="0">
                <a:solidFill>
                  <a:prstClr val="white"/>
                </a:solidFill>
              </a:rPr>
              <a:pPr/>
              <a:t>3/22/2022</a:t>
            </a:fld>
            <a:endParaRPr lang="en-US" dirty="0">
              <a:solidFill>
                <a:prstClr val="white"/>
              </a:solidFill>
            </a:endParaRPr>
          </a:p>
        </p:txBody>
      </p:sp>
      <p:sp>
        <p:nvSpPr>
          <p:cNvPr id="4" name="Footer Placeholder 3"/>
          <p:cNvSpPr>
            <a:spLocks noGrp="1"/>
          </p:cNvSpPr>
          <p:nvPr>
            <p:ph type="ftr" sz="quarter" idx="11"/>
          </p:nvPr>
        </p:nvSpPr>
        <p:spPr/>
        <p:txBody>
          <a:bodyPr/>
          <a:lstStyle/>
          <a:p>
            <a:endParaRPr lang="en-US" dirty="0">
              <a:solidFill>
                <a:prstClr val="white"/>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695969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smtClean="0">
                <a:solidFill>
                  <a:prstClr val="white"/>
                </a:solidFill>
              </a:rPr>
              <a:pPr/>
              <a:t>3/22/2022</a:t>
            </a:fld>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518489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0674341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a:xfrm>
            <a:off x="590396" y="6041362"/>
            <a:ext cx="3295413" cy="365125"/>
          </a:xfrm>
        </p:spPr>
        <p:txBody>
          <a:bodyPr/>
          <a:lstStyle/>
          <a:p>
            <a:endParaRPr lang="en-US" dirty="0">
              <a:solidFill>
                <a:prstClr val="white"/>
              </a:solidFill>
            </a:endParaRPr>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7905119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smtClean="0">
                <a:solidFill>
                  <a:prstClr val="white"/>
                </a:solidFill>
              </a:rPr>
              <a:pPr/>
              <a:t>3/22/2022</a:t>
            </a:fld>
            <a:endParaRPr lang="en-US" dirty="0">
              <a:solidFill>
                <a:prstClr val="white"/>
              </a:solidFill>
            </a:endParaRPr>
          </a:p>
        </p:txBody>
      </p:sp>
      <p:sp>
        <p:nvSpPr>
          <p:cNvPr id="6" name="Footer Placeholder 5"/>
          <p:cNvSpPr>
            <a:spLocks noGrp="1"/>
          </p:cNvSpPr>
          <p:nvPr>
            <p:ph type="ftr" sz="quarter" idx="11"/>
          </p:nvPr>
        </p:nvSpPr>
        <p:spPr/>
        <p:txBody>
          <a:bodyPr/>
          <a:lstStyle/>
          <a:p>
            <a:endParaRPr lang="en-US" dirty="0">
              <a:solidFill>
                <a:prstClr val="white"/>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3488185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496301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smtClean="0">
                <a:solidFill>
                  <a:prstClr val="white"/>
                </a:solidFill>
              </a:rPr>
              <a:pPr/>
              <a:t>3/22/2022</a:t>
            </a:fld>
            <a:endParaRPr lang="en-US" dirty="0">
              <a:solidFill>
                <a:prstClr val="white"/>
              </a:solidFill>
            </a:endParaRPr>
          </a:p>
        </p:txBody>
      </p:sp>
      <p:sp>
        <p:nvSpPr>
          <p:cNvPr id="3" name="Footer Placeholder 2"/>
          <p:cNvSpPr>
            <a:spLocks noGrp="1"/>
          </p:cNvSpPr>
          <p:nvPr>
            <p:ph type="ftr" sz="quarter" idx="11"/>
          </p:nvPr>
        </p:nvSpPr>
        <p:spPr/>
        <p:txBody>
          <a:bodyPr/>
          <a:lstStyle/>
          <a:p>
            <a:endParaRPr lang="en-US" dirty="0">
              <a:solidFill>
                <a:prstClr val="white"/>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1940390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9103228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smtClean="0">
                <a:solidFill>
                  <a:prstClr val="white"/>
                </a:solidFill>
              </a:rPr>
              <a:pPr/>
              <a:t>3/22/2022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27826884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AD347D-5ACD-4C99-B74B-A9C85AD731AF}" type="datetimeFigureOut">
              <a:rPr lang="en-US" smtClean="0"/>
              <a:t>3/22/2022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4020801250"/>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Content with Caption">
    <p:spTree>
      <p:nvGrpSpPr>
        <p:cNvPr id="1" name=""/>
        <p:cNvGrpSpPr/>
        <p:nvPr/>
      </p:nvGrpSpPr>
      <p:grpSpPr>
        <a:xfrm>
          <a:off x="0" y="0"/>
          <a:ext cx="0" cy="0"/>
          <a:chOff x="0" y="0"/>
          <a:chExt cx="0" cy="0"/>
        </a:xfrm>
      </p:grpSpPr>
      <p:pic>
        <p:nvPicPr>
          <p:cNvPr id="6" name="Picture 6" descr="IRC-Top-Border-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1085850" y="3725863"/>
            <a:ext cx="4332288" cy="0"/>
          </a:xfrm>
          <a:prstGeom prst="line">
            <a:avLst/>
          </a:prstGeom>
          <a:ln w="76200" cmpd="sng">
            <a:solidFill>
              <a:schemeClr val="bg2"/>
            </a:solidFill>
          </a:ln>
        </p:spPr>
        <p:style>
          <a:lnRef idx="2">
            <a:schemeClr val="accent1"/>
          </a:lnRef>
          <a:fillRef idx="0">
            <a:schemeClr val="accent1"/>
          </a:fillRef>
          <a:effectRef idx="1">
            <a:schemeClr val="accent1"/>
          </a:effectRef>
          <a:fontRef idx="minor">
            <a:schemeClr val="tx1"/>
          </a:fontRef>
        </p:style>
      </p:cxnSp>
      <p:sp>
        <p:nvSpPr>
          <p:cNvPr id="15" name="Title 1"/>
          <p:cNvSpPr>
            <a:spLocks noGrp="1"/>
          </p:cNvSpPr>
          <p:nvPr>
            <p:ph type="title"/>
          </p:nvPr>
        </p:nvSpPr>
        <p:spPr>
          <a:xfrm>
            <a:off x="375016" y="204215"/>
            <a:ext cx="11435983" cy="1136341"/>
          </a:xfrm>
        </p:spPr>
        <p:txBody>
          <a:bodyPr/>
          <a:lstStyle>
            <a:lvl1pPr>
              <a:defRPr sz="4000" baseline="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715000" y="2234060"/>
            <a:ext cx="5678424" cy="3946607"/>
          </a:xfrm>
        </p:spPr>
        <p:txBody>
          <a:bodyPr/>
          <a:lstStyle>
            <a:lvl1pPr>
              <a:defRPr sz="2400" spc="20"/>
            </a:lvl1pPr>
            <a:lvl2pPr>
              <a:defRPr sz="2000" spc="20"/>
            </a:lvl2pPr>
            <a:lvl3pPr>
              <a:defRPr sz="1600" spc="20"/>
            </a:lvl3pPr>
            <a:lvl4pPr>
              <a:defRPr sz="1600" spc="20"/>
            </a:lvl4pPr>
            <a:lvl5pPr>
              <a:defRPr sz="1600" spc="2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3908778"/>
            <a:ext cx="4389120" cy="2271889"/>
          </a:xfrm>
        </p:spPr>
        <p:txBody>
          <a:bodyPr lIns="91440" rIns="91440">
            <a:normAutofit/>
          </a:bodyPr>
          <a:lstStyle>
            <a:lvl1pPr marL="0" indent="0">
              <a:lnSpc>
                <a:spcPct val="108000"/>
              </a:lnSpc>
              <a:spcBef>
                <a:spcPts val="600"/>
              </a:spcBef>
              <a:buNone/>
              <a:defRPr sz="2400" spc="2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10"/>
          </p:nvPr>
        </p:nvSpPr>
        <p:spPr>
          <a:xfrm>
            <a:off x="1024128" y="1975557"/>
            <a:ext cx="4389120" cy="1580444"/>
          </a:xfrm>
        </p:spPr>
        <p:txBody>
          <a:bodyPr lIns="91440" rIns="91440" anchor="b">
            <a:noAutofit/>
          </a:bodyPr>
          <a:lstStyle>
            <a:lvl1pPr marL="0" indent="0">
              <a:lnSpc>
                <a:spcPct val="100000"/>
              </a:lnSpc>
              <a:spcBef>
                <a:spcPts val="600"/>
              </a:spcBef>
              <a:buNone/>
              <a:defRPr sz="4400" b="0" i="0" spc="20">
                <a:solidFill>
                  <a:schemeClr val="accent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6375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GB"/>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2BF5C5D5-4B3F-5C44-A76F-D42902C7AB13}" type="datetimeFigureOut">
              <a:rPr lang="en-US" smtClean="0"/>
              <a:t>3/22/2022</a:t>
            </a:fld>
            <a:endParaRPr lang="en-US"/>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A4F1367D-5CF4-A44E-911D-710DE6479523}" type="slidenum">
              <a:rPr lang="en-US" smtClean="0"/>
              <a:t>‹#›</a:t>
            </a:fld>
            <a:endParaRPr lang="en-US"/>
          </a:p>
        </p:txBody>
      </p:sp>
    </p:spTree>
    <p:extLst>
      <p:ext uri="{BB962C8B-B14F-4D97-AF65-F5344CB8AC3E}">
        <p14:creationId xmlns:p14="http://schemas.microsoft.com/office/powerpoint/2010/main" val="95446098"/>
      </p:ext>
    </p:extLst>
  </p:cSld>
  <p:clrMap bg1="dk1" tx1="lt1" bg2="dk2" tx2="lt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 id="2147484277" r:id="rId11"/>
    <p:sldLayoutId id="2147484278" r:id="rId12"/>
    <p:sldLayoutId id="2147484279" r:id="rId13"/>
    <p:sldLayoutId id="2147484280"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solidFill>
                <a:prstClr val="white"/>
              </a:solidFill>
            </a:endParaRPr>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smtClean="0">
                <a:solidFill>
                  <a:prstClr val="white"/>
                </a:solidFill>
              </a:rPr>
              <a:pPr/>
              <a:t>3/22/2022</a:t>
            </a:fld>
            <a:endParaRPr lang="en-US" dirty="0">
              <a:solidFill>
                <a:prstClr val="white"/>
              </a:solidFill>
            </a:endParaRPr>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smtClean="0">
                <a:solidFill>
                  <a:srgbClr val="00C6BB"/>
                </a:solidFill>
              </a:rPr>
              <a:pPr/>
              <a:t>‹#›</a:t>
            </a:fld>
            <a:endParaRPr lang="en-US" dirty="0">
              <a:solidFill>
                <a:srgbClr val="00C6BB"/>
              </a:solidFill>
            </a:endParaRPr>
          </a:p>
        </p:txBody>
      </p:sp>
    </p:spTree>
    <p:extLst>
      <p:ext uri="{BB962C8B-B14F-4D97-AF65-F5344CB8AC3E}">
        <p14:creationId xmlns:p14="http://schemas.microsoft.com/office/powerpoint/2010/main" val="447660719"/>
      </p:ext>
    </p:extLst>
  </p:cSld>
  <p:clrMap bg1="dk1" tx1="lt1" bg2="dk2" tx2="lt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 id="2147484293" r:id="rId12"/>
    <p:sldLayoutId id="2147484294" r:id="rId13"/>
    <p:sldLayoutId id="2147484295" r:id="rId14"/>
    <p:sldLayoutId id="2147484296" r:id="rId15"/>
    <p:sldLayoutId id="2147484297" r:id="rId16"/>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5.xml"/><Relationship Id="rId13" Type="http://schemas.openxmlformats.org/officeDocument/2006/relationships/diagramData" Target="../diagrams/data6.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17" Type="http://schemas.microsoft.com/office/2007/relationships/diagramDrawing" Target="../diagrams/drawing6.xml"/><Relationship Id="rId2" Type="http://schemas.openxmlformats.org/officeDocument/2006/relationships/notesSlide" Target="../notesSlides/notesSlide13.xml"/><Relationship Id="rId16" Type="http://schemas.openxmlformats.org/officeDocument/2006/relationships/diagramColors" Target="../diagrams/colors6.xml"/><Relationship Id="rId1" Type="http://schemas.openxmlformats.org/officeDocument/2006/relationships/slideLayout" Target="../slideLayouts/slideLayout21.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5" Type="http://schemas.openxmlformats.org/officeDocument/2006/relationships/diagramQuickStyle" Target="../diagrams/quickStyle6.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 Id="rId1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1.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Google Shape;91;p14">
            <a:extLst>
              <a:ext uri="{FF2B5EF4-FFF2-40B4-BE49-F238E27FC236}">
                <a16:creationId xmlns:a16="http://schemas.microsoft.com/office/drawing/2014/main" id="{C753C118-042F-924D-B22B-85532CA0F9DC}"/>
              </a:ext>
            </a:extLst>
          </p:cNvPr>
          <p:cNvSpPr txBox="1">
            <a:spLocks noGrp="1"/>
          </p:cNvSpPr>
          <p:nvPr>
            <p:ph type="ctrTitle"/>
          </p:nvPr>
        </p:nvSpPr>
        <p:spPr>
          <a:xfrm>
            <a:off x="640079" y="2053641"/>
            <a:ext cx="3669161" cy="2760098"/>
          </a:xfrm>
          <a:prstGeom prst="rect">
            <a:avLst/>
          </a:prstGeom>
        </p:spPr>
        <p:txBody>
          <a:bodyPr spcFirstLastPara="1" vert="horz" lIns="91440" tIns="45720" rIns="91440" bIns="45720" rtlCol="0" anchor="ctr" anchorCtr="0">
            <a:normAutofit/>
          </a:bodyPr>
          <a:lstStyle/>
          <a:p>
            <a:pPr marL="0" lvl="0" indent="0" algn="r" rtl="1">
              <a:spcAft>
                <a:spcPts val="0"/>
              </a:spcAft>
              <a:buClr>
                <a:srgbClr val="0070C0"/>
              </a:buClr>
              <a:buSzPts val="6000"/>
            </a:pPr>
            <a:r>
              <a:rPr lang="ar-JO" sz="2400" kern="1200" dirty="0">
                <a:solidFill>
                  <a:srgbClr val="FFFFFF"/>
                </a:solidFill>
                <a:latin typeface="Calibri" panose="020F0502020204030204" pitchFamily="34" charset="0"/>
                <a:cs typeface="Calibri" panose="020F0502020204030204" pitchFamily="34" charset="0"/>
              </a:rPr>
              <a:t>الاستماع</a:t>
            </a:r>
            <a:r>
              <a:rPr lang="en-US" sz="2400" kern="1200" dirty="0">
                <a:solidFill>
                  <a:srgbClr val="FFFFFF"/>
                </a:solidFill>
                <a:latin typeface="Calibri" panose="020F0502020204030204" pitchFamily="34" charset="0"/>
                <a:cs typeface="Calibri" panose="020F0502020204030204" pitchFamily="34" charset="0"/>
              </a:rPr>
              <a:t>!  </a:t>
            </a:r>
            <a:r>
              <a:rPr lang="ar-JO" sz="2400" kern="1200" dirty="0">
                <a:solidFill>
                  <a:srgbClr val="FFFFFF"/>
                </a:solidFill>
                <a:latin typeface="Calibri" panose="020F0502020204030204" pitchFamily="34" charset="0"/>
                <a:cs typeface="Calibri" panose="020F0502020204030204" pitchFamily="34" charset="0"/>
              </a:rPr>
              <a:t>ال</a:t>
            </a:r>
            <a:r>
              <a:rPr lang="en-US" sz="2400" kern="1200" dirty="0" err="1">
                <a:solidFill>
                  <a:srgbClr val="FFFFFF"/>
                </a:solidFill>
                <a:latin typeface="Calibri" panose="020F0502020204030204" pitchFamily="34" charset="0"/>
                <a:cs typeface="Calibri" panose="020F0502020204030204" pitchFamily="34" charset="0"/>
              </a:rPr>
              <a:t>بارومتر</a:t>
            </a:r>
            <a:r>
              <a:rPr lang="ar-JO" sz="2400" kern="1200" dirty="0">
                <a:solidFill>
                  <a:srgbClr val="FFFFFF"/>
                </a:solidFill>
                <a:latin typeface="Calibri" panose="020F0502020204030204" pitchFamily="34" charset="0"/>
                <a:cs typeface="Calibri" panose="020F0502020204030204" pitchFamily="34" charset="0"/>
              </a:rPr>
              <a:t>(مؤشر الضغط)</a:t>
            </a:r>
            <a:endParaRPr lang="en-US" sz="2400" kern="1200" dirty="0">
              <a:solidFill>
                <a:srgbClr val="FFFFFF"/>
              </a:solidFill>
              <a:latin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C2D9CA0F-68D5-0749-8809-E4E992126836}"/>
              </a:ext>
            </a:extLst>
          </p:cNvPr>
          <p:cNvSpPr>
            <a:spLocks noGrp="1"/>
          </p:cNvSpPr>
          <p:nvPr>
            <p:ph type="subTitle" idx="1"/>
          </p:nvPr>
        </p:nvSpPr>
        <p:spPr>
          <a:xfrm>
            <a:off x="6090574" y="801866"/>
            <a:ext cx="5306084" cy="5230634"/>
          </a:xfrm>
        </p:spPr>
        <p:txBody>
          <a:bodyPr vert="horz" lIns="91440" tIns="45720" rIns="91440" bIns="45720" rtlCol="0" anchor="ctr">
            <a:normAutofit/>
          </a:bodyPr>
          <a:lstStyle/>
          <a:p>
            <a:pPr indent="-228600" algn="r" rtl="1">
              <a:buFont typeface="Arial" panose="020B0604020202020204" pitchFamily="34" charset="0"/>
              <a:buChar char="•"/>
            </a:pPr>
            <a:r>
              <a:rPr lang="ar-JO" dirty="0">
                <a:solidFill>
                  <a:srgbClr val="000000"/>
                </a:solidFill>
                <a:latin typeface="Calibri" panose="020F0502020204030204" pitchFamily="34" charset="0"/>
                <a:cs typeface="Calibri" panose="020F0502020204030204" pitchFamily="34" charset="0"/>
              </a:rPr>
              <a:t>الا</a:t>
            </a:r>
            <a:r>
              <a:rPr lang="en-US" dirty="0" err="1">
                <a:solidFill>
                  <a:srgbClr val="000000"/>
                </a:solidFill>
                <a:latin typeface="Calibri" panose="020F0502020204030204" pitchFamily="34" charset="0"/>
                <a:cs typeface="Calibri" panose="020F0502020204030204" pitchFamily="34" charset="0"/>
              </a:rPr>
              <a:t>جتماع</a:t>
            </a:r>
            <a:r>
              <a:rPr lang="ar-JO" dirty="0">
                <a:solidFill>
                  <a:srgbClr val="000000"/>
                </a:solidFill>
                <a:latin typeface="Calibri" panose="020F0502020204030204" pitchFamily="34" charset="0"/>
                <a:cs typeface="Calibri" panose="020F0502020204030204" pitchFamily="34" charset="0"/>
              </a:rPr>
              <a:t> الافتتاحي لجمع</a:t>
            </a:r>
            <a:r>
              <a:rPr lang="en-US" dirty="0">
                <a:solidFill>
                  <a:srgbClr val="000000"/>
                </a:solidFill>
                <a:latin typeface="Calibri" panose="020F0502020204030204" pitchFamily="34" charset="0"/>
                <a:cs typeface="Calibri" panose="020F0502020204030204" pitchFamily="34" charset="0"/>
              </a:rPr>
              <a:t> البيانات لمدة يومين</a:t>
            </a:r>
          </a:p>
          <a:p>
            <a:pPr indent="-228600" algn="r" rtl="1">
              <a:buFont typeface="Arial" panose="020B0604020202020204" pitchFamily="34" charset="0"/>
              <a:buChar char="•"/>
            </a:pPr>
            <a:r>
              <a:rPr lang="ar-JO" dirty="0">
                <a:solidFill>
                  <a:srgbClr val="000000"/>
                </a:solidFill>
                <a:latin typeface="Calibri" panose="020F0502020204030204" pitchFamily="34" charset="0"/>
                <a:cs typeface="Calibri" panose="020F0502020204030204" pitchFamily="34" charset="0"/>
              </a:rPr>
              <a:t>(الموقع)</a:t>
            </a:r>
            <a:endParaRPr lang="en-US" dirty="0">
              <a:solidFill>
                <a:srgbClr val="000000"/>
              </a:solidFill>
              <a:latin typeface="Calibri" panose="020F0502020204030204" pitchFamily="34" charset="0"/>
              <a:cs typeface="Calibri" panose="020F0502020204030204" pitchFamily="34" charset="0"/>
            </a:endParaRPr>
          </a:p>
          <a:p>
            <a:pPr indent="-228600" algn="r" rtl="1">
              <a:buFont typeface="Arial" panose="020B0604020202020204" pitchFamily="34" charset="0"/>
              <a:buChar char="•"/>
            </a:pPr>
            <a:r>
              <a:rPr lang="ar-JO" dirty="0">
                <a:solidFill>
                  <a:srgbClr val="000000"/>
                </a:solidFill>
                <a:latin typeface="Calibri" panose="020F0502020204030204" pitchFamily="34" charset="0"/>
                <a:cs typeface="Calibri" panose="020F0502020204030204" pitchFamily="34" charset="0"/>
              </a:rPr>
              <a:t>(التا</a:t>
            </a:r>
            <a:r>
              <a:rPr lang="en-US" dirty="0" err="1">
                <a:solidFill>
                  <a:srgbClr val="000000"/>
                </a:solidFill>
                <a:latin typeface="Calibri" panose="020F0502020204030204" pitchFamily="34" charset="0"/>
                <a:cs typeface="Calibri" panose="020F0502020204030204" pitchFamily="34" charset="0"/>
              </a:rPr>
              <a:t>ريخ</a:t>
            </a:r>
            <a:r>
              <a:rPr lang="ar-JO" dirty="0">
                <a:solidFill>
                  <a:srgbClr val="000000"/>
                </a:solidFill>
                <a:latin typeface="Calibri" panose="020F0502020204030204" pitchFamily="34" charset="0"/>
                <a:cs typeface="Calibri" panose="020F0502020204030204" pitchFamily="34" charset="0"/>
              </a:rPr>
              <a:t>)</a:t>
            </a:r>
            <a:endParaRPr lang="en-US" dirty="0">
              <a:solidFill>
                <a:srgbClr val="000000"/>
              </a:solidFill>
              <a:latin typeface="Calibri" panose="020F0502020204030204" pitchFamily="34" charset="0"/>
              <a:cs typeface="Calibri" panose="020F0502020204030204" pitchFamily="34" charset="0"/>
            </a:endParaRPr>
          </a:p>
          <a:p>
            <a:pPr indent="-228600" algn="r" rtl="1">
              <a:buFont typeface="Arial" panose="020B0604020202020204" pitchFamily="34" charset="0"/>
              <a:buChar char="•"/>
            </a:pPr>
            <a:r>
              <a:rPr lang="ar-JO" dirty="0">
                <a:solidFill>
                  <a:srgbClr val="000000"/>
                </a:solidFill>
                <a:latin typeface="Calibri" panose="020F0502020204030204" pitchFamily="34" charset="0"/>
                <a:cs typeface="Calibri" panose="020F0502020204030204" pitchFamily="34" charset="0"/>
              </a:rPr>
              <a:t>(المنظمة- المنظمات)</a:t>
            </a:r>
            <a:endParaRPr lang="en-US"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09217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16C2A-F65E-A447-A4B3-CD0232E6F85C}"/>
              </a:ext>
            </a:extLst>
          </p:cNvPr>
          <p:cNvSpPr>
            <a:spLocks noGrp="1"/>
          </p:cNvSpPr>
          <p:nvPr>
            <p:ph type="title"/>
          </p:nvPr>
        </p:nvSpPr>
        <p:spPr/>
        <p:txBody>
          <a:bodyPr/>
          <a:lstStyle/>
          <a:p>
            <a:pPr algn="r" rtl="1"/>
            <a:r>
              <a:rPr lang="en-US" dirty="0" err="1">
                <a:latin typeface="Calibri" panose="020F0502020204030204" pitchFamily="34" charset="0"/>
                <a:cs typeface="Calibri" panose="020F0502020204030204" pitchFamily="34" charset="0"/>
              </a:rPr>
              <a:t>أهلا</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بكم</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0698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31FCB-8162-4142-A3DF-02C4116E3B9D}"/>
              </a:ext>
            </a:extLst>
          </p:cNvPr>
          <p:cNvSpPr>
            <a:spLocks noGrp="1"/>
          </p:cNvSpPr>
          <p:nvPr>
            <p:ph type="title"/>
          </p:nvPr>
        </p:nvSpPr>
        <p:spPr/>
        <p:txBody>
          <a:bodyPr/>
          <a:lstStyle/>
          <a:p>
            <a:pPr algn="r" rtl="1"/>
            <a:r>
              <a:rPr lang="en-US" dirty="0"/>
              <a:t>نتائج الاجتماع</a:t>
            </a:r>
          </a:p>
        </p:txBody>
      </p:sp>
      <p:sp>
        <p:nvSpPr>
          <p:cNvPr id="3" name="Content Placeholder 2">
            <a:extLst>
              <a:ext uri="{FF2B5EF4-FFF2-40B4-BE49-F238E27FC236}">
                <a16:creationId xmlns:a16="http://schemas.microsoft.com/office/drawing/2014/main" id="{136FA950-46B0-A44E-B669-4125C0DAD1A1}"/>
              </a:ext>
            </a:extLst>
          </p:cNvPr>
          <p:cNvSpPr>
            <a:spLocks noGrp="1"/>
          </p:cNvSpPr>
          <p:nvPr>
            <p:ph idx="1"/>
          </p:nvPr>
        </p:nvSpPr>
        <p:spPr>
          <a:xfrm>
            <a:off x="818712" y="1900239"/>
            <a:ext cx="10554574" cy="3958560"/>
          </a:xfrm>
        </p:spPr>
        <p:txBody>
          <a:bodyPr>
            <a:normAutofit/>
          </a:bodyPr>
          <a:lstStyle/>
          <a:p>
            <a:pPr algn="r" rtl="1"/>
            <a:r>
              <a:rPr lang="en-US" dirty="0">
                <a:latin typeface="Calibri" panose="020F0502020204030204" pitchFamily="34" charset="0"/>
                <a:cs typeface="Calibri" panose="020F0502020204030204" pitchFamily="34" charset="0"/>
              </a:rPr>
              <a:t>بحلول نهاية اليومين ، سيكون </a:t>
            </a:r>
            <a:r>
              <a:rPr lang="en-US" dirty="0" err="1">
                <a:latin typeface="Calibri" panose="020F0502020204030204" pitchFamily="34" charset="0"/>
                <a:cs typeface="Calibri" panose="020F0502020204030204" pitchFamily="34" charset="0"/>
              </a:rPr>
              <a:t>لدى</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المشاركين</a:t>
            </a:r>
            <a:r>
              <a:rPr lang="ar-JO" dirty="0">
                <a:latin typeface="Calibri" panose="020F0502020204030204" pitchFamily="34" charset="0"/>
                <a:cs typeface="Calibri" panose="020F0502020204030204" pitchFamily="34" charset="0"/>
              </a:rPr>
              <a:t> القدرة على:</a:t>
            </a:r>
            <a:endParaRPr lang="en-US" dirty="0">
              <a:latin typeface="Calibri" panose="020F0502020204030204" pitchFamily="34" charset="0"/>
              <a:cs typeface="Calibri" panose="020F0502020204030204" pitchFamily="34" charset="0"/>
            </a:endParaRPr>
          </a:p>
          <a:p>
            <a:pPr marL="0" indent="0" algn="r" rtl="1">
              <a:buNone/>
            </a:pPr>
            <a:endParaRPr lang="en-US" dirty="0">
              <a:latin typeface="Calibri" panose="020F0502020204030204" pitchFamily="34" charset="0"/>
              <a:cs typeface="Calibri" panose="020F0502020204030204" pitchFamily="34" charset="0"/>
            </a:endParaRPr>
          </a:p>
          <a:p>
            <a:pPr lvl="1" algn="r" rtl="1"/>
            <a:r>
              <a:rPr lang="en-US" sz="1800" dirty="0" err="1">
                <a:latin typeface="Calibri" panose="020F0502020204030204" pitchFamily="34" charset="0"/>
                <a:cs typeface="Calibri" panose="020F0502020204030204" pitchFamily="34" charset="0"/>
              </a:rPr>
              <a:t>فهم</a:t>
            </a:r>
            <a:r>
              <a:rPr lang="ar-JO" sz="1800" dirty="0">
                <a:latin typeface="Calibri" panose="020F0502020204030204" pitchFamily="34" charset="0"/>
                <a:cs typeface="Calibri" panose="020F0502020204030204" pitchFamily="34" charset="0"/>
              </a:rPr>
              <a:t> مشروع </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الاستماع</a:t>
            </a:r>
            <a:r>
              <a:rPr lang="ar-JO"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والبارومتر</a:t>
            </a:r>
            <a:r>
              <a:rPr lang="ar-JO" sz="1800" dirty="0">
                <a:latin typeface="Calibri" panose="020F0502020204030204" pitchFamily="34" charset="0"/>
                <a:cs typeface="Calibri" panose="020F0502020204030204" pitchFamily="34" charset="0"/>
              </a:rPr>
              <a:t> (مؤشر الضغط)</a:t>
            </a:r>
            <a:endParaRPr lang="en-US" sz="1800" dirty="0">
              <a:latin typeface="Calibri" panose="020F0502020204030204" pitchFamily="34" charset="0"/>
              <a:cs typeface="Calibri" panose="020F0502020204030204" pitchFamily="34" charset="0"/>
            </a:endParaRPr>
          </a:p>
          <a:p>
            <a:pPr lvl="1" algn="r" rtl="1"/>
            <a:r>
              <a:rPr lang="en-US" sz="1800" dirty="0">
                <a:latin typeface="Calibri" panose="020F0502020204030204" pitchFamily="34" charset="0"/>
                <a:cs typeface="Calibri" panose="020F0502020204030204" pitchFamily="34" charset="0"/>
              </a:rPr>
              <a:t>فهم الغرض من جميع أدوات جمع البيانات واستخدامها وفهم </a:t>
            </a:r>
            <a:r>
              <a:rPr lang="en-US" sz="1800" dirty="0" err="1">
                <a:latin typeface="Calibri" panose="020F0502020204030204" pitchFamily="34" charset="0"/>
                <a:cs typeface="Calibri" panose="020F0502020204030204" pitchFamily="34" charset="0"/>
              </a:rPr>
              <a:t>متفق</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عليه</a:t>
            </a:r>
            <a:r>
              <a:rPr lang="en-US" sz="1800" dirty="0">
                <a:latin typeface="Calibri" panose="020F0502020204030204" pitchFamily="34" charset="0"/>
                <a:cs typeface="Calibri" panose="020F0502020204030204" pitchFamily="34" charset="0"/>
              </a:rPr>
              <a:t> </a:t>
            </a:r>
            <a:r>
              <a:rPr lang="en-US" sz="1800" dirty="0" err="1">
                <a:latin typeface="Calibri" panose="020F0502020204030204" pitchFamily="34" charset="0"/>
                <a:cs typeface="Calibri" panose="020F0502020204030204" pitchFamily="34" charset="0"/>
              </a:rPr>
              <a:t>لجمع</a:t>
            </a:r>
            <a:r>
              <a:rPr lang="en-US" sz="1800" dirty="0">
                <a:latin typeface="Calibri" panose="020F0502020204030204" pitchFamily="34" charset="0"/>
                <a:cs typeface="Calibri" panose="020F0502020204030204" pitchFamily="34" charset="0"/>
              </a:rPr>
              <a:t> البيانات المتوافقة مع المبادئ النسوية</a:t>
            </a:r>
          </a:p>
          <a:p>
            <a:pPr lvl="1" algn="r" rtl="1"/>
            <a:r>
              <a:rPr lang="en-US" sz="1800" dirty="0">
                <a:latin typeface="Calibri" panose="020F0502020204030204" pitchFamily="34" charset="0"/>
                <a:cs typeface="Calibri" panose="020F0502020204030204" pitchFamily="34" charset="0"/>
              </a:rPr>
              <a:t>اتفاقيات المجموعة بشأن الأدوار والمسؤوليات والسلامة والأمن وأفضل الممارسات </a:t>
            </a:r>
          </a:p>
        </p:txBody>
      </p:sp>
    </p:spTree>
    <p:extLst>
      <p:ext uri="{BB962C8B-B14F-4D97-AF65-F5344CB8AC3E}">
        <p14:creationId xmlns:p14="http://schemas.microsoft.com/office/powerpoint/2010/main" val="2149022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8D38A-797B-D142-BF93-C6D3B2AF8896}"/>
              </a:ext>
            </a:extLst>
          </p:cNvPr>
          <p:cNvSpPr>
            <a:spLocks noGrp="1"/>
          </p:cNvSpPr>
          <p:nvPr>
            <p:ph type="title"/>
          </p:nvPr>
        </p:nvSpPr>
        <p:spPr/>
        <p:txBody>
          <a:bodyPr/>
          <a:lstStyle/>
          <a:p>
            <a:pPr algn="r" rtl="1"/>
            <a:r>
              <a:rPr lang="en-US" sz="2800" dirty="0">
                <a:latin typeface="Calibri" panose="020F0502020204030204" pitchFamily="34" charset="0"/>
                <a:cs typeface="Calibri" panose="020F0502020204030204" pitchFamily="34" charset="0"/>
              </a:rPr>
              <a:t>نظرة عامة: </a:t>
            </a:r>
            <a:r>
              <a:rPr lang="ar-JO" sz="2800" dirty="0">
                <a:latin typeface="Calibri" panose="020F0502020204030204" pitchFamily="34" charset="0"/>
                <a:cs typeface="Calibri" panose="020F0502020204030204" pitchFamily="34" charset="0"/>
              </a:rPr>
              <a:t>أجندة العمل</a:t>
            </a:r>
            <a:endParaRPr lang="en-US" sz="28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59416667-33D2-B749-B5BB-D98EFAF925C1}"/>
              </a:ext>
            </a:extLst>
          </p:cNvPr>
          <p:cNvSpPr>
            <a:spLocks noGrp="1"/>
          </p:cNvSpPr>
          <p:nvPr>
            <p:ph idx="1"/>
          </p:nvPr>
        </p:nvSpPr>
        <p:spPr>
          <a:xfrm>
            <a:off x="827424" y="2213812"/>
            <a:ext cx="10554574" cy="4016462"/>
          </a:xfrm>
        </p:spPr>
        <p:txBody>
          <a:bodyPr>
            <a:noAutofit/>
          </a:bodyPr>
          <a:lstStyle/>
          <a:p>
            <a:pPr algn="r" rtl="1">
              <a:buFont typeface="+mj-lt"/>
              <a:buAutoNum type="arabicPeriod"/>
            </a:pPr>
            <a:r>
              <a:rPr lang="en-US" dirty="0" err="1">
                <a:latin typeface="Calibri" panose="020F0502020204030204" pitchFamily="34" charset="0"/>
                <a:cs typeface="Calibri" panose="020F0502020204030204" pitchFamily="34" charset="0"/>
              </a:rPr>
              <a:t>ما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هو</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الاستماع</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المشروع</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والبارومتر</a:t>
            </a:r>
            <a:r>
              <a:rPr lang="ar-JO" dirty="0">
                <a:latin typeface="Calibri" panose="020F0502020204030204" pitchFamily="34" charset="0"/>
                <a:cs typeface="Calibri" panose="020F0502020204030204" pitchFamily="34" charset="0"/>
              </a:rPr>
              <a:t> (مؤشر الضغط)</a:t>
            </a:r>
            <a:r>
              <a:rPr lang="en-US" dirty="0">
                <a:latin typeface="Calibri" panose="020F0502020204030204" pitchFamily="34" charset="0"/>
                <a:cs typeface="Calibri" panose="020F0502020204030204" pitchFamily="34" charset="0"/>
              </a:rPr>
              <a:t>؟</a:t>
            </a:r>
            <a:endParaRPr lang="en-US" dirty="0">
              <a:highlight>
                <a:srgbClr val="808000"/>
              </a:highlight>
              <a:latin typeface="Calibri" panose="020F0502020204030204" pitchFamily="34" charset="0"/>
              <a:cs typeface="Calibri" panose="020F0502020204030204" pitchFamily="34" charset="0"/>
            </a:endParaRPr>
          </a:p>
          <a:p>
            <a:pPr algn="r" rtl="1">
              <a:buFont typeface="+mj-lt"/>
              <a:buAutoNum type="arabicPeriod"/>
            </a:pPr>
            <a:r>
              <a:rPr lang="en-US" dirty="0" err="1">
                <a:latin typeface="Calibri" panose="020F0502020204030204" pitchFamily="34" charset="0"/>
                <a:cs typeface="Calibri" panose="020F0502020204030204" pitchFamily="34" charset="0"/>
              </a:rPr>
              <a:t>مراجعة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المفاهيم</a:t>
            </a:r>
            <a:r>
              <a:rPr lang="en-US" dirty="0">
                <a:latin typeface="Calibri" panose="020F0502020204030204" pitchFamily="34" charset="0"/>
                <a:cs typeface="Calibri" panose="020F0502020204030204" pitchFamily="34" charset="0"/>
              </a:rPr>
              <a:t> الأساسية للعنف القائم على النوع الاجتماعي والمبادئ التوجيهية </a:t>
            </a:r>
            <a:r>
              <a:rPr lang="en-US" dirty="0" err="1">
                <a:latin typeface="Calibri" panose="020F0502020204030204" pitchFamily="34" charset="0"/>
                <a:cs typeface="Calibri" panose="020F0502020204030204" pitchFamily="34" charset="0"/>
              </a:rPr>
              <a:t>والدعم</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المرتكز على رغبة</a:t>
            </a:r>
            <a:r>
              <a:rPr lang="en-US" dirty="0">
                <a:latin typeface="Calibri" panose="020F0502020204030204" pitchFamily="34" charset="0"/>
                <a:cs typeface="Calibri" panose="020F0502020204030204" pitchFamily="34" charset="0"/>
              </a:rPr>
              <a:t> الناجين</a:t>
            </a:r>
          </a:p>
          <a:p>
            <a:pPr algn="r" rtl="1">
              <a:buFont typeface="+mj-lt"/>
              <a:buAutoNum type="arabicPeriod"/>
            </a:pPr>
            <a:r>
              <a:rPr lang="en-US" dirty="0">
                <a:latin typeface="Calibri" panose="020F0502020204030204" pitchFamily="34" charset="0"/>
                <a:cs typeface="Calibri" panose="020F0502020204030204" pitchFamily="34" charset="0"/>
              </a:rPr>
              <a:t>المصطلحات واللغة</a:t>
            </a:r>
          </a:p>
          <a:p>
            <a:pPr algn="r" rtl="1">
              <a:buFont typeface="+mj-lt"/>
              <a:buAutoNum type="arabicPeriod"/>
            </a:pPr>
            <a:r>
              <a:rPr lang="en-US" dirty="0">
                <a:latin typeface="Calibri" panose="020F0502020204030204" pitchFamily="34" charset="0"/>
                <a:cs typeface="Calibri" panose="020F0502020204030204" pitchFamily="34" charset="0"/>
              </a:rPr>
              <a:t>أساسيات جمع البيانات النسوية</a:t>
            </a:r>
          </a:p>
          <a:p>
            <a:pPr algn="r" rtl="1">
              <a:buFont typeface="+mj-lt"/>
              <a:buAutoNum type="arabicPeriod"/>
            </a:pPr>
            <a:r>
              <a:rPr lang="en-US" dirty="0">
                <a:latin typeface="Calibri" panose="020F0502020204030204" pitchFamily="34" charset="0"/>
                <a:cs typeface="Calibri" panose="020F0502020204030204" pitchFamily="34" charset="0"/>
              </a:rPr>
              <a:t>جمع البيانات: مراجعة وممارسة الأدوات</a:t>
            </a:r>
          </a:p>
          <a:p>
            <a:pPr algn="r" rtl="1">
              <a:buFont typeface="+mj-lt"/>
              <a:buAutoNum type="arabicPeriod"/>
            </a:pPr>
            <a:r>
              <a:rPr lang="en-US" dirty="0">
                <a:latin typeface="Calibri" panose="020F0502020204030204" pitchFamily="34" charset="0"/>
                <a:cs typeface="Calibri" panose="020F0502020204030204" pitchFamily="34" charset="0"/>
              </a:rPr>
              <a:t>الاعتبارات الأخلاقية والسلامة والأمن</a:t>
            </a:r>
          </a:p>
          <a:p>
            <a:pPr algn="r" rtl="1">
              <a:buFont typeface="+mj-lt"/>
              <a:buAutoNum type="arabicPeriod"/>
            </a:pPr>
            <a:r>
              <a:rPr lang="en-US" dirty="0">
                <a:latin typeface="Calibri" panose="020F0502020204030204" pitchFamily="34" charset="0"/>
                <a:cs typeface="Calibri" panose="020F0502020204030204" pitchFamily="34" charset="0"/>
              </a:rPr>
              <a:t>أدوار ومسؤوليات كل عضو من أعضاء </a:t>
            </a:r>
            <a:r>
              <a:rPr lang="en-US" dirty="0" err="1">
                <a:latin typeface="Calibri" panose="020F0502020204030204" pitchFamily="34" charset="0"/>
                <a:cs typeface="Calibri" panose="020F0502020204030204" pitchFamily="34" charset="0"/>
              </a:rPr>
              <a:t>فريق</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باروميتر</a:t>
            </a:r>
            <a:r>
              <a:rPr lang="ar-JO" dirty="0">
                <a:latin typeface="Calibri" panose="020F0502020204030204" pitchFamily="34" charset="0"/>
                <a:cs typeface="Calibri" panose="020F0502020204030204" pitchFamily="34" charset="0"/>
              </a:rPr>
              <a:t>(مؤشر الضغط)</a:t>
            </a:r>
            <a:endParaRPr lang="en-US" dirty="0">
              <a:latin typeface="Calibri" panose="020F0502020204030204" pitchFamily="34" charset="0"/>
              <a:cs typeface="Calibri" panose="020F0502020204030204" pitchFamily="34" charset="0"/>
            </a:endParaRPr>
          </a:p>
          <a:p>
            <a:pPr algn="r" rtl="1">
              <a:buFont typeface="+mj-lt"/>
              <a:buAutoNum type="arabicPeriod"/>
            </a:pPr>
            <a:r>
              <a:rPr lang="en-US" dirty="0">
                <a:latin typeface="Calibri" panose="020F0502020204030204" pitchFamily="34" charset="0"/>
                <a:cs typeface="Calibri" panose="020F0502020204030204" pitchFamily="34" charset="0"/>
              </a:rPr>
              <a:t>اتفاقيات المجموعة وقواعد السلوك</a:t>
            </a:r>
          </a:p>
          <a:p>
            <a:pPr algn="r" rtl="1">
              <a:buFont typeface="+mj-lt"/>
              <a:buAutoNum type="arabicPeriod"/>
            </a:pPr>
            <a:r>
              <a:rPr lang="en-US" dirty="0">
                <a:latin typeface="Calibri" panose="020F0502020204030204" pitchFamily="34" charset="0"/>
                <a:cs typeface="Calibri" panose="020F0502020204030204" pitchFamily="34" charset="0"/>
              </a:rPr>
              <a:t>مراجعة مسارات الإحالة وجهات الاتصال الخاصة بالعنف القائم على النوع الاجتماعي</a:t>
            </a:r>
          </a:p>
          <a:p>
            <a:pPr algn="r" rtl="1">
              <a:buFont typeface="+mj-lt"/>
              <a:buAutoNum type="arabicPeriod"/>
            </a:pPr>
            <a:r>
              <a:rPr lang="en-US" dirty="0">
                <a:latin typeface="Calibri" panose="020F0502020204030204" pitchFamily="34" charset="0"/>
                <a:cs typeface="Calibri" panose="020F0502020204030204" pitchFamily="34" charset="0"/>
              </a:rPr>
              <a:t>مراجعة الوثائق الإنسانية الرئيسية</a:t>
            </a:r>
          </a:p>
        </p:txBody>
      </p:sp>
    </p:spTree>
    <p:extLst>
      <p:ext uri="{BB962C8B-B14F-4D97-AF65-F5344CB8AC3E}">
        <p14:creationId xmlns:p14="http://schemas.microsoft.com/office/powerpoint/2010/main" val="3597666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E0C4-F8B5-BA44-BDBA-638944E1CF34}"/>
              </a:ext>
            </a:extLst>
          </p:cNvPr>
          <p:cNvSpPr>
            <a:spLocks noGrp="1"/>
          </p:cNvSpPr>
          <p:nvPr>
            <p:ph type="title"/>
          </p:nvPr>
        </p:nvSpPr>
        <p:spPr>
          <a:xfrm>
            <a:off x="1001386" y="2111424"/>
            <a:ext cx="10561418" cy="1468800"/>
          </a:xfrm>
        </p:spPr>
        <p:txBody>
          <a:bodyPr>
            <a:normAutofit/>
          </a:bodyPr>
          <a:lstStyle/>
          <a:p>
            <a:pPr rtl="1"/>
            <a:r>
              <a:rPr lang="en-US" sz="3200" dirty="0" err="1">
                <a:latin typeface="Calibri" panose="020F0502020204030204" pitchFamily="34" charset="0"/>
                <a:cs typeface="Calibri" panose="020F0502020204030204" pitchFamily="34" charset="0"/>
              </a:rPr>
              <a:t>ما</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هو</a:t>
            </a:r>
            <a:r>
              <a:rPr lang="ar-JO" sz="3200" dirty="0">
                <a:latin typeface="Calibri" panose="020F0502020204030204" pitchFamily="34" charset="0"/>
                <a:cs typeface="Calibri" panose="020F0502020204030204" pitchFamily="34" charset="0"/>
              </a:rPr>
              <a:t> مشروع</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الاستماع</a:t>
            </a:r>
            <a:r>
              <a:rPr lang="ar-JO"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والبارومتر</a:t>
            </a:r>
            <a:r>
              <a:rPr lang="en-US" sz="3200" dirty="0">
                <a:latin typeface="Calibri" panose="020F0502020204030204" pitchFamily="34" charset="0"/>
                <a:cs typeface="Calibri" panose="020F0502020204030204" pitchFamily="34" charset="0"/>
              </a:rPr>
              <a:t> </a:t>
            </a:r>
            <a:r>
              <a:rPr lang="ar-JO" sz="3200" dirty="0">
                <a:latin typeface="Calibri" panose="020F0502020204030204" pitchFamily="34" charset="0"/>
                <a:cs typeface="Calibri" panose="020F0502020204030204" pitchFamily="34" charset="0"/>
              </a:rPr>
              <a:t>(مؤشر الضغط)؟</a:t>
            </a:r>
            <a:endParaRPr lang="en-US" sz="3200"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FA708178-0AEA-A34E-8D4C-093CE83F9788}"/>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32191801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A3351-3DD1-C644-9942-99B8D8B4317F}"/>
              </a:ext>
            </a:extLst>
          </p:cNvPr>
          <p:cNvSpPr>
            <a:spLocks noGrp="1"/>
          </p:cNvSpPr>
          <p:nvPr>
            <p:ph type="title"/>
          </p:nvPr>
        </p:nvSpPr>
        <p:spPr/>
        <p:txBody>
          <a:bodyPr/>
          <a:lstStyle/>
          <a:p>
            <a:pPr algn="r" rtl="1"/>
            <a:r>
              <a:rPr lang="ar-JO" dirty="0"/>
              <a:t>نظرة عامة</a:t>
            </a:r>
            <a:endParaRPr lang="en-US" dirty="0"/>
          </a:p>
        </p:txBody>
      </p:sp>
      <p:sp>
        <p:nvSpPr>
          <p:cNvPr id="3" name="Content Placeholder 2">
            <a:extLst>
              <a:ext uri="{FF2B5EF4-FFF2-40B4-BE49-F238E27FC236}">
                <a16:creationId xmlns:a16="http://schemas.microsoft.com/office/drawing/2014/main" id="{D78556ED-B663-B148-B837-55631DF50EA6}"/>
              </a:ext>
            </a:extLst>
          </p:cNvPr>
          <p:cNvSpPr>
            <a:spLocks noGrp="1"/>
          </p:cNvSpPr>
          <p:nvPr>
            <p:ph idx="1"/>
          </p:nvPr>
        </p:nvSpPr>
        <p:spPr/>
        <p:txBody>
          <a:bodyPr>
            <a:normAutofit/>
          </a:bodyPr>
          <a:lstStyle/>
          <a:p>
            <a:pPr algn="r" rtl="1"/>
            <a:r>
              <a:rPr lang="ar-JO" sz="2000" dirty="0">
                <a:latin typeface="Calibri" panose="020F0502020204030204" pitchFamily="34" charset="0"/>
                <a:cs typeface="Calibri" panose="020F0502020204030204" pitchFamily="34" charset="0"/>
              </a:rPr>
              <a:t>الاستماع</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 المشروع</a:t>
            </a:r>
            <a:endParaRPr lang="en-US" sz="2000" dirty="0">
              <a:latin typeface="Calibri" panose="020F0502020204030204" pitchFamily="34" charset="0"/>
              <a:cs typeface="Calibri" panose="020F0502020204030204" pitchFamily="34" charset="0"/>
            </a:endParaRPr>
          </a:p>
          <a:p>
            <a:pPr algn="r" rtl="1"/>
            <a:r>
              <a:rPr lang="en-US" sz="2000" dirty="0" err="1">
                <a:latin typeface="Calibri" panose="020F0502020204030204" pitchFamily="34" charset="0"/>
                <a:cs typeface="Calibri" panose="020F0502020204030204" pitchFamily="34" charset="0"/>
              </a:rPr>
              <a:t>البارومتر</a:t>
            </a:r>
            <a:r>
              <a:rPr lang="ar-JO" sz="2000" dirty="0">
                <a:latin typeface="Calibri" panose="020F0502020204030204" pitchFamily="34" charset="0"/>
                <a:cs typeface="Calibri" panose="020F0502020204030204" pitchFamily="34" charset="0"/>
              </a:rPr>
              <a:t> (مؤشر الضغط)</a:t>
            </a:r>
            <a:r>
              <a:rPr lang="en-US" sz="2000" dirty="0">
                <a:latin typeface="Calibri" panose="020F0502020204030204" pitchFamily="34" charset="0"/>
                <a:cs typeface="Calibri" panose="020F0502020204030204" pitchFamily="34" charset="0"/>
              </a:rPr>
              <a:t>: ما هو؟ ما هو الغرض منه؟</a:t>
            </a:r>
          </a:p>
          <a:p>
            <a:pPr algn="r" rtl="1"/>
            <a:r>
              <a:rPr lang="en-US" sz="2000" dirty="0" err="1">
                <a:latin typeface="Calibri" panose="020F0502020204030204" pitchFamily="34" charset="0"/>
                <a:cs typeface="Calibri" panose="020F0502020204030204" pitchFamily="34" charset="0"/>
              </a:rPr>
              <a:t>المعايير</a:t>
            </a:r>
            <a:r>
              <a:rPr lang="ar-JO" sz="2000" dirty="0">
                <a:latin typeface="Calibri" panose="020F0502020204030204" pitchFamily="34" charset="0"/>
                <a:cs typeface="Calibri" panose="020F0502020204030204" pitchFamily="34" charset="0"/>
              </a:rPr>
              <a:t> الدنيا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التي</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على أساسها تم</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تطوير</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مؤشر الضغط</a:t>
            </a:r>
            <a:endParaRPr lang="en-US" sz="2000" dirty="0">
              <a:latin typeface="Calibri" panose="020F0502020204030204" pitchFamily="34" charset="0"/>
              <a:cs typeface="Calibri" panose="020F0502020204030204" pitchFamily="34" charset="0"/>
            </a:endParaRPr>
          </a:p>
          <a:p>
            <a:pPr algn="r" rtl="1"/>
            <a:r>
              <a:rPr lang="en-US" sz="2000" dirty="0" err="1">
                <a:latin typeface="Calibri" panose="020F0502020204030204" pitchFamily="34" charset="0"/>
                <a:cs typeface="Calibri" panose="020F0502020204030204" pitchFamily="34" charset="0"/>
              </a:rPr>
              <a:t>نظرية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التغيير</a:t>
            </a:r>
            <a:r>
              <a:rPr lang="ar-JO" sz="2000" dirty="0">
                <a:latin typeface="Calibri" panose="020F0502020204030204" pitchFamily="34" charset="0"/>
                <a:cs typeface="Calibri" panose="020F0502020204030204" pitchFamily="34" charset="0"/>
              </a:rPr>
              <a:t> </a:t>
            </a:r>
            <a:endParaRPr lang="en-US" sz="2000" dirty="0">
              <a:latin typeface="Calibri" panose="020F0502020204030204" pitchFamily="34" charset="0"/>
              <a:cs typeface="Calibri" panose="020F0502020204030204" pitchFamily="34" charset="0"/>
            </a:endParaRPr>
          </a:p>
          <a:p>
            <a:pPr algn="r" rtl="1"/>
            <a:r>
              <a:rPr lang="en-US" sz="2000" dirty="0" err="1">
                <a:latin typeface="Calibri" panose="020F0502020204030204" pitchFamily="34" charset="0"/>
                <a:cs typeface="Calibri" panose="020F0502020204030204" pitchFamily="34" charset="0"/>
              </a:rPr>
              <a:t>لمن</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يُستخدم</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البارومتر</a:t>
            </a:r>
            <a:r>
              <a:rPr lang="ar-JO" sz="2000" dirty="0">
                <a:latin typeface="Calibri" panose="020F0502020204030204" pitchFamily="34" charset="0"/>
                <a:cs typeface="Calibri" panose="020F0502020204030204" pitchFamily="34" charset="0"/>
              </a:rPr>
              <a:t> (مؤشر الضغط) </a:t>
            </a:r>
            <a:r>
              <a:rPr lang="en-US" sz="2000" dirty="0">
                <a:latin typeface="Calibri" panose="020F0502020204030204" pitchFamily="34" charset="0"/>
                <a:cs typeface="Calibri" panose="020F0502020204030204" pitchFamily="34" charset="0"/>
              </a:rPr>
              <a:t> ومتى نستخدمه؟</a:t>
            </a:r>
            <a:endParaRPr lang="en-US" sz="2000" strike="sngStrike" dirty="0">
              <a:latin typeface="Calibri" panose="020F0502020204030204" pitchFamily="34" charset="0"/>
              <a:cs typeface="Calibri" panose="020F0502020204030204" pitchFamily="34" charset="0"/>
            </a:endParaRPr>
          </a:p>
          <a:p>
            <a:pPr algn="r" rtl="1"/>
            <a:r>
              <a:rPr lang="en-US" sz="2000" dirty="0">
                <a:latin typeface="Calibri" panose="020F0502020204030204" pitchFamily="34" charset="0"/>
                <a:cs typeface="Calibri" panose="020F0502020204030204" pitchFamily="34" charset="0"/>
              </a:rPr>
              <a:t>كيف نقيس الاستجابة الإنسانية </a:t>
            </a:r>
            <a:r>
              <a:rPr lang="en-US" sz="2000" dirty="0" err="1">
                <a:latin typeface="Calibri" panose="020F0502020204030204" pitchFamily="34" charset="0"/>
                <a:cs typeface="Calibri" panose="020F0502020204030204" pitchFamily="34" charset="0"/>
              </a:rPr>
              <a:t>باستخدام</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مؤشر الضغط</a:t>
            </a:r>
            <a:r>
              <a:rPr lang="en-US" sz="20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3159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2F940-A325-634E-B6C5-036909EDAC56}"/>
              </a:ext>
            </a:extLst>
          </p:cNvPr>
          <p:cNvSpPr>
            <a:spLocks noGrp="1"/>
          </p:cNvSpPr>
          <p:nvPr>
            <p:ph type="title"/>
          </p:nvPr>
        </p:nvSpPr>
        <p:spPr/>
        <p:txBody>
          <a:bodyPr/>
          <a:lstStyle/>
          <a:p>
            <a:pPr algn="r" rtl="1"/>
            <a:r>
              <a:rPr lang="ar-JO" dirty="0"/>
              <a:t>الاستماع! </a:t>
            </a:r>
            <a:r>
              <a:rPr lang="en-US" dirty="0" err="1"/>
              <a:t>تاريخ</a:t>
            </a:r>
            <a:r>
              <a:rPr lang="en-US" dirty="0"/>
              <a:t> المشروع</a:t>
            </a:r>
          </a:p>
        </p:txBody>
      </p:sp>
      <p:sp>
        <p:nvSpPr>
          <p:cNvPr id="3" name="Content Placeholder 2">
            <a:extLst>
              <a:ext uri="{FF2B5EF4-FFF2-40B4-BE49-F238E27FC236}">
                <a16:creationId xmlns:a16="http://schemas.microsoft.com/office/drawing/2014/main" id="{E6A43F33-B441-4D48-B770-93DC68244BC7}"/>
              </a:ext>
            </a:extLst>
          </p:cNvPr>
          <p:cNvSpPr>
            <a:spLocks noGrp="1"/>
          </p:cNvSpPr>
          <p:nvPr>
            <p:ph idx="1"/>
          </p:nvPr>
        </p:nvSpPr>
        <p:spPr>
          <a:xfrm>
            <a:off x="810000" y="2191110"/>
            <a:ext cx="10757937" cy="3840217"/>
          </a:xfrm>
        </p:spPr>
        <p:txBody>
          <a:bodyPr>
            <a:normAutofit/>
          </a:bodyPr>
          <a:lstStyle/>
          <a:p>
            <a:pPr algn="r" rtl="1" eaLnBrk="0" fontAlgn="base" hangingPunct="0"/>
            <a:r>
              <a:rPr lang="en-US" b="1" dirty="0" err="1">
                <a:latin typeface="Calibri" panose="020F0502020204030204" pitchFamily="34" charset="0"/>
                <a:cs typeface="Calibri" panose="020F0502020204030204" pitchFamily="34" charset="0"/>
              </a:rPr>
              <a:t>هدف</a:t>
            </a:r>
            <a:r>
              <a:rPr lang="en-US" b="1" dirty="0">
                <a:latin typeface="Calibri" panose="020F0502020204030204" pitchFamily="34" charset="0"/>
                <a:cs typeface="Calibri" panose="020F0502020204030204" pitchFamily="34" charset="0"/>
              </a:rPr>
              <a:t> </a:t>
            </a:r>
            <a:r>
              <a:rPr lang="en-US" b="1" dirty="0" err="1">
                <a:latin typeface="Calibri" panose="020F0502020204030204" pitchFamily="34" charset="0"/>
                <a:cs typeface="Calibri" panose="020F0502020204030204" pitchFamily="34" charset="0"/>
              </a:rPr>
              <a:t>المشروع</a:t>
            </a:r>
            <a:r>
              <a:rPr lang="en-US" b="1"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إسماع</a:t>
            </a:r>
            <a:r>
              <a:rPr lang="en-US" dirty="0">
                <a:latin typeface="Calibri" panose="020F0502020204030204" pitchFamily="34" charset="0"/>
                <a:cs typeface="Calibri" panose="020F0502020204030204" pitchFamily="34" charset="0"/>
              </a:rPr>
              <a:t> أصوات وقوة </a:t>
            </a:r>
            <a:r>
              <a:rPr lang="en-US" dirty="0" err="1">
                <a:latin typeface="Calibri" panose="020F0502020204030204" pitchFamily="34" charset="0"/>
                <a:cs typeface="Calibri" panose="020F0502020204030204" pitchFamily="34" charset="0"/>
              </a:rPr>
              <a:t>النساء</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والفتيات</a:t>
            </a:r>
            <a:r>
              <a:rPr lang="ar-JO" dirty="0">
                <a:latin typeface="Calibri" panose="020F0502020204030204" pitchFamily="34" charset="0"/>
                <a:cs typeface="Calibri" panose="020F0502020204030204" pitchFamily="34" charset="0"/>
              </a:rPr>
              <a:t> من</a:t>
            </a:r>
            <a:r>
              <a:rPr lang="en-US" dirty="0">
                <a:latin typeface="Calibri" panose="020F0502020204030204" pitchFamily="34" charset="0"/>
                <a:cs typeface="Calibri" panose="020F0502020204030204" pitchFamily="34" charset="0"/>
              </a:rPr>
              <a:t> اللاجئات والمجتمعات المضيفة لتحفيز الإصلاح المؤسسي والعمل المشترك بين الوكالات وزيادة الموارد بهدف الحد من التحرش الجنسي والاستغلال وسوء </a:t>
            </a:r>
            <a:r>
              <a:rPr lang="en-US" dirty="0" err="1">
                <a:latin typeface="Calibri" panose="020F0502020204030204" pitchFamily="34" charset="0"/>
                <a:cs typeface="Calibri" panose="020F0502020204030204" pitchFamily="34" charset="0"/>
              </a:rPr>
              <a:t>المعاملة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للنساء</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والفتيات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في</a:t>
            </a:r>
            <a:r>
              <a:rPr lang="ar-JO" dirty="0">
                <a:latin typeface="Calibri" panose="020F0502020204030204" pitchFamily="34" charset="0"/>
                <a:cs typeface="Calibri" panose="020F0502020204030204" pitchFamily="34" charset="0"/>
              </a:rPr>
              <a:t> السياقات</a:t>
            </a:r>
            <a:r>
              <a:rPr lang="en-US" dirty="0">
                <a:latin typeface="Calibri" panose="020F0502020204030204" pitchFamily="34" charset="0"/>
                <a:cs typeface="Calibri" panose="020F0502020204030204" pitchFamily="34" charset="0"/>
              </a:rPr>
              <a:t> الإنسانية.</a:t>
            </a:r>
            <a:endParaRPr lang="en-US" dirty="0">
              <a:highlight>
                <a:srgbClr val="808000"/>
              </a:highlight>
              <a:latin typeface="Calibri" panose="020F0502020204030204" pitchFamily="34" charset="0"/>
              <a:cs typeface="Calibri" panose="020F0502020204030204" pitchFamily="34" charset="0"/>
            </a:endParaRPr>
          </a:p>
          <a:p>
            <a:pPr algn="r" rtl="1" eaLnBrk="0" fontAlgn="base" hangingPunct="0"/>
            <a:r>
              <a:rPr lang="ar-JO" dirty="0">
                <a:latin typeface="Calibri" panose="020F0502020204030204" pitchFamily="34" charset="0"/>
                <a:cs typeface="Calibri" panose="020F0502020204030204" pitchFamily="34" charset="0"/>
              </a:rPr>
              <a:t>الاستماع</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يتم تنفيذه</a:t>
            </a:r>
            <a:r>
              <a:rPr lang="en-US" dirty="0">
                <a:latin typeface="Calibri" panose="020F0502020204030204" pitchFamily="34" charset="0"/>
                <a:cs typeface="Calibri" panose="020F0502020204030204" pitchFamily="34" charset="0"/>
              </a:rPr>
              <a:t> عبر سياقات مختلفة بالتعاون مع منظمات حقوق المرأة تحت ثلاثة أهداف.</a:t>
            </a:r>
            <a:endParaRPr lang="en-US" dirty="0">
              <a:highlight>
                <a:srgbClr val="808000"/>
              </a:highlight>
              <a:latin typeface="Calibri" panose="020F0502020204030204" pitchFamily="34" charset="0"/>
              <a:cs typeface="Calibri" panose="020F0502020204030204" pitchFamily="34" charset="0"/>
            </a:endParaRPr>
          </a:p>
          <a:p>
            <a:pPr algn="r" rtl="1" eaLnBrk="0" fontAlgn="base" hangingPunct="0"/>
            <a:r>
              <a:rPr lang="en-US" dirty="0">
                <a:latin typeface="Calibri" panose="020F0502020204030204" pitchFamily="34" charset="0"/>
                <a:cs typeface="Calibri" panose="020F0502020204030204" pitchFamily="34" charset="0"/>
              </a:rPr>
              <a:t>تحت </a:t>
            </a:r>
            <a:r>
              <a:rPr lang="en-US" dirty="0" err="1">
                <a:latin typeface="Calibri" panose="020F0502020204030204" pitchFamily="34" charset="0"/>
                <a:cs typeface="Calibri" panose="020F0502020204030204" pitchFamily="34" charset="0"/>
              </a:rPr>
              <a:t>الهدف</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الأول: الاستماع! </a:t>
            </a:r>
            <a:r>
              <a:rPr lang="en-US" dirty="0" err="1">
                <a:latin typeface="Calibri" panose="020F0502020204030204" pitchFamily="34" charset="0"/>
                <a:cs typeface="Calibri" panose="020F0502020204030204" pitchFamily="34" charset="0"/>
              </a:rPr>
              <a:t>يهدف</a:t>
            </a:r>
            <a:r>
              <a:rPr lang="en-US" dirty="0">
                <a:latin typeface="Calibri" panose="020F0502020204030204" pitchFamily="34" charset="0"/>
                <a:cs typeface="Calibri" panose="020F0502020204030204" pitchFamily="34" charset="0"/>
              </a:rPr>
              <a:t> إلى إنشاء مؤشر يقيس إجراءات التصدي للعنف المبني على النوع </a:t>
            </a:r>
            <a:r>
              <a:rPr lang="en-US" dirty="0" err="1">
                <a:latin typeface="Calibri" panose="020F0502020204030204" pitchFamily="34" charset="0"/>
                <a:cs typeface="Calibri" panose="020F0502020204030204" pitchFamily="34" charset="0"/>
              </a:rPr>
              <a:t>الاجتماعي</a:t>
            </a:r>
            <a:r>
              <a:rPr lang="en-US" dirty="0">
                <a:latin typeface="Calibri" panose="020F0502020204030204" pitchFamily="34" charset="0"/>
                <a:cs typeface="Calibri" panose="020F0502020204030204" pitchFamily="34" charset="0"/>
              </a:rPr>
              <a:t> و  </a:t>
            </a:r>
            <a:r>
              <a:rPr lang="ar-JO" dirty="0">
                <a:latin typeface="Calibri" panose="020F0502020204030204" pitchFamily="34" charset="0"/>
                <a:cs typeface="Calibri" panose="020F0502020204030204" pitchFamily="34" charset="0"/>
              </a:rPr>
              <a:t>التحرش الجنسي والاستغلال وسوء المعاملة</a:t>
            </a:r>
            <a:r>
              <a:rPr lang="en-GB"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والاستجابة</a:t>
            </a:r>
            <a:r>
              <a:rPr lang="en-US" dirty="0">
                <a:latin typeface="Calibri" panose="020F0502020204030204" pitchFamily="34" charset="0"/>
                <a:cs typeface="Calibri" panose="020F0502020204030204" pitchFamily="34" charset="0"/>
              </a:rPr>
              <a:t> لها في السياقات الإنسانية.</a:t>
            </a:r>
          </a:p>
          <a:p>
            <a:pPr algn="r" rtl="1" eaLnBrk="0" fontAlgn="base" hangingPunct="0"/>
            <a:r>
              <a:rPr lang="ar-JO" dirty="0">
                <a:latin typeface="Calibri" panose="020F0502020204030204" pitchFamily="34" charset="0"/>
                <a:cs typeface="Calibri" panose="020F0502020204030204" pitchFamily="34" charset="0"/>
              </a:rPr>
              <a:t>الاستماع</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يتم توجيهه</a:t>
            </a:r>
            <a:r>
              <a:rPr lang="en-US" dirty="0">
                <a:latin typeface="Calibri" panose="020F0502020204030204" pitchFamily="34" charset="0"/>
                <a:cs typeface="Calibri" panose="020F0502020204030204" pitchFamily="34" charset="0"/>
              </a:rPr>
              <a:t> بالمبادئ النسوية ، بما في ذلك الاعتقاد بأن النظام الإنساني بحاجة إلى </a:t>
            </a:r>
            <a:r>
              <a:rPr lang="en-US" dirty="0" err="1">
                <a:latin typeface="Calibri" panose="020F0502020204030204" pitchFamily="34" charset="0"/>
                <a:cs typeface="Calibri" panose="020F0502020204030204" pitchFamily="34" charset="0"/>
              </a:rPr>
              <a:t>تغيير</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جوهري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لمنع</a:t>
            </a:r>
            <a:r>
              <a:rPr lang="ar-JO" dirty="0">
                <a:latin typeface="Calibri" panose="020F0502020204030204" pitchFamily="34" charset="0"/>
                <a:cs typeface="Calibri" panose="020F0502020204030204" pitchFamily="34" charset="0"/>
              </a:rPr>
              <a:t> </a:t>
            </a:r>
          </a:p>
          <a:p>
            <a:pPr marL="0" indent="0" algn="r" rtl="1" eaLnBrk="0" fontAlgn="base" hangingPunct="0">
              <a:buNone/>
            </a:pPr>
            <a:r>
              <a:rPr lang="ar-JO" dirty="0">
                <a:solidFill>
                  <a:prstClr val="white"/>
                </a:solidFill>
                <a:latin typeface="Calibri" panose="020F0502020204030204" pitchFamily="34" charset="0"/>
                <a:cs typeface="Calibri" panose="020F0502020204030204" pitchFamily="34" charset="0"/>
              </a:rPr>
              <a:t>التحرش الجنسي والاستغلال وسوء المعاملة</a:t>
            </a:r>
            <a:r>
              <a:rPr lang="ar-JO"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للنساء</a:t>
            </a:r>
            <a:r>
              <a:rPr lang="en-US" dirty="0">
                <a:latin typeface="Calibri" panose="020F0502020204030204" pitchFamily="34" charset="0"/>
                <a:cs typeface="Calibri" panose="020F0502020204030204" pitchFamily="34" charset="0"/>
              </a:rPr>
              <a:t> والفتيات المتأثرات بالأزمات </a:t>
            </a:r>
            <a:r>
              <a:rPr lang="en-US" dirty="0" err="1">
                <a:latin typeface="Calibri" panose="020F0502020204030204" pitchFamily="34" charset="0"/>
                <a:cs typeface="Calibri" panose="020F0502020204030204" pitchFamily="34" charset="0"/>
              </a:rPr>
              <a:t>والنساء</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العاملات </a:t>
            </a:r>
            <a:r>
              <a:rPr lang="en-US" dirty="0" err="1">
                <a:latin typeface="Calibri" panose="020F0502020204030204" pitchFamily="34" charset="0"/>
                <a:cs typeface="Calibri" panose="020F0502020204030204" pitchFamily="34" charset="0"/>
              </a:rPr>
              <a:t>في</a:t>
            </a:r>
            <a:r>
              <a:rPr lang="en-US" dirty="0">
                <a:latin typeface="Calibri" panose="020F0502020204030204" pitchFamily="34" charset="0"/>
                <a:cs typeface="Calibri" panose="020F0502020204030204" pitchFamily="34" charset="0"/>
              </a:rPr>
              <a:t> حالات الطوارئ.</a:t>
            </a:r>
          </a:p>
        </p:txBody>
      </p:sp>
    </p:spTree>
    <p:extLst>
      <p:ext uri="{BB962C8B-B14F-4D97-AF65-F5344CB8AC3E}">
        <p14:creationId xmlns:p14="http://schemas.microsoft.com/office/powerpoint/2010/main" val="2930732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FC38F-CA95-DE44-8761-D86FE7FB78BF}"/>
              </a:ext>
            </a:extLst>
          </p:cNvPr>
          <p:cNvSpPr>
            <a:spLocks noGrp="1"/>
          </p:cNvSpPr>
          <p:nvPr>
            <p:ph type="title"/>
          </p:nvPr>
        </p:nvSpPr>
        <p:spPr/>
        <p:txBody>
          <a:bodyPr/>
          <a:lstStyle/>
          <a:p>
            <a:pPr algn="r" rtl="1"/>
            <a:r>
              <a:rPr lang="ar-JO" sz="3200" dirty="0">
                <a:latin typeface="Calibri" panose="020F0502020204030204" pitchFamily="34" charset="0"/>
                <a:cs typeface="Calibri" panose="020F0502020204030204" pitchFamily="34" charset="0"/>
              </a:rPr>
              <a:t>الاستماع! ال</a:t>
            </a:r>
            <a:r>
              <a:rPr lang="en-US" sz="3200" dirty="0" err="1">
                <a:latin typeface="Calibri" panose="020F0502020204030204" pitchFamily="34" charset="0"/>
                <a:cs typeface="Calibri" panose="020F0502020204030204" pitchFamily="34" charset="0"/>
              </a:rPr>
              <a:t>باروم</a:t>
            </a:r>
            <a:r>
              <a:rPr lang="ar-JO" sz="3200" dirty="0">
                <a:latin typeface="Calibri" panose="020F0502020204030204" pitchFamily="34" charset="0"/>
                <a:cs typeface="Calibri" panose="020F0502020204030204" pitchFamily="34" charset="0"/>
              </a:rPr>
              <a:t>ي</a:t>
            </a:r>
            <a:r>
              <a:rPr lang="en-US" sz="3200" dirty="0" err="1">
                <a:latin typeface="Calibri" panose="020F0502020204030204" pitchFamily="34" charset="0"/>
                <a:cs typeface="Calibri" panose="020F0502020204030204" pitchFamily="34" charset="0"/>
              </a:rPr>
              <a:t>تر</a:t>
            </a:r>
            <a:r>
              <a:rPr lang="ar-JO" sz="3200" dirty="0">
                <a:latin typeface="Calibri" panose="020F0502020204030204" pitchFamily="34" charset="0"/>
                <a:cs typeface="Calibri" panose="020F0502020204030204" pitchFamily="34" charset="0"/>
              </a:rPr>
              <a:t> (مؤشر الضغط)</a:t>
            </a:r>
            <a:endParaRPr lang="en-US" sz="32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46B10C5-E474-3343-9C7E-B0B708111EF5}"/>
              </a:ext>
            </a:extLst>
          </p:cNvPr>
          <p:cNvSpPr>
            <a:spLocks noGrp="1"/>
          </p:cNvSpPr>
          <p:nvPr>
            <p:ph idx="1"/>
          </p:nvPr>
        </p:nvSpPr>
        <p:spPr>
          <a:xfrm>
            <a:off x="810000" y="2447370"/>
            <a:ext cx="10554574" cy="3636511"/>
          </a:xfrm>
        </p:spPr>
        <p:txBody>
          <a:bodyPr>
            <a:normAutofit/>
          </a:bodyPr>
          <a:lstStyle/>
          <a:p>
            <a:pPr algn="r" rtl="1"/>
            <a:r>
              <a:rPr lang="en-US" sz="2000" b="1" dirty="0" err="1">
                <a:latin typeface="Calibri" panose="020F0502020204030204" pitchFamily="34" charset="0"/>
                <a:cs typeface="Calibri" panose="020F0502020204030204" pitchFamily="34" charset="0"/>
              </a:rPr>
              <a:t>أداة</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التخطيط</a:t>
            </a:r>
            <a:r>
              <a:rPr lang="en-US" sz="2000" b="1" dirty="0">
                <a:latin typeface="Calibri" panose="020F0502020204030204" pitchFamily="34" charset="0"/>
                <a:cs typeface="Calibri" panose="020F0502020204030204" pitchFamily="34" charset="0"/>
              </a:rPr>
              <a:t> </a:t>
            </a:r>
            <a:r>
              <a:rPr lang="en-US" sz="2000" b="1" dirty="0" err="1">
                <a:latin typeface="Calibri" panose="020F0502020204030204" pitchFamily="34" charset="0"/>
                <a:cs typeface="Calibri" panose="020F0502020204030204" pitchFamily="34" charset="0"/>
              </a:rPr>
              <a:t>والتقييم</a:t>
            </a:r>
            <a:r>
              <a:rPr lang="ar-JO" sz="2000" b="1" dirty="0">
                <a:latin typeface="Calibri" panose="020F0502020204030204" pitchFamily="34" charset="0"/>
                <a:cs typeface="Calibri" panose="020F0502020204030204" pitchFamily="34" charset="0"/>
              </a:rPr>
              <a:t> التي تبحث</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التجارب</a:t>
            </a:r>
            <a:r>
              <a:rPr lang="ar-JO" sz="2000" dirty="0">
                <a:latin typeface="Calibri" panose="020F0502020204030204" pitchFamily="34" charset="0"/>
                <a:cs typeface="Calibri" panose="020F0502020204030204" pitchFamily="34" charset="0"/>
              </a:rPr>
              <a:t> الحية</a:t>
            </a:r>
            <a:r>
              <a:rPr lang="en-US" sz="2000" dirty="0">
                <a:latin typeface="Calibri" panose="020F0502020204030204" pitchFamily="34" charset="0"/>
                <a:cs typeface="Calibri" panose="020F0502020204030204" pitchFamily="34" charset="0"/>
              </a:rPr>
              <a:t> التي تعيشها النساء والفتيات لتحديد ما إذا كانت بيئة الاستجابة الإنسانية للطوارئ قادرة على منع وتخفيف والاستجابة للعنف القائم على النوع الاجتماعي والاستغلال والاعتداء الجنسيين والتحرش الجنسي.</a:t>
            </a:r>
          </a:p>
          <a:p>
            <a:pPr algn="r" rtl="1"/>
            <a:r>
              <a:rPr lang="en-US" sz="2000" b="1" dirty="0" err="1">
                <a:latin typeface="Calibri" panose="020F0502020204030204" pitchFamily="34" charset="0"/>
                <a:cs typeface="Calibri" panose="020F0502020204030204" pitchFamily="34" charset="0"/>
              </a:rPr>
              <a:t>التقييم</a:t>
            </a:r>
            <a:r>
              <a:rPr lang="en-US" sz="2000" b="1" dirty="0">
                <a:latin typeface="Calibri" panose="020F0502020204030204" pitchFamily="34" charset="0"/>
                <a:cs typeface="Calibri" panose="020F0502020204030204" pitchFamily="34" charset="0"/>
              </a:rPr>
              <a:t> السريع لنقاط القوة والضعف في الاستجابة الإنسانية للنساء والفتيات</a:t>
            </a:r>
            <a:r>
              <a:rPr lang="en-US" sz="2000" dirty="0">
                <a:latin typeface="Calibri" panose="020F0502020204030204" pitchFamily="34" charset="0"/>
                <a:cs typeface="Calibri" panose="020F0502020204030204" pitchFamily="34" charset="0"/>
              </a:rPr>
              <a:t>، بما في </a:t>
            </a:r>
            <a:r>
              <a:rPr lang="en-US" sz="2000" dirty="0" err="1">
                <a:latin typeface="Calibri" panose="020F0502020204030204" pitchFamily="34" charset="0"/>
                <a:cs typeface="Calibri" panose="020F0502020204030204" pitchFamily="34" charset="0"/>
              </a:rPr>
              <a:t>ذلك</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أولئ</a:t>
            </a:r>
            <a:r>
              <a:rPr lang="ar-JO" sz="2000" dirty="0">
                <a:latin typeface="Calibri" panose="020F0502020204030204" pitchFamily="34" charset="0"/>
                <a:cs typeface="Calibri" panose="020F0502020204030204" pitchFamily="34" charset="0"/>
              </a:rPr>
              <a:t>ك اللاتي </a:t>
            </a:r>
            <a:r>
              <a:rPr lang="en-US" sz="2000" dirty="0" err="1">
                <a:latin typeface="Calibri" panose="020F0502020204030204" pitchFamily="34" charset="0"/>
                <a:cs typeface="Calibri" panose="020F0502020204030204" pitchFamily="34" charset="0"/>
              </a:rPr>
              <a:t>يعملن</a:t>
            </a:r>
            <a:r>
              <a:rPr lang="en-US" sz="2000" dirty="0">
                <a:latin typeface="Calibri" panose="020F0502020204030204" pitchFamily="34" charset="0"/>
                <a:cs typeface="Calibri" panose="020F0502020204030204" pitchFamily="34" charset="0"/>
              </a:rPr>
              <a:t> في حالات الطوارئ الإنسانية وأولئك </a:t>
            </a:r>
            <a:r>
              <a:rPr lang="en-US" sz="2000" dirty="0" err="1">
                <a:latin typeface="Calibri" panose="020F0502020204030204" pitchFamily="34" charset="0"/>
                <a:cs typeface="Calibri" panose="020F0502020204030204" pitchFamily="34" charset="0"/>
              </a:rPr>
              <a:t>في</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من</a:t>
            </a:r>
            <a:r>
              <a:rPr lang="ar-JO" sz="2000" dirty="0">
                <a:latin typeface="Calibri" panose="020F0502020204030204" pitchFamily="34" charset="0"/>
                <a:cs typeface="Calibri" panose="020F0502020204030204" pitchFamily="34" charset="0"/>
              </a:rPr>
              <a:t>ا</a:t>
            </a:r>
            <a:r>
              <a:rPr lang="en-US" sz="2000" dirty="0" err="1">
                <a:latin typeface="Calibri" panose="020F0502020204030204" pitchFamily="34" charset="0"/>
                <a:cs typeface="Calibri" panose="020F0502020204030204" pitchFamily="34" charset="0"/>
              </a:rPr>
              <a:t>طق</a:t>
            </a:r>
            <a:r>
              <a:rPr lang="ar-JO"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تجمعات</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الاستجابة</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الطارئة</a:t>
            </a:r>
            <a:r>
              <a:rPr lang="en-US" sz="2000" dirty="0">
                <a:latin typeface="Calibri" panose="020F0502020204030204" pitchFamily="34" charset="0"/>
                <a:cs typeface="Calibri" panose="020F0502020204030204" pitchFamily="34" charset="0"/>
              </a:rPr>
              <a:t> ، لغرض وضع توصيات للمناصرة.</a:t>
            </a:r>
            <a:r>
              <a:rPr lang="en-GB" sz="2000" dirty="0">
                <a:latin typeface="Calibri" panose="020F0502020204030204" pitchFamily="34" charset="0"/>
                <a:cs typeface="Calibri" panose="020F0502020204030204" pitchFamily="34" charset="0"/>
              </a:rPr>
              <a:t> </a:t>
            </a:r>
          </a:p>
          <a:p>
            <a:pPr algn="r" rtl="1"/>
            <a:r>
              <a:rPr lang="en-US" sz="2000" b="1" dirty="0">
                <a:latin typeface="Calibri" panose="020F0502020204030204" pitchFamily="34" charset="0"/>
                <a:cs typeface="Calibri" panose="020F0502020204030204" pitchFamily="34" charset="0"/>
              </a:rPr>
              <a:t>أداة مناصرة </a:t>
            </a:r>
            <a:r>
              <a:rPr lang="en-US" sz="2000" dirty="0">
                <a:latin typeface="Calibri" panose="020F0502020204030204" pitchFamily="34" charset="0"/>
                <a:cs typeface="Calibri" panose="020F0502020204030204" pitchFamily="34" charset="0"/>
              </a:rPr>
              <a:t>للمجموعات والمنظمات والشبكات النسائية والجهات الفاعلة الأخرى في مجال العنف القائم على النوع </a:t>
            </a:r>
            <a:r>
              <a:rPr lang="en-US" sz="2000" dirty="0" err="1">
                <a:latin typeface="Calibri" panose="020F0502020204030204" pitchFamily="34" charset="0"/>
                <a:cs typeface="Calibri" panose="020F0502020204030204" pitchFamily="34" charset="0"/>
              </a:rPr>
              <a:t>الاجتماعي</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 لمساءلة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المسؤولين</a:t>
            </a:r>
            <a:r>
              <a:rPr lang="en-US" sz="2000" dirty="0">
                <a:latin typeface="Calibri" panose="020F0502020204030204" pitchFamily="34" charset="0"/>
                <a:cs typeface="Calibri" panose="020F0502020204030204" pitchFamily="34" charset="0"/>
              </a:rPr>
              <a:t> عن الاستجابات </a:t>
            </a:r>
            <a:r>
              <a:rPr lang="en-US" sz="2000" dirty="0" err="1">
                <a:latin typeface="Calibri" panose="020F0502020204030204" pitchFamily="34" charset="0"/>
                <a:cs typeface="Calibri" panose="020F0502020204030204" pitchFamily="34" charset="0"/>
              </a:rPr>
              <a:t>الإنسانية</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إزاء </a:t>
            </a:r>
            <a:r>
              <a:rPr lang="en-US" sz="2000" dirty="0" err="1">
                <a:latin typeface="Calibri" panose="020F0502020204030204" pitchFamily="34" charset="0"/>
                <a:cs typeface="Calibri" panose="020F0502020204030204" pitchFamily="34" charset="0"/>
              </a:rPr>
              <a:t>النساء</a:t>
            </a:r>
            <a:r>
              <a:rPr lang="en-US" sz="2000" dirty="0">
                <a:latin typeface="Calibri" panose="020F0502020204030204" pitchFamily="34" charset="0"/>
                <a:cs typeface="Calibri" panose="020F0502020204030204" pitchFamily="34" charset="0"/>
              </a:rPr>
              <a:t> والفتيات. </a:t>
            </a:r>
          </a:p>
        </p:txBody>
      </p:sp>
    </p:spTree>
    <p:extLst>
      <p:ext uri="{BB962C8B-B14F-4D97-AF65-F5344CB8AC3E}">
        <p14:creationId xmlns:p14="http://schemas.microsoft.com/office/powerpoint/2010/main" val="4218388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F45CE-37D5-024E-815B-6CEDFFBC0F94}"/>
              </a:ext>
            </a:extLst>
          </p:cNvPr>
          <p:cNvSpPr>
            <a:spLocks noGrp="1"/>
          </p:cNvSpPr>
          <p:nvPr>
            <p:ph type="title"/>
          </p:nvPr>
        </p:nvSpPr>
        <p:spPr/>
        <p:txBody>
          <a:bodyPr/>
          <a:lstStyle/>
          <a:p>
            <a:pPr algn="r" rtl="1"/>
            <a:r>
              <a:rPr lang="en-US" sz="3200" dirty="0">
                <a:latin typeface="Calibri" panose="020F0502020204030204" pitchFamily="34" charset="0"/>
                <a:cs typeface="Calibri" panose="020F0502020204030204" pitchFamily="34" charset="0"/>
              </a:rPr>
              <a:t>المعايير الدنيا</a:t>
            </a:r>
          </a:p>
        </p:txBody>
      </p:sp>
      <p:sp>
        <p:nvSpPr>
          <p:cNvPr id="3" name="Content Placeholder 2">
            <a:extLst>
              <a:ext uri="{FF2B5EF4-FFF2-40B4-BE49-F238E27FC236}">
                <a16:creationId xmlns:a16="http://schemas.microsoft.com/office/drawing/2014/main" id="{20EE7DD0-9244-7646-8AD7-E1F79714D741}"/>
              </a:ext>
            </a:extLst>
          </p:cNvPr>
          <p:cNvSpPr>
            <a:spLocks noGrp="1"/>
          </p:cNvSpPr>
          <p:nvPr>
            <p:ph idx="1"/>
          </p:nvPr>
        </p:nvSpPr>
        <p:spPr>
          <a:xfrm>
            <a:off x="818712" y="2222287"/>
            <a:ext cx="10554574" cy="4188525"/>
          </a:xfrm>
        </p:spPr>
        <p:txBody>
          <a:bodyPr>
            <a:normAutofit/>
          </a:bodyPr>
          <a:lstStyle/>
          <a:p>
            <a:pPr algn="r" rtl="1"/>
            <a:r>
              <a:rPr lang="en-US" sz="2000" dirty="0" err="1">
                <a:latin typeface="Calibri" panose="020F0502020204030204" pitchFamily="34" charset="0"/>
                <a:cs typeface="Calibri" panose="020F0502020204030204" pitchFamily="34" charset="0"/>
              </a:rPr>
              <a:t>تم</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تطوير</a:t>
            </a:r>
            <a:r>
              <a:rPr lang="ar-JO" sz="2000" dirty="0">
                <a:latin typeface="Calibri" panose="020F0502020204030204" pitchFamily="34" charset="0"/>
                <a:cs typeface="Calibri" panose="020F0502020204030204" pitchFamily="34" charset="0"/>
              </a:rPr>
              <a:t> مؤشر الضغط</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هذا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بناءً</a:t>
            </a:r>
            <a:r>
              <a:rPr lang="en-US" sz="2000" dirty="0">
                <a:latin typeface="Calibri" panose="020F0502020204030204" pitchFamily="34" charset="0"/>
                <a:cs typeface="Calibri" panose="020F0502020204030204" pitchFamily="34" charset="0"/>
              </a:rPr>
              <a:t> على المعايير </a:t>
            </a:r>
            <a:r>
              <a:rPr lang="en-US" sz="2000" dirty="0" err="1">
                <a:latin typeface="Calibri" panose="020F0502020204030204" pitchFamily="34" charset="0"/>
                <a:cs typeface="Calibri" panose="020F0502020204030204" pitchFamily="34" charset="0"/>
              </a:rPr>
              <a:t>الدنيا</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القائمة</a:t>
            </a:r>
            <a:r>
              <a:rPr lang="en-US" sz="2000" dirty="0">
                <a:latin typeface="Calibri" panose="020F0502020204030204" pitchFamily="34" charset="0"/>
                <a:cs typeface="Calibri" panose="020F0502020204030204" pitchFamily="34" charset="0"/>
              </a:rPr>
              <a:t> حول </a:t>
            </a:r>
            <a:r>
              <a:rPr lang="en-US" sz="2000" dirty="0" err="1">
                <a:latin typeface="Calibri" panose="020F0502020204030204" pitchFamily="34" charset="0"/>
                <a:cs typeface="Calibri" panose="020F0502020204030204" pitchFamily="34" charset="0"/>
              </a:rPr>
              <a:t>الوقاية</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من</a:t>
            </a:r>
            <a:r>
              <a:rPr lang="en-US" sz="2000" dirty="0">
                <a:latin typeface="Calibri" panose="020F0502020204030204" pitchFamily="34" charset="0"/>
                <a:cs typeface="Calibri" panose="020F0502020204030204" pitchFamily="34" charset="0"/>
              </a:rPr>
              <a:t> </a:t>
            </a:r>
            <a:r>
              <a:rPr lang="en-US" sz="2000" dirty="0" err="1">
                <a:solidFill>
                  <a:prstClr val="white"/>
                </a:solidFill>
                <a:latin typeface="Calibri" panose="020F0502020204030204" pitchFamily="34" charset="0"/>
                <a:cs typeface="Calibri" panose="020F0502020204030204" pitchFamily="34" charset="0"/>
              </a:rPr>
              <a:t>والاستجابة</a:t>
            </a:r>
            <a:r>
              <a:rPr lang="en-US" sz="2000" dirty="0">
                <a:solidFill>
                  <a:prstClr val="white"/>
                </a:solidFill>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للعنف </a:t>
            </a:r>
            <a:r>
              <a:rPr lang="en-US" sz="2000" dirty="0" err="1">
                <a:latin typeface="Calibri" panose="020F0502020204030204" pitchFamily="34" charset="0"/>
                <a:cs typeface="Calibri" panose="020F0502020204030204" pitchFamily="34" charset="0"/>
              </a:rPr>
              <a:t>القائم</a:t>
            </a:r>
            <a:r>
              <a:rPr lang="en-US" sz="2000" dirty="0">
                <a:latin typeface="Calibri" panose="020F0502020204030204" pitchFamily="34" charset="0"/>
                <a:cs typeface="Calibri" panose="020F0502020204030204" pitchFamily="34" charset="0"/>
              </a:rPr>
              <a:t> على </a:t>
            </a:r>
            <a:r>
              <a:rPr lang="en-US" sz="2000" dirty="0" err="1">
                <a:latin typeface="Calibri" panose="020F0502020204030204" pitchFamily="34" charset="0"/>
                <a:cs typeface="Calibri" panose="020F0502020204030204" pitchFamily="34" charset="0"/>
              </a:rPr>
              <a:t>النوع</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الاجتماعي</a:t>
            </a:r>
            <a:r>
              <a:rPr lang="en-US" sz="2000" dirty="0">
                <a:latin typeface="Calibri" panose="020F0502020204030204" pitchFamily="34" charset="0"/>
                <a:cs typeface="Calibri" panose="020F0502020204030204" pitchFamily="34" charset="0"/>
              </a:rPr>
              <a:t>، والتحرش الجنسي ، والاستغلال والاعتداء الجنسيين. هذه المعايير </a:t>
            </a:r>
            <a:r>
              <a:rPr lang="en-US" sz="2000" dirty="0" err="1">
                <a:latin typeface="Calibri" panose="020F0502020204030204" pitchFamily="34" charset="0"/>
                <a:cs typeface="Calibri" panose="020F0502020204030204" pitchFamily="34" charset="0"/>
              </a:rPr>
              <a:t>الدنيا</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أسست لأفضل </a:t>
            </a:r>
            <a:r>
              <a:rPr lang="en-US" sz="2000" dirty="0" err="1">
                <a:latin typeface="Calibri" panose="020F0502020204030204" pitchFamily="34" charset="0"/>
                <a:cs typeface="Calibri" panose="020F0502020204030204" pitchFamily="34" charset="0"/>
              </a:rPr>
              <a:t>الممارسات</a:t>
            </a:r>
            <a:r>
              <a:rPr lang="en-US" sz="2000" dirty="0">
                <a:latin typeface="Calibri" panose="020F0502020204030204" pitchFamily="34" charset="0"/>
                <a:cs typeface="Calibri" panose="020F0502020204030204" pitchFamily="34" charset="0"/>
              </a:rPr>
              <a:t> العالمية المشتركة بين الوكالات. </a:t>
            </a:r>
            <a:r>
              <a:rPr lang="ar-JO" sz="2000" dirty="0">
                <a:latin typeface="Calibri" panose="020F0502020204030204" pitchFamily="34" charset="0"/>
                <a:cs typeface="Calibri" panose="020F0502020204030204" pitchFamily="34" charset="0"/>
              </a:rPr>
              <a:t>وتشمل</a:t>
            </a:r>
            <a:r>
              <a:rPr lang="en-US" sz="2000" dirty="0">
                <a:latin typeface="Calibri" panose="020F0502020204030204" pitchFamily="34" charset="0"/>
                <a:cs typeface="Calibri" panose="020F0502020204030204" pitchFamily="34" charset="0"/>
              </a:rPr>
              <a:t>:</a:t>
            </a:r>
          </a:p>
          <a:p>
            <a:pPr lvl="1" algn="r" rtl="1"/>
            <a:r>
              <a:rPr lang="en-US" sz="2000" dirty="0">
                <a:latin typeface="Calibri" panose="020F0502020204030204" pitchFamily="34" charset="0"/>
                <a:cs typeface="Calibri" panose="020F0502020204030204" pitchFamily="34" charset="0"/>
              </a:rPr>
              <a:t>المعايير الدنيا المشتركة بين الوكالات للعنف المبني على النوع </a:t>
            </a:r>
            <a:r>
              <a:rPr lang="en-US" sz="2000" dirty="0" err="1">
                <a:latin typeface="Calibri" panose="020F0502020204030204" pitchFamily="34" charset="0"/>
                <a:cs typeface="Calibri" panose="020F0502020204030204" pitchFamily="34" charset="0"/>
              </a:rPr>
              <a:t>الاجتماعي</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لبر</a:t>
            </a:r>
            <a:r>
              <a:rPr lang="ar-JO" sz="2000" dirty="0">
                <a:latin typeface="Calibri" panose="020F0502020204030204" pitchFamily="34" charset="0"/>
                <a:cs typeface="Calibri" panose="020F0502020204030204" pitchFamily="34" charset="0"/>
              </a:rPr>
              <a:t>ا</a:t>
            </a:r>
            <a:r>
              <a:rPr lang="en-US" sz="2000" dirty="0" err="1">
                <a:latin typeface="Calibri" panose="020F0502020204030204" pitchFamily="34" charset="0"/>
                <a:cs typeface="Calibri" panose="020F0502020204030204" pitchFamily="34" charset="0"/>
              </a:rPr>
              <a:t>مج</a:t>
            </a:r>
            <a:r>
              <a:rPr lang="en-US" sz="2000" dirty="0">
                <a:latin typeface="Calibri" panose="020F0502020204030204" pitchFamily="34" charset="0"/>
                <a:cs typeface="Calibri" panose="020F0502020204030204" pitchFamily="34" charset="0"/>
              </a:rPr>
              <a:t> العنف القائم على النوع الاجتماعي في حالات الطوارئ</a:t>
            </a:r>
          </a:p>
          <a:p>
            <a:pPr lvl="1" algn="r" rtl="1"/>
            <a:r>
              <a:rPr lang="ar-JO" sz="2000" dirty="0">
                <a:latin typeface="Calibri" panose="020F0502020204030204" pitchFamily="34" charset="0"/>
                <a:cs typeface="Calibri" panose="020F0502020204030204" pitchFamily="34" charset="0"/>
              </a:rPr>
              <a:t>المبادئ التوجيهية</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للجنة</a:t>
            </a:r>
            <a:r>
              <a:rPr lang="en-US" sz="2000" dirty="0">
                <a:latin typeface="Calibri" panose="020F0502020204030204" pitchFamily="34" charset="0"/>
                <a:cs typeface="Calibri" panose="020F0502020204030204" pitchFamily="34" charset="0"/>
              </a:rPr>
              <a:t> الدائمة المشتركة بين الوكالات حول دمج تدخلات العنف المبني على النوع الاجتماعي في العمل الإنساني</a:t>
            </a:r>
          </a:p>
          <a:p>
            <a:pPr lvl="1" algn="r" rtl="1"/>
            <a:r>
              <a:rPr lang="en-US" sz="2000" dirty="0" err="1">
                <a:latin typeface="Calibri" panose="020F0502020204030204" pitchFamily="34" charset="0"/>
                <a:cs typeface="Calibri" panose="020F0502020204030204" pitchFamily="34" charset="0"/>
              </a:rPr>
              <a:t>معايير</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التشغيل</a:t>
            </a:r>
            <a:r>
              <a:rPr lang="ar-JO" sz="2000" dirty="0">
                <a:latin typeface="Calibri" panose="020F0502020204030204" pitchFamily="34" charset="0"/>
                <a:cs typeface="Calibri" panose="020F0502020204030204" pitchFamily="34" charset="0"/>
              </a:rPr>
              <a:t> الدنيا</a:t>
            </a:r>
            <a:r>
              <a:rPr lang="en-US" sz="2000" dirty="0">
                <a:latin typeface="Calibri" panose="020F0502020204030204" pitchFamily="34" charset="0"/>
                <a:cs typeface="Calibri" panose="020F0502020204030204" pitchFamily="34" charset="0"/>
              </a:rPr>
              <a:t> الخاصة بمنع الاستغلال والاعتداء الجنسيين</a:t>
            </a:r>
          </a:p>
          <a:p>
            <a:pPr lvl="1" algn="r" rtl="1"/>
            <a:r>
              <a:rPr lang="en-GB" sz="2000" dirty="0">
                <a:latin typeface="Calibri" panose="020F0502020204030204" pitchFamily="34" charset="0"/>
                <a:cs typeface="Calibri" panose="020F0502020204030204" pitchFamily="34" charset="0"/>
              </a:rPr>
              <a:t>دليل أفضل </a:t>
            </a:r>
            <a:r>
              <a:rPr lang="en-GB" sz="2000" dirty="0" err="1">
                <a:latin typeface="Calibri" panose="020F0502020204030204" pitchFamily="34" charset="0"/>
                <a:cs typeface="Calibri" panose="020F0502020204030204" pitchFamily="34" charset="0"/>
              </a:rPr>
              <a:t>الممارسات</a:t>
            </a:r>
            <a:r>
              <a:rPr lang="en-GB"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ل</a:t>
            </a:r>
            <a:r>
              <a:rPr lang="en-GB" sz="2000" dirty="0" err="1">
                <a:latin typeface="Calibri" panose="020F0502020204030204" pitchFamily="34" charset="0"/>
                <a:cs typeface="Calibri" panose="020F0502020204030204" pitchFamily="34" charset="0"/>
              </a:rPr>
              <a:t>آليات</a:t>
            </a:r>
            <a:r>
              <a:rPr lang="ar-JO" sz="2000" dirty="0">
                <a:latin typeface="Calibri" panose="020F0502020204030204" pitchFamily="34" charset="0"/>
                <a:cs typeface="Calibri" panose="020F0502020204030204" pitchFamily="34" charset="0"/>
              </a:rPr>
              <a:t> تقديم</a:t>
            </a:r>
            <a:r>
              <a:rPr lang="en-GB" sz="2000" dirty="0">
                <a:latin typeface="Calibri" panose="020F0502020204030204" pitchFamily="34" charset="0"/>
                <a:cs typeface="Calibri" panose="020F0502020204030204" pitchFamily="34" charset="0"/>
              </a:rPr>
              <a:t> الشكاوى المجتمعية المشتركة بين الوكالات</a:t>
            </a:r>
          </a:p>
          <a:p>
            <a:pPr lvl="1" algn="r" rtl="1"/>
            <a:r>
              <a:rPr lang="en-GB" sz="2000" dirty="0">
                <a:latin typeface="Calibri" panose="020F0502020204030204" pitchFamily="34" charset="0"/>
                <a:cs typeface="Calibri" panose="020F0502020204030204" pitchFamily="34" charset="0"/>
              </a:rPr>
              <a:t>إطار </a:t>
            </a:r>
            <a:r>
              <a:rPr lang="en-GB" sz="2000" dirty="0" err="1">
                <a:latin typeface="Calibri" panose="020F0502020204030204" pitchFamily="34" charset="0"/>
                <a:cs typeface="Calibri" panose="020F0502020204030204" pitchFamily="34" charset="0"/>
              </a:rPr>
              <a:t>المساءلة</a:t>
            </a:r>
            <a:r>
              <a:rPr lang="en-GB"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المتعلق</a:t>
            </a:r>
            <a:r>
              <a:rPr lang="en-GB"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ب</a:t>
            </a:r>
            <a:r>
              <a:rPr lang="en-GB" sz="2000" dirty="0" err="1">
                <a:latin typeface="Calibri" panose="020F0502020204030204" pitchFamily="34" charset="0"/>
                <a:cs typeface="Calibri" panose="020F0502020204030204" pitchFamily="34" charset="0"/>
              </a:rPr>
              <a:t>العنف</a:t>
            </a:r>
            <a:r>
              <a:rPr lang="en-GB" sz="2000" dirty="0">
                <a:latin typeface="Calibri" panose="020F0502020204030204" pitchFamily="34" charset="0"/>
                <a:cs typeface="Calibri" panose="020F0502020204030204" pitchFamily="34" charset="0"/>
              </a:rPr>
              <a:t> القائم على النوع الاجتماعي</a:t>
            </a:r>
          </a:p>
          <a:p>
            <a:pPr marL="0" indent="0" algn="r" rtl="1">
              <a:buNone/>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733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7D0B-0C19-624D-9944-0C27EAAC19E6}"/>
              </a:ext>
            </a:extLst>
          </p:cNvPr>
          <p:cNvSpPr>
            <a:spLocks noGrp="1"/>
          </p:cNvSpPr>
          <p:nvPr>
            <p:ph type="title"/>
          </p:nvPr>
        </p:nvSpPr>
        <p:spPr/>
        <p:txBody>
          <a:bodyPr/>
          <a:lstStyle/>
          <a:p>
            <a:pPr algn="r" rtl="1"/>
            <a:r>
              <a:rPr lang="en-US" dirty="0"/>
              <a:t>نظرية التغيير</a:t>
            </a:r>
          </a:p>
        </p:txBody>
      </p:sp>
      <p:graphicFrame>
        <p:nvGraphicFramePr>
          <p:cNvPr id="4" name="Table 3">
            <a:extLst>
              <a:ext uri="{FF2B5EF4-FFF2-40B4-BE49-F238E27FC236}">
                <a16:creationId xmlns:a16="http://schemas.microsoft.com/office/drawing/2014/main" id="{17A949C4-2ABF-7E4C-B84E-111CE3332FA1}"/>
              </a:ext>
            </a:extLst>
          </p:cNvPr>
          <p:cNvGraphicFramePr>
            <a:graphicFrameLocks noGrp="1"/>
          </p:cNvGraphicFramePr>
          <p:nvPr>
            <p:extLst>
              <p:ext uri="{D42A27DB-BD31-4B8C-83A1-F6EECF244321}">
                <p14:modId xmlns:p14="http://schemas.microsoft.com/office/powerpoint/2010/main" val="2069910582"/>
              </p:ext>
            </p:extLst>
          </p:nvPr>
        </p:nvGraphicFramePr>
        <p:xfrm>
          <a:off x="536298" y="2208362"/>
          <a:ext cx="11119401" cy="4057793"/>
        </p:xfrm>
        <a:graphic>
          <a:graphicData uri="http://schemas.openxmlformats.org/drawingml/2006/table">
            <a:tbl>
              <a:tblPr firstRow="1" bandRow="1">
                <a:tableStyleId>{E929F9F4-4A8F-4326-A1B4-22849713DDAB}</a:tableStyleId>
              </a:tblPr>
              <a:tblGrid>
                <a:gridCol w="669818">
                  <a:extLst>
                    <a:ext uri="{9D8B030D-6E8A-4147-A177-3AD203B41FA5}">
                      <a16:colId xmlns:a16="http://schemas.microsoft.com/office/drawing/2014/main" val="2617135389"/>
                    </a:ext>
                  </a:extLst>
                </a:gridCol>
                <a:gridCol w="2620296">
                  <a:extLst>
                    <a:ext uri="{9D8B030D-6E8A-4147-A177-3AD203B41FA5}">
                      <a16:colId xmlns:a16="http://schemas.microsoft.com/office/drawing/2014/main" val="4015067559"/>
                    </a:ext>
                  </a:extLst>
                </a:gridCol>
                <a:gridCol w="2574388">
                  <a:extLst>
                    <a:ext uri="{9D8B030D-6E8A-4147-A177-3AD203B41FA5}">
                      <a16:colId xmlns:a16="http://schemas.microsoft.com/office/drawing/2014/main" val="2303400508"/>
                    </a:ext>
                  </a:extLst>
                </a:gridCol>
                <a:gridCol w="2785403">
                  <a:extLst>
                    <a:ext uri="{9D8B030D-6E8A-4147-A177-3AD203B41FA5}">
                      <a16:colId xmlns:a16="http://schemas.microsoft.com/office/drawing/2014/main" val="1400383342"/>
                    </a:ext>
                  </a:extLst>
                </a:gridCol>
                <a:gridCol w="2469496">
                  <a:extLst>
                    <a:ext uri="{9D8B030D-6E8A-4147-A177-3AD203B41FA5}">
                      <a16:colId xmlns:a16="http://schemas.microsoft.com/office/drawing/2014/main" val="2341335181"/>
                    </a:ext>
                  </a:extLst>
                </a:gridCol>
              </a:tblGrid>
              <a:tr h="1076640">
                <a:tc>
                  <a:txBody>
                    <a:bodyPr/>
                    <a:lstStyle/>
                    <a:p>
                      <a:pPr algn="ctr" rtl="1"/>
                      <a:r>
                        <a:rPr lang="en-US" sz="1800" dirty="0">
                          <a:latin typeface="Calibri" panose="020F0502020204030204" pitchFamily="34" charset="0"/>
                          <a:cs typeface="Calibri" panose="020F0502020204030204" pitchFamily="34" charset="0"/>
                        </a:rPr>
                        <a:t>رؤية</a:t>
                      </a:r>
                    </a:p>
                  </a:txBody>
                  <a:tcPr vert="vert270"/>
                </a:tc>
                <a:tc gridSpan="4">
                  <a:txBody>
                    <a:bodyPr/>
                    <a:lstStyle/>
                    <a:p>
                      <a:pPr algn="r" rtl="1"/>
                      <a:r>
                        <a:rPr lang="en-US" sz="1600" kern="1200" dirty="0">
                          <a:effectLst/>
                          <a:latin typeface="Calibri" panose="020F0502020204030204" pitchFamily="34" charset="0"/>
                          <a:cs typeface="Calibri" panose="020F0502020204030204" pitchFamily="34" charset="0"/>
                        </a:rPr>
                        <a:t>تسعى النساء والفتيات المتأثرات بالأزمة والنساء العاملات في حالات الطوارئ إلى تحقيق إمكاناتهن ، </a:t>
                      </a:r>
                      <a:r>
                        <a:rPr lang="ar-JO" sz="1600" kern="1200" dirty="0">
                          <a:effectLst/>
                          <a:latin typeface="Calibri" panose="020F0502020204030204" pitchFamily="34" charset="0"/>
                          <a:cs typeface="Calibri" panose="020F0502020204030204" pitchFamily="34" charset="0"/>
                        </a:rPr>
                        <a:t>بعيدا</a:t>
                      </a:r>
                      <a:r>
                        <a:rPr lang="ar-JO" sz="1600" kern="1200" baseline="0" dirty="0">
                          <a:effectLst/>
                          <a:latin typeface="Calibri" panose="020F0502020204030204" pitchFamily="34" charset="0"/>
                          <a:cs typeface="Calibri" panose="020F0502020204030204" pitchFamily="34" charset="0"/>
                        </a:rPr>
                        <a:t> عن </a:t>
                      </a:r>
                      <a:r>
                        <a:rPr lang="ar-JO" sz="1600" kern="1200" dirty="0">
                          <a:effectLst/>
                          <a:latin typeface="Calibri" panose="020F0502020204030204" pitchFamily="34" charset="0"/>
                          <a:cs typeface="Calibri" panose="020F0502020204030204" pitchFamily="34" charset="0"/>
                        </a:rPr>
                        <a:t>ال</a:t>
                      </a:r>
                      <a:r>
                        <a:rPr lang="en-US" sz="1600" kern="1200" dirty="0" err="1">
                          <a:effectLst/>
                          <a:latin typeface="Calibri" panose="020F0502020204030204" pitchFamily="34" charset="0"/>
                          <a:cs typeface="Calibri" panose="020F0502020204030204" pitchFamily="34" charset="0"/>
                        </a:rPr>
                        <a:t>عنف</a:t>
                      </a:r>
                      <a:r>
                        <a:rPr lang="en-US" sz="1600" kern="1200" dirty="0">
                          <a:effectLst/>
                          <a:latin typeface="Calibri" panose="020F0502020204030204" pitchFamily="34" charset="0"/>
                          <a:cs typeface="Calibri" panose="020F0502020204030204" pitchFamily="34" charset="0"/>
                        </a:rPr>
                        <a:t> وعدم المساواة.</a:t>
                      </a:r>
                      <a:endParaRPr lang="en-US" sz="1600" dirty="0">
                        <a:latin typeface="Calibri" panose="020F0502020204030204" pitchFamily="34" charset="0"/>
                        <a:cs typeface="Calibri" panose="020F0502020204030204" pitchFamily="34" charset="0"/>
                      </a:endParaRPr>
                    </a:p>
                  </a:txBody>
                  <a:tcPr/>
                </a:tc>
                <a:tc hMerge="1">
                  <a:txBody>
                    <a:bodyPr/>
                    <a:lstStyle/>
                    <a:p>
                      <a:pPr algn="r" rtl="1"/>
                      <a:endParaRPr lang="en-US"/>
                    </a:p>
                  </a:txBody>
                  <a:tcPr/>
                </a:tc>
                <a:tc hMerge="1">
                  <a:txBody>
                    <a:bodyPr/>
                    <a:lstStyle/>
                    <a:p>
                      <a:pPr algn="r" rtl="1"/>
                      <a:endParaRPr lang="en-US"/>
                    </a:p>
                  </a:txBody>
                  <a:tcPr/>
                </a:tc>
                <a:tc hMerge="1">
                  <a:txBody>
                    <a:bodyPr/>
                    <a:lstStyle/>
                    <a:p>
                      <a:pPr algn="r" rtl="1"/>
                      <a:endParaRPr lang="en-US" dirty="0"/>
                    </a:p>
                  </a:txBody>
                  <a:tcPr/>
                </a:tc>
                <a:extLst>
                  <a:ext uri="{0D108BD9-81ED-4DB2-BD59-A6C34878D82A}">
                    <a16:rowId xmlns:a16="http://schemas.microsoft.com/office/drawing/2014/main" val="974001965"/>
                  </a:ext>
                </a:extLst>
              </a:tr>
              <a:tr h="711204">
                <a:tc rowSpan="2">
                  <a:txBody>
                    <a:bodyPr/>
                    <a:lstStyle/>
                    <a:p>
                      <a:pPr algn="ctr" rtl="1"/>
                      <a:r>
                        <a:rPr lang="en-US" sz="1800" dirty="0">
                          <a:latin typeface="Calibri" panose="020F0502020204030204" pitchFamily="34" charset="0"/>
                          <a:cs typeface="Calibri" panose="020F0502020204030204" pitchFamily="34" charset="0"/>
                        </a:rPr>
                        <a:t>النتائج</a:t>
                      </a:r>
                    </a:p>
                  </a:txBody>
                  <a:tcPr vert="vert270"/>
                </a:tc>
                <a:tc rowSpan="2">
                  <a:txBody>
                    <a:bodyPr/>
                    <a:lstStyle/>
                    <a:p>
                      <a:pPr algn="r" rtl="1"/>
                      <a:r>
                        <a:rPr lang="en-US" sz="1600" kern="1200" dirty="0">
                          <a:effectLst/>
                          <a:latin typeface="Calibri" panose="020F0502020204030204" pitchFamily="34" charset="0"/>
                          <a:cs typeface="Calibri" panose="020F0502020204030204" pitchFamily="34" charset="0"/>
                        </a:rPr>
                        <a:t>1. تثق النساء </a:t>
                      </a:r>
                      <a:r>
                        <a:rPr lang="en-US" sz="1600" kern="1200" dirty="0" err="1">
                          <a:effectLst/>
                          <a:latin typeface="Calibri" panose="020F0502020204030204" pitchFamily="34" charset="0"/>
                          <a:cs typeface="Calibri" panose="020F0502020204030204" pitchFamily="34" charset="0"/>
                        </a:rPr>
                        <a:t>والفتيات</a:t>
                      </a:r>
                      <a:r>
                        <a:rPr lang="en-US" sz="1600" kern="120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في</a:t>
                      </a:r>
                      <a:r>
                        <a:rPr lang="ar-JO" sz="1600" kern="1200" baseline="0" dirty="0">
                          <a:effectLst/>
                          <a:latin typeface="Calibri" panose="020F0502020204030204" pitchFamily="34" charset="0"/>
                          <a:cs typeface="Calibri" panose="020F0502020204030204" pitchFamily="34" charset="0"/>
                        </a:rPr>
                        <a:t> </a:t>
                      </a:r>
                      <a:r>
                        <a:rPr lang="en-US" sz="1600" kern="1200" dirty="0" err="1">
                          <a:effectLst/>
                          <a:latin typeface="Calibri" panose="020F0502020204030204" pitchFamily="34" charset="0"/>
                          <a:cs typeface="Calibri" panose="020F0502020204030204" pitchFamily="34" charset="0"/>
                        </a:rPr>
                        <a:t>خدمات</a:t>
                      </a:r>
                      <a:r>
                        <a:rPr lang="en-US" sz="1600" kern="120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ال</a:t>
                      </a:r>
                      <a:r>
                        <a:rPr lang="en-US" sz="1600" kern="1200" dirty="0" err="1">
                          <a:effectLst/>
                          <a:latin typeface="Calibri" panose="020F0502020204030204" pitchFamily="34" charset="0"/>
                          <a:cs typeface="Calibri" panose="020F0502020204030204" pitchFamily="34" charset="0"/>
                        </a:rPr>
                        <a:t>دعم</a:t>
                      </a:r>
                      <a:r>
                        <a:rPr lang="en-US" sz="1600" kern="120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ال</a:t>
                      </a:r>
                      <a:r>
                        <a:rPr lang="en-US" sz="1600" kern="1200" dirty="0" err="1">
                          <a:effectLst/>
                          <a:latin typeface="Calibri" panose="020F0502020204030204" pitchFamily="34" charset="0"/>
                          <a:cs typeface="Calibri" panose="020F0502020204030204" pitchFamily="34" charset="0"/>
                        </a:rPr>
                        <a:t>آمنة</a:t>
                      </a:r>
                      <a:r>
                        <a:rPr lang="en-US" sz="1600" kern="1200" dirty="0">
                          <a:effectLst/>
                          <a:latin typeface="Calibri" panose="020F0502020204030204" pitchFamily="34" charset="0"/>
                          <a:cs typeface="Calibri" panose="020F0502020204030204" pitchFamily="34" charset="0"/>
                        </a:rPr>
                        <a:t> و</a:t>
                      </a:r>
                      <a:r>
                        <a:rPr lang="ar-JO" sz="1600" kern="1200" dirty="0">
                          <a:effectLst/>
                          <a:latin typeface="Calibri" panose="020F0502020204030204" pitchFamily="34" charset="0"/>
                          <a:cs typeface="Calibri" panose="020F0502020204030204" pitchFamily="34" charset="0"/>
                        </a:rPr>
                        <a:t>السرية</a:t>
                      </a:r>
                      <a:r>
                        <a:rPr lang="ar-JO" sz="1600" kern="1200" baseline="0" dirty="0">
                          <a:effectLst/>
                          <a:latin typeface="Calibri" panose="020F0502020204030204" pitchFamily="34" charset="0"/>
                          <a:cs typeface="Calibri" panose="020F0502020204030204" pitchFamily="34" charset="0"/>
                        </a:rPr>
                        <a:t> </a:t>
                      </a:r>
                      <a:r>
                        <a:rPr lang="en-US" sz="1600" kern="1200" dirty="0">
                          <a:effectLst/>
                          <a:latin typeface="Calibri" panose="020F0502020204030204" pitchFamily="34" charset="0"/>
                          <a:cs typeface="Calibri" panose="020F0502020204030204" pitchFamily="34" charset="0"/>
                        </a:rPr>
                        <a:t>و</a:t>
                      </a:r>
                      <a:r>
                        <a:rPr lang="ar-JO" sz="1600" kern="1200" dirty="0">
                          <a:effectLst/>
                          <a:latin typeface="Calibri" panose="020F0502020204030204" pitchFamily="34" charset="0"/>
                          <a:cs typeface="Calibri" panose="020F0502020204030204" pitchFamily="34" charset="0"/>
                        </a:rPr>
                        <a:t>ا</a:t>
                      </a:r>
                      <a:r>
                        <a:rPr lang="en-US" sz="1600" kern="1200" dirty="0" err="1">
                          <a:effectLst/>
                          <a:latin typeface="Calibri" panose="020F0502020204030204" pitchFamily="34" charset="0"/>
                          <a:cs typeface="Calibri" panose="020F0502020204030204" pitchFamily="34" charset="0"/>
                        </a:rPr>
                        <a:t>لمس</a:t>
                      </a:r>
                      <a:r>
                        <a:rPr lang="ar-JO" sz="1600" kern="1200" dirty="0">
                          <a:effectLst/>
                          <a:latin typeface="Calibri" panose="020F0502020204030204" pitchFamily="34" charset="0"/>
                          <a:cs typeface="Calibri" panose="020F0502020204030204" pitchFamily="34" charset="0"/>
                        </a:rPr>
                        <a:t>ؤولة</a:t>
                      </a:r>
                      <a:r>
                        <a:rPr lang="ar-JO" sz="1600" kern="1200" baseline="0" dirty="0">
                          <a:effectLst/>
                          <a:latin typeface="Calibri" panose="020F0502020204030204" pitchFamily="34" charset="0"/>
                          <a:cs typeface="Calibri" panose="020F0502020204030204" pitchFamily="34" charset="0"/>
                        </a:rPr>
                        <a:t> </a:t>
                      </a:r>
                      <a:r>
                        <a:rPr lang="en-US" sz="1600" kern="1200" dirty="0" err="1">
                          <a:effectLst/>
                          <a:latin typeface="Calibri" panose="020F0502020204030204" pitchFamily="34" charset="0"/>
                          <a:cs typeface="Calibri" panose="020F0502020204030204" pitchFamily="34" charset="0"/>
                        </a:rPr>
                        <a:t>عندما</a:t>
                      </a:r>
                      <a:r>
                        <a:rPr lang="en-US" sz="1600" kern="1200" dirty="0">
                          <a:effectLst/>
                          <a:latin typeface="Calibri" panose="020F0502020204030204" pitchFamily="34" charset="0"/>
                          <a:cs typeface="Calibri" panose="020F0502020204030204" pitchFamily="34" charset="0"/>
                        </a:rPr>
                        <a:t> يتعرضن للعنف القائم على النوع الاجتماعي ، بما في ذلك التحرش الجنسي والاستغلال وسوء المعاملة.</a:t>
                      </a:r>
                      <a:endParaRPr lang="en-US" sz="1600" dirty="0">
                        <a:highlight>
                          <a:srgbClr val="808000"/>
                        </a:highlight>
                        <a:latin typeface="Calibri" panose="020F0502020204030204" pitchFamily="34" charset="0"/>
                        <a:cs typeface="Calibri" panose="020F0502020204030204" pitchFamily="34" charset="0"/>
                      </a:endParaRPr>
                    </a:p>
                  </a:txBody>
                  <a:tcPr/>
                </a:tc>
                <a:tc rowSpan="2">
                  <a:txBody>
                    <a:bodyPr/>
                    <a:lstStyle/>
                    <a:p>
                      <a:pPr algn="r" rtl="1"/>
                      <a:r>
                        <a:rPr lang="en-US" sz="1600" kern="1200" dirty="0">
                          <a:effectLst/>
                          <a:latin typeface="Calibri" panose="020F0502020204030204" pitchFamily="34" charset="0"/>
                          <a:cs typeface="Calibri" panose="020F0502020204030204" pitchFamily="34" charset="0"/>
                        </a:rPr>
                        <a:t>2. تتمتع النساء والفتيات بالمساواة في الوصول والتحكم في الخدمات والموارد الإنسانية.</a:t>
                      </a:r>
                      <a:r>
                        <a:rPr lang="en-GB" sz="1600" dirty="0">
                          <a:effectLst/>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a:txBody>
                  <a:tcPr/>
                </a:tc>
                <a:tc gridSpan="2">
                  <a:txBody>
                    <a:bodyPr/>
                    <a:lstStyle/>
                    <a:p>
                      <a:pPr algn="r" rtl="1"/>
                      <a:r>
                        <a:rPr lang="en-US" sz="1600" kern="1200" dirty="0">
                          <a:effectLst/>
                          <a:latin typeface="Calibri" panose="020F0502020204030204" pitchFamily="34" charset="0"/>
                          <a:cs typeface="Calibri" panose="020F0502020204030204" pitchFamily="34" charset="0"/>
                        </a:rPr>
                        <a:t>العاملون في المجال الإنساني يستخدمون القوة بشكل إيجابي ويحترمون ويقدرون النساء والفتيات.</a:t>
                      </a:r>
                      <a:r>
                        <a:rPr lang="en-GB" sz="1600" dirty="0">
                          <a:effectLst/>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a:txBody>
                  <a:tcPr/>
                </a:tc>
                <a:tc hMerge="1">
                  <a:txBody>
                    <a:bodyPr/>
                    <a:lstStyle/>
                    <a:p>
                      <a:pPr algn="r" rtl="1"/>
                      <a:endParaRPr lang="en-US" dirty="0"/>
                    </a:p>
                  </a:txBody>
                  <a:tcPr/>
                </a:tc>
                <a:extLst>
                  <a:ext uri="{0D108BD9-81ED-4DB2-BD59-A6C34878D82A}">
                    <a16:rowId xmlns:a16="http://schemas.microsoft.com/office/drawing/2014/main" val="348504893"/>
                  </a:ext>
                </a:extLst>
              </a:tr>
              <a:tr h="2269949">
                <a:tc vMerge="1">
                  <a:txBody>
                    <a:bodyPr/>
                    <a:lstStyle/>
                    <a:p>
                      <a:pPr algn="r" rtl="1"/>
                      <a:endParaRPr lang="en-US" dirty="0"/>
                    </a:p>
                  </a:txBody>
                  <a:tcPr/>
                </a:tc>
                <a:tc vMerge="1">
                  <a:txBody>
                    <a:bodyPr/>
                    <a:lstStyle/>
                    <a:p>
                      <a:pPr algn="r" rtl="1"/>
                      <a:endParaRPr lang="en-US" dirty="0"/>
                    </a:p>
                  </a:txBody>
                  <a:tcPr/>
                </a:tc>
                <a:tc vMerge="1">
                  <a:txBody>
                    <a:bodyPr/>
                    <a:lstStyle/>
                    <a:p>
                      <a:pPr algn="r" rtl="1"/>
                      <a:endParaRPr lang="en-US" dirty="0"/>
                    </a:p>
                  </a:txBody>
                  <a:tcPr/>
                </a:tc>
                <a:tc>
                  <a:txBody>
                    <a:bodyPr/>
                    <a:lstStyle/>
                    <a:p>
                      <a:pPr algn="r" rtl="1"/>
                      <a:r>
                        <a:rPr lang="en-US" sz="1600" kern="1200" dirty="0">
                          <a:effectLst/>
                          <a:latin typeface="Calibri" panose="020F0502020204030204" pitchFamily="34" charset="0"/>
                          <a:cs typeface="Calibri" panose="020F0502020204030204" pitchFamily="34" charset="0"/>
                        </a:rPr>
                        <a:t>3. يعطي النظام الإنساني الأولوية والموارد ويقدر الجهود المبذولة للتصدي للتحرش والاستغلال والاعتداء الجنسيين</a:t>
                      </a:r>
                      <a:r>
                        <a:rPr lang="en-GB" sz="1600" dirty="0">
                          <a:effectLst/>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a:txBody>
                  <a:tcPr/>
                </a:tc>
                <a:tc>
                  <a:txBody>
                    <a:bodyPr/>
                    <a:lstStyle/>
                    <a:p>
                      <a:pPr algn="r" rtl="1"/>
                      <a:r>
                        <a:rPr lang="en-US" sz="1600" kern="1200" dirty="0">
                          <a:effectLst/>
                          <a:latin typeface="Calibri" panose="020F0502020204030204" pitchFamily="34" charset="0"/>
                          <a:cs typeface="Calibri" panose="020F0502020204030204" pitchFamily="34" charset="0"/>
                        </a:rPr>
                        <a:t>4. المنظمات </a:t>
                      </a:r>
                      <a:r>
                        <a:rPr lang="en-US" sz="1600" kern="1200" dirty="0" err="1">
                          <a:effectLst/>
                          <a:latin typeface="Calibri" panose="020F0502020204030204" pitchFamily="34" charset="0"/>
                          <a:cs typeface="Calibri" panose="020F0502020204030204" pitchFamily="34" charset="0"/>
                        </a:rPr>
                        <a:t>الإنسانية</a:t>
                      </a:r>
                      <a:r>
                        <a:rPr lang="en-US" sz="1600" kern="120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تٌخضع</a:t>
                      </a:r>
                      <a:r>
                        <a:rPr lang="ar-JO" sz="1600" kern="1200" baseline="0" dirty="0">
                          <a:effectLst/>
                          <a:latin typeface="Calibri" panose="020F0502020204030204" pitchFamily="34" charset="0"/>
                          <a:cs typeface="Calibri" panose="020F0502020204030204" pitchFamily="34" charset="0"/>
                        </a:rPr>
                        <a:t> </a:t>
                      </a:r>
                      <a:r>
                        <a:rPr lang="en-US" sz="1600" kern="1200" dirty="0" err="1">
                          <a:effectLst/>
                          <a:latin typeface="Calibri" panose="020F0502020204030204" pitchFamily="34" charset="0"/>
                          <a:cs typeface="Calibri" panose="020F0502020204030204" pitchFamily="34" charset="0"/>
                        </a:rPr>
                        <a:t>الموظفين</a:t>
                      </a:r>
                      <a:r>
                        <a:rPr lang="en-US" sz="1600" kern="120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للمساءلة</a:t>
                      </a:r>
                      <a:r>
                        <a:rPr lang="ar-JO" sz="1600" kern="1200" baseline="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للتصدي</a:t>
                      </a:r>
                      <a:r>
                        <a:rPr lang="ar-JO" sz="1600" kern="1200" baseline="0" dirty="0">
                          <a:effectLst/>
                          <a:latin typeface="Calibri" panose="020F0502020204030204" pitchFamily="34" charset="0"/>
                          <a:cs typeface="Calibri" panose="020F0502020204030204" pitchFamily="34" charset="0"/>
                        </a:rPr>
                        <a:t> </a:t>
                      </a:r>
                      <a:r>
                        <a:rPr lang="ar-JO" sz="1600" kern="1200" dirty="0">
                          <a:effectLst/>
                          <a:latin typeface="Calibri" panose="020F0502020204030204" pitchFamily="34" charset="0"/>
                          <a:cs typeface="Calibri" panose="020F0502020204030204" pitchFamily="34" charset="0"/>
                        </a:rPr>
                        <a:t>لل</a:t>
                      </a:r>
                      <a:r>
                        <a:rPr lang="en-US" sz="1600" kern="1200" dirty="0" err="1">
                          <a:effectLst/>
                          <a:latin typeface="Calibri" panose="020F0502020204030204" pitchFamily="34" charset="0"/>
                          <a:cs typeface="Calibri" panose="020F0502020204030204" pitchFamily="34" charset="0"/>
                        </a:rPr>
                        <a:t>تحرش</a:t>
                      </a:r>
                      <a:r>
                        <a:rPr lang="en-US" sz="1600" kern="1200" dirty="0">
                          <a:effectLst/>
                          <a:latin typeface="Calibri" panose="020F0502020204030204" pitchFamily="34" charset="0"/>
                          <a:cs typeface="Calibri" panose="020F0502020204030204" pitchFamily="34" charset="0"/>
                        </a:rPr>
                        <a:t> الجنسي والاستغلال وسوء المعاملة</a:t>
                      </a:r>
                      <a:r>
                        <a:rPr lang="en-GB" sz="1600" dirty="0">
                          <a:effectLst/>
                          <a:latin typeface="Calibri" panose="020F0502020204030204" pitchFamily="34" charset="0"/>
                          <a:cs typeface="Calibri" panose="020F0502020204030204" pitchFamily="34" charset="0"/>
                        </a:rPr>
                        <a:t> </a:t>
                      </a:r>
                      <a:endParaRPr lang="en-US" sz="1600"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59219593"/>
                  </a:ext>
                </a:extLst>
              </a:tr>
            </a:tbl>
          </a:graphicData>
        </a:graphic>
      </p:graphicFrame>
    </p:spTree>
    <p:extLst>
      <p:ext uri="{BB962C8B-B14F-4D97-AF65-F5344CB8AC3E}">
        <p14:creationId xmlns:p14="http://schemas.microsoft.com/office/powerpoint/2010/main" val="3938649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40BDB-C69E-DA4E-B10A-B6A03A7BB9B0}"/>
              </a:ext>
            </a:extLst>
          </p:cNvPr>
          <p:cNvSpPr>
            <a:spLocks noGrp="1"/>
          </p:cNvSpPr>
          <p:nvPr>
            <p:ph type="title"/>
          </p:nvPr>
        </p:nvSpPr>
        <p:spPr>
          <a:xfrm>
            <a:off x="810000" y="447188"/>
            <a:ext cx="10956430" cy="970450"/>
          </a:xfrm>
        </p:spPr>
        <p:txBody>
          <a:bodyPr/>
          <a:lstStyle/>
          <a:p>
            <a:pPr algn="r" rtl="1"/>
            <a:r>
              <a:rPr lang="en-US" sz="2800" dirty="0" err="1">
                <a:latin typeface="Calibri" panose="020F0502020204030204" pitchFamily="34" charset="0"/>
                <a:cs typeface="Calibri" panose="020F0502020204030204" pitchFamily="34" charset="0"/>
              </a:rPr>
              <a:t>لمن</a:t>
            </a:r>
            <a:r>
              <a:rPr lang="en-US" sz="2800" dirty="0">
                <a:latin typeface="Calibri" panose="020F0502020204030204" pitchFamily="34" charset="0"/>
                <a:cs typeface="Calibri" panose="020F0502020204030204" pitchFamily="34" charset="0"/>
              </a:rPr>
              <a:t> </a:t>
            </a:r>
            <a:r>
              <a:rPr lang="ar-JO" sz="2800" dirty="0">
                <a:latin typeface="Calibri" panose="020F0502020204030204" pitchFamily="34" charset="0"/>
                <a:cs typeface="Calibri" panose="020F0502020204030204" pitchFamily="34" charset="0"/>
              </a:rPr>
              <a:t>يٌ</a:t>
            </a:r>
            <a:r>
              <a:rPr lang="en-US" sz="2800" dirty="0" err="1">
                <a:latin typeface="Calibri" panose="020F0502020204030204" pitchFamily="34" charset="0"/>
                <a:cs typeface="Calibri" panose="020F0502020204030204" pitchFamily="34" charset="0"/>
              </a:rPr>
              <a:t>ستخدم</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البارومتر</a:t>
            </a:r>
            <a:r>
              <a:rPr lang="ar-JO" sz="2800" dirty="0">
                <a:latin typeface="Calibri" panose="020F0502020204030204" pitchFamily="34" charset="0"/>
                <a:cs typeface="Calibri" panose="020F0502020204030204" pitchFamily="34" charset="0"/>
              </a:rPr>
              <a:t> (مؤشر الضغط)</a:t>
            </a:r>
            <a:r>
              <a:rPr lang="en-US" sz="2800" dirty="0">
                <a:latin typeface="Calibri" panose="020F0502020204030204" pitchFamily="34" charset="0"/>
                <a:cs typeface="Calibri" panose="020F0502020204030204" pitchFamily="34" charset="0"/>
              </a:rPr>
              <a:t> ومتى نستخدمه؟</a:t>
            </a:r>
          </a:p>
        </p:txBody>
      </p:sp>
      <p:sp>
        <p:nvSpPr>
          <p:cNvPr id="3" name="Content Placeholder 2">
            <a:extLst>
              <a:ext uri="{FF2B5EF4-FFF2-40B4-BE49-F238E27FC236}">
                <a16:creationId xmlns:a16="http://schemas.microsoft.com/office/drawing/2014/main" id="{F5D51CF0-BF4E-E941-B737-EF99F33D61D4}"/>
              </a:ext>
            </a:extLst>
          </p:cNvPr>
          <p:cNvSpPr>
            <a:spLocks noGrp="1"/>
          </p:cNvSpPr>
          <p:nvPr>
            <p:ph idx="1"/>
          </p:nvPr>
        </p:nvSpPr>
        <p:spPr>
          <a:xfrm>
            <a:off x="818712" y="2018581"/>
            <a:ext cx="10947718" cy="4392232"/>
          </a:xfrm>
        </p:spPr>
        <p:txBody>
          <a:bodyPr>
            <a:normAutofit/>
          </a:bodyPr>
          <a:lstStyle/>
          <a:p>
            <a:pPr marL="0" indent="0" algn="r" rtl="1">
              <a:buNone/>
            </a:pPr>
            <a:endParaRPr lang="en-US" dirty="0"/>
          </a:p>
          <a:p>
            <a:pPr marL="0" indent="0" algn="r" rtl="1">
              <a:buNone/>
            </a:pPr>
            <a:r>
              <a:rPr lang="ar-JO" b="1" dirty="0">
                <a:latin typeface="Calibri" panose="020F0502020204030204" pitchFamily="34" charset="0"/>
                <a:cs typeface="Calibri" panose="020F0502020204030204" pitchFamily="34" charset="0"/>
              </a:rPr>
              <a:t>لأجل من</a:t>
            </a:r>
            <a:r>
              <a:rPr lang="en-US" b="1" dirty="0">
                <a:latin typeface="Calibri" panose="020F0502020204030204" pitchFamily="34" charset="0"/>
                <a:cs typeface="Calibri" panose="020F0502020204030204" pitchFamily="34" charset="0"/>
              </a:rPr>
              <a:t> </a:t>
            </a:r>
            <a:r>
              <a:rPr lang="ar-JO" b="1" dirty="0">
                <a:latin typeface="Calibri" panose="020F0502020204030204" pitchFamily="34" charset="0"/>
                <a:cs typeface="Calibri" panose="020F0502020204030204" pitchFamily="34" charset="0"/>
              </a:rPr>
              <a:t>يتم استخدامه</a:t>
            </a:r>
            <a:r>
              <a:rPr lang="en-US" b="1" dirty="0">
                <a:latin typeface="Calibri" panose="020F0502020204030204" pitchFamily="34" charset="0"/>
                <a:cs typeface="Calibri" panose="020F0502020204030204" pitchFamily="34" charset="0"/>
              </a:rPr>
              <a:t>؟</a:t>
            </a:r>
          </a:p>
          <a:p>
            <a:pPr algn="r" rtl="1">
              <a:buFont typeface="Courier New" panose="02070309020205020404" pitchFamily="49" charset="0"/>
              <a:buChar char="o"/>
            </a:pPr>
            <a:r>
              <a:rPr lang="en-US" dirty="0">
                <a:latin typeface="Calibri" panose="020F0502020204030204" pitchFamily="34" charset="0"/>
                <a:cs typeface="Calibri" panose="020F0502020204030204" pitchFamily="34" charset="0"/>
              </a:rPr>
              <a:t>الجهات الفاعلة والجماعات </a:t>
            </a:r>
            <a:r>
              <a:rPr lang="en-US" dirty="0" err="1">
                <a:latin typeface="Calibri" panose="020F0502020204030204" pitchFamily="34" charset="0"/>
                <a:cs typeface="Calibri" panose="020F0502020204030204" pitchFamily="34" charset="0"/>
              </a:rPr>
              <a:t>والمنظمات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والشبكات</a:t>
            </a:r>
            <a:r>
              <a:rPr lang="ar-JO" dirty="0">
                <a:latin typeface="Calibri" panose="020F0502020204030204" pitchFamily="34" charset="0"/>
                <a:cs typeface="Calibri" panose="020F0502020204030204" pitchFamily="34" charset="0"/>
              </a:rPr>
              <a:t> العاملة</a:t>
            </a:r>
            <a:r>
              <a:rPr lang="en-US" dirty="0">
                <a:latin typeface="Calibri" panose="020F0502020204030204" pitchFamily="34" charset="0"/>
                <a:cs typeface="Calibri" panose="020F0502020204030204" pitchFamily="34" charset="0"/>
              </a:rPr>
              <a:t> في مجال حقوق المرأة على المستويات الوطنية والمحلية والمجتمعية والشعبية</a:t>
            </a:r>
            <a:r>
              <a:rPr lang="en-GB" dirty="0">
                <a:latin typeface="Calibri" panose="020F0502020204030204" pitchFamily="34" charset="0"/>
                <a:cs typeface="Calibri" panose="020F0502020204030204" pitchFamily="34" charset="0"/>
              </a:rPr>
              <a:t> </a:t>
            </a:r>
          </a:p>
          <a:p>
            <a:pPr algn="r" rtl="1">
              <a:buFont typeface="Courier New" panose="02070309020205020404" pitchFamily="49" charset="0"/>
              <a:buChar char="o"/>
            </a:pPr>
            <a:r>
              <a:rPr lang="en-GB" dirty="0">
                <a:latin typeface="Calibri" panose="020F0502020204030204" pitchFamily="34" charset="0"/>
                <a:cs typeface="Calibri" panose="020F0502020204030204" pitchFamily="34" charset="0"/>
              </a:rPr>
              <a:t>العمل بالشراكة مع جهة فاعلة في المجال الإنساني في مجال العنف القائم على النوع الاجتماعي</a:t>
            </a:r>
          </a:p>
          <a:p>
            <a:pPr algn="r" rtl="1">
              <a:buFont typeface="Courier New" panose="02070309020205020404" pitchFamily="49" charset="0"/>
              <a:buChar char="o"/>
            </a:pPr>
            <a:endParaRPr lang="en-GB" dirty="0">
              <a:latin typeface="Calibri" panose="020F0502020204030204" pitchFamily="34" charset="0"/>
              <a:cs typeface="Calibri" panose="020F0502020204030204" pitchFamily="34" charset="0"/>
            </a:endParaRPr>
          </a:p>
          <a:p>
            <a:pPr marL="0" indent="0" algn="r" rtl="1">
              <a:buNone/>
            </a:pPr>
            <a:r>
              <a:rPr lang="en-GB" b="1" dirty="0" err="1">
                <a:latin typeface="Calibri" panose="020F0502020204030204" pitchFamily="34" charset="0"/>
                <a:cs typeface="Calibri" panose="020F0502020204030204" pitchFamily="34" charset="0"/>
              </a:rPr>
              <a:t>متى</a:t>
            </a:r>
            <a:r>
              <a:rPr lang="en-GB" b="1" dirty="0">
                <a:latin typeface="Calibri" panose="020F0502020204030204" pitchFamily="34" charset="0"/>
                <a:cs typeface="Calibri" panose="020F0502020204030204" pitchFamily="34" charset="0"/>
              </a:rPr>
              <a:t> </a:t>
            </a:r>
            <a:r>
              <a:rPr lang="ar-JO" b="1" dirty="0">
                <a:latin typeface="Calibri" panose="020F0502020204030204" pitchFamily="34" charset="0"/>
                <a:cs typeface="Calibri" panose="020F0502020204030204" pitchFamily="34" charset="0"/>
              </a:rPr>
              <a:t>يتم استخدامه</a:t>
            </a:r>
            <a:r>
              <a:rPr lang="en-GB" b="1" dirty="0">
                <a:latin typeface="Calibri" panose="020F0502020204030204" pitchFamily="34" charset="0"/>
                <a:cs typeface="Calibri" panose="020F0502020204030204" pitchFamily="34" charset="0"/>
              </a:rPr>
              <a:t>؟</a:t>
            </a:r>
          </a:p>
          <a:p>
            <a:pPr algn="r" rtl="1"/>
            <a:r>
              <a:rPr lang="en-US" dirty="0">
                <a:latin typeface="Calibri" panose="020F0502020204030204" pitchFamily="34" charset="0"/>
                <a:cs typeface="Calibri" panose="020F0502020204030204" pitchFamily="34" charset="0"/>
              </a:rPr>
              <a:t>حينما تشعر النساء </a:t>
            </a:r>
            <a:r>
              <a:rPr lang="en-US" dirty="0" err="1">
                <a:latin typeface="Calibri" panose="020F0502020204030204" pitchFamily="34" charset="0"/>
                <a:cs typeface="Calibri" panose="020F0502020204030204" pitchFamily="34" charset="0"/>
              </a:rPr>
              <a:t>والفتيات</a:t>
            </a:r>
            <a:r>
              <a:rPr lang="en-US" dirty="0">
                <a:latin typeface="Calibri" panose="020F0502020204030204" pitchFamily="34" charset="0"/>
                <a:cs typeface="Calibri" panose="020F0502020204030204" pitchFamily="34" charset="0"/>
              </a:rPr>
              <a:t> و</a:t>
            </a:r>
            <a:r>
              <a:rPr lang="ar-JO" dirty="0">
                <a:latin typeface="Calibri" panose="020F0502020204030204" pitchFamily="34" charset="0"/>
                <a:cs typeface="Calibri" panose="020F0502020204030204" pitchFamily="34" charset="0"/>
              </a:rPr>
              <a:t>العاملين</a:t>
            </a:r>
            <a:r>
              <a:rPr lang="en-US" dirty="0">
                <a:latin typeface="Calibri" panose="020F0502020204030204" pitchFamily="34" charset="0"/>
                <a:cs typeface="Calibri" panose="020F0502020204030204" pitchFamily="34" charset="0"/>
              </a:rPr>
              <a:t> في النظام الإنساني بالقلق من أن العمل </a:t>
            </a:r>
            <a:r>
              <a:rPr lang="en-US" dirty="0" err="1">
                <a:latin typeface="Calibri" panose="020F0502020204030204" pitchFamily="34" charset="0"/>
                <a:cs typeface="Calibri" panose="020F0502020204030204" pitchFamily="34" charset="0"/>
              </a:rPr>
              <a:t>الإنساني</a:t>
            </a:r>
            <a:r>
              <a:rPr lang="en-US" dirty="0">
                <a:latin typeface="Calibri" panose="020F0502020204030204" pitchFamily="34" charset="0"/>
                <a:cs typeface="Calibri" panose="020F0502020204030204" pitchFamily="34" charset="0"/>
              </a:rPr>
              <a:t> ي</a:t>
            </a:r>
            <a:r>
              <a:rPr lang="ar-JO" dirty="0">
                <a:latin typeface="Calibri" panose="020F0502020204030204" pitchFamily="34" charset="0"/>
                <a:cs typeface="Calibri" panose="020F0502020204030204" pitchFamily="34" charset="0"/>
              </a:rPr>
              <a:t>لحق الضرر</a:t>
            </a:r>
            <a:r>
              <a:rPr lang="en-US" dirty="0">
                <a:latin typeface="Calibri" panose="020F0502020204030204" pitchFamily="34" charset="0"/>
                <a:cs typeface="Calibri" panose="020F0502020204030204" pitchFamily="34" charset="0"/>
              </a:rPr>
              <a:t> بالنساء والفتيات ، و / أو أن هناك عملًا إنسانيًا غير كافٍ لضمان الوصول الآمن والعادل للمساعدات الإنسانية للنساء والفتيات. </a:t>
            </a:r>
            <a:endParaRPr lang="en-GB" dirty="0">
              <a:latin typeface="Calibri" panose="020F0502020204030204" pitchFamily="34" charset="0"/>
              <a:cs typeface="Calibri" panose="020F0502020204030204" pitchFamily="34" charset="0"/>
            </a:endParaRPr>
          </a:p>
          <a:p>
            <a:pPr algn="r" rtl="1"/>
            <a:r>
              <a:rPr lang="en-US" dirty="0">
                <a:latin typeface="Calibri" panose="020F0502020204030204" pitchFamily="34" charset="0"/>
                <a:cs typeface="Calibri" panose="020F0502020204030204" pitchFamily="34" charset="0"/>
              </a:rPr>
              <a:t>يمكن </a:t>
            </a:r>
            <a:r>
              <a:rPr lang="en-US" dirty="0" err="1">
                <a:latin typeface="Calibri" panose="020F0502020204030204" pitchFamily="34" charset="0"/>
                <a:cs typeface="Calibri" panose="020F0502020204030204" pitchFamily="34" charset="0"/>
              </a:rPr>
              <a:t>استخدامه</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لمرة</a:t>
            </a:r>
            <a:r>
              <a:rPr lang="en-US" dirty="0">
                <a:latin typeface="Calibri" panose="020F0502020204030204" pitchFamily="34" charset="0"/>
                <a:cs typeface="Calibri" panose="020F0502020204030204" pitchFamily="34" charset="0"/>
              </a:rPr>
              <a:t> واحدة </a:t>
            </a:r>
            <a:r>
              <a:rPr lang="en-US" dirty="0" err="1">
                <a:latin typeface="Calibri" panose="020F0502020204030204" pitchFamily="34" charset="0"/>
                <a:cs typeface="Calibri" panose="020F0502020204030204" pitchFamily="34" charset="0"/>
              </a:rPr>
              <a:t>أو</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بصورة دورية</a:t>
            </a:r>
            <a:r>
              <a:rPr lang="en-US" dirty="0">
                <a:latin typeface="Calibri" panose="020F0502020204030204" pitchFamily="34" charset="0"/>
                <a:cs typeface="Calibri" panose="020F0502020204030204" pitchFamily="34" charset="0"/>
              </a:rPr>
              <a:t> للتوثيق </a:t>
            </a:r>
            <a:r>
              <a:rPr lang="en-US" dirty="0" err="1">
                <a:latin typeface="Calibri" panose="020F0502020204030204" pitchFamily="34" charset="0"/>
                <a:cs typeface="Calibri" panose="020F0502020204030204" pitchFamily="34" charset="0"/>
              </a:rPr>
              <a:t>الأخلاقي</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للتجارب</a:t>
            </a:r>
            <a:r>
              <a:rPr lang="ar-JO" dirty="0">
                <a:latin typeface="Calibri" panose="020F0502020204030204" pitchFamily="34" charset="0"/>
                <a:cs typeface="Calibri" panose="020F0502020204030204" pitchFamily="34" charset="0"/>
              </a:rPr>
              <a:t> الحية</a:t>
            </a:r>
            <a:r>
              <a:rPr lang="en-US" dirty="0">
                <a:latin typeface="Calibri" panose="020F0502020204030204" pitchFamily="34" charset="0"/>
                <a:cs typeface="Calibri" panose="020F0502020204030204" pitchFamily="34" charset="0"/>
              </a:rPr>
              <a:t> التي تعيشها النساء والفتيات في الاستجابة الإنسانية ، لاستخدامها في المناصرة مع القيادة الإنسانية والجهات المانحة والجهات الفاعلة الإنسانية.</a:t>
            </a:r>
            <a:endParaRPr lang="en-GB" dirty="0">
              <a:latin typeface="Calibri" panose="020F0502020204030204" pitchFamily="34" charset="0"/>
              <a:cs typeface="Calibri" panose="020F0502020204030204" pitchFamily="34" charset="0"/>
            </a:endParaRPr>
          </a:p>
          <a:p>
            <a:pPr algn="r" rtl="1">
              <a:buFont typeface="Courier New" panose="02070309020205020404" pitchFamily="49" charset="0"/>
              <a:buChar char="o"/>
            </a:pPr>
            <a:endParaRPr lang="en-GB" dirty="0">
              <a:latin typeface="Calibri" panose="020F0502020204030204" pitchFamily="34" charset="0"/>
              <a:cs typeface="Calibri" panose="020F0502020204030204" pitchFamily="34" charset="0"/>
            </a:endParaRPr>
          </a:p>
          <a:p>
            <a:pPr algn="r" rtl="1"/>
            <a:endParaRPr lang="en-US" dirty="0"/>
          </a:p>
        </p:txBody>
      </p:sp>
    </p:spTree>
    <p:extLst>
      <p:ext uri="{BB962C8B-B14F-4D97-AF65-F5344CB8AC3E}">
        <p14:creationId xmlns:p14="http://schemas.microsoft.com/office/powerpoint/2010/main" val="270911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D9CFA-5613-1B4F-A5FE-C76317C95C5B}"/>
              </a:ext>
            </a:extLst>
          </p:cNvPr>
          <p:cNvSpPr>
            <a:spLocks noGrp="1"/>
          </p:cNvSpPr>
          <p:nvPr>
            <p:ph type="title"/>
          </p:nvPr>
        </p:nvSpPr>
        <p:spPr/>
        <p:txBody>
          <a:bodyPr/>
          <a:lstStyle/>
          <a:p>
            <a:pPr algn="r" rtl="1"/>
            <a:r>
              <a:rPr lang="en-US" sz="2800" dirty="0">
                <a:latin typeface="Calibri" panose="020F0502020204030204" pitchFamily="34" charset="0"/>
                <a:cs typeface="Calibri" panose="020F0502020204030204" pitchFamily="34" charset="0"/>
              </a:rPr>
              <a:t>كيف نقيس الاستجابة الإنسانية </a:t>
            </a:r>
            <a:r>
              <a:rPr lang="en-US" sz="2800" dirty="0" err="1">
                <a:latin typeface="Calibri" panose="020F0502020204030204" pitchFamily="34" charset="0"/>
                <a:cs typeface="Calibri" panose="020F0502020204030204" pitchFamily="34" charset="0"/>
              </a:rPr>
              <a:t>باستخدام</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الباروم</a:t>
            </a:r>
            <a:r>
              <a:rPr lang="ar-JO" sz="2800" dirty="0">
                <a:latin typeface="Calibri" panose="020F0502020204030204" pitchFamily="34" charset="0"/>
                <a:cs typeface="Calibri" panose="020F0502020204030204" pitchFamily="34" charset="0"/>
              </a:rPr>
              <a:t>ي</a:t>
            </a:r>
            <a:r>
              <a:rPr lang="en-US" sz="2800" dirty="0" err="1">
                <a:latin typeface="Calibri" panose="020F0502020204030204" pitchFamily="34" charset="0"/>
                <a:cs typeface="Calibri" panose="020F0502020204030204" pitchFamily="34" charset="0"/>
              </a:rPr>
              <a:t>تر</a:t>
            </a:r>
            <a:r>
              <a:rPr lang="ar-JO" sz="2800" dirty="0">
                <a:latin typeface="Calibri" panose="020F0502020204030204" pitchFamily="34" charset="0"/>
                <a:cs typeface="Calibri" panose="020F0502020204030204" pitchFamily="34" charset="0"/>
              </a:rPr>
              <a:t> (مؤشر الضغط)</a:t>
            </a:r>
            <a:r>
              <a:rPr lang="en-US" sz="2800" dirty="0">
                <a:latin typeface="Calibri" panose="020F0502020204030204" pitchFamily="34" charset="0"/>
                <a:cs typeface="Calibri" panose="020F0502020204030204" pitchFamily="34" charset="0"/>
              </a:rPr>
              <a:t>؟</a:t>
            </a:r>
          </a:p>
        </p:txBody>
      </p:sp>
      <p:sp>
        <p:nvSpPr>
          <p:cNvPr id="3" name="Content Placeholder 2">
            <a:extLst>
              <a:ext uri="{FF2B5EF4-FFF2-40B4-BE49-F238E27FC236}">
                <a16:creationId xmlns:a16="http://schemas.microsoft.com/office/drawing/2014/main" id="{9582C1D6-FEF0-ED4C-92C2-9E03718D041A}"/>
              </a:ext>
            </a:extLst>
          </p:cNvPr>
          <p:cNvSpPr>
            <a:spLocks noGrp="1"/>
          </p:cNvSpPr>
          <p:nvPr>
            <p:ph idx="1"/>
          </p:nvPr>
        </p:nvSpPr>
        <p:spPr>
          <a:xfrm>
            <a:off x="818712" y="2222287"/>
            <a:ext cx="10554574" cy="4188525"/>
          </a:xfrm>
        </p:spPr>
        <p:txBody>
          <a:bodyPr>
            <a:normAutofit/>
          </a:bodyPr>
          <a:lstStyle/>
          <a:p>
            <a:pPr marL="0" indent="0" algn="r" rtl="1">
              <a:buNone/>
            </a:pPr>
            <a:r>
              <a:rPr lang="en-US" dirty="0" err="1">
                <a:latin typeface="Calibri" panose="020F0502020204030204" pitchFamily="34" charset="0"/>
                <a:cs typeface="Calibri" panose="020F0502020204030204" pitchFamily="34" charset="0"/>
              </a:rPr>
              <a:t>يستخدم</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مؤشر الضغط أربع </a:t>
            </a:r>
            <a:r>
              <a:rPr lang="en-US" dirty="0" err="1">
                <a:latin typeface="Calibri" panose="020F0502020204030204" pitchFamily="34" charset="0"/>
                <a:cs typeface="Calibri" panose="020F0502020204030204" pitchFamily="34" charset="0"/>
              </a:rPr>
              <a:t>أدوات</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وأدلة</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لجمع</a:t>
            </a:r>
            <a:r>
              <a:rPr lang="en-US" dirty="0">
                <a:latin typeface="Calibri" panose="020F0502020204030204" pitchFamily="34" charset="0"/>
                <a:cs typeface="Calibri" panose="020F0502020204030204" pitchFamily="34" charset="0"/>
              </a:rPr>
              <a:t> البيانات </a:t>
            </a:r>
            <a:r>
              <a:rPr lang="en-US" dirty="0" err="1">
                <a:latin typeface="Calibri" panose="020F0502020204030204" pitchFamily="34" charset="0"/>
                <a:cs typeface="Calibri" panose="020F0502020204030204" pitchFamily="34" charset="0"/>
              </a:rPr>
              <a:t>التي</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يتم استخدامها</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لت</a:t>
            </a:r>
            <a:r>
              <a:rPr lang="ar-JO" dirty="0">
                <a:latin typeface="Calibri" panose="020F0502020204030204" pitchFamily="34" charset="0"/>
                <a:cs typeface="Calibri" panose="020F0502020204030204" pitchFamily="34" charset="0"/>
              </a:rPr>
              <a:t>قييم</a:t>
            </a:r>
            <a:r>
              <a:rPr lang="en-US" dirty="0">
                <a:latin typeface="Calibri" panose="020F0502020204030204" pitchFamily="34" charset="0"/>
                <a:cs typeface="Calibri" panose="020F0502020204030204" pitchFamily="34" charset="0"/>
              </a:rPr>
              <a:t> الاستجابة الإنسانية: </a:t>
            </a:r>
            <a:endParaRPr lang="en-GB" dirty="0">
              <a:latin typeface="Calibri" panose="020F0502020204030204" pitchFamily="34" charset="0"/>
              <a:cs typeface="Calibri" panose="020F0502020204030204" pitchFamily="34" charset="0"/>
            </a:endParaRPr>
          </a:p>
          <a:p>
            <a:pPr lvl="0" algn="r" rtl="1"/>
            <a:r>
              <a:rPr lang="en-US" dirty="0" err="1">
                <a:latin typeface="Calibri" panose="020F0502020204030204" pitchFamily="34" charset="0"/>
                <a:cs typeface="Calibri" panose="020F0502020204030204" pitchFamily="34" charset="0"/>
              </a:rPr>
              <a:t>دليل</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مجموعة النقاش المركزة </a:t>
            </a:r>
            <a:r>
              <a:rPr lang="en-GB"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FGD) </a:t>
            </a:r>
            <a:r>
              <a:rPr lang="en-US" dirty="0" err="1">
                <a:latin typeface="Calibri" panose="020F0502020204030204" pitchFamily="34" charset="0"/>
                <a:cs typeface="Calibri" panose="020F0502020204030204" pitchFamily="34" charset="0"/>
              </a:rPr>
              <a:t>مناقشات</a:t>
            </a:r>
            <a:r>
              <a:rPr lang="en-US" dirty="0">
                <a:latin typeface="Calibri" panose="020F0502020204030204" pitchFamily="34" charset="0"/>
                <a:cs typeface="Calibri" panose="020F0502020204030204" pitchFamily="34" charset="0"/>
              </a:rPr>
              <a:t> مع النساء والفتيات</a:t>
            </a:r>
          </a:p>
          <a:p>
            <a:pPr lvl="0" algn="r" rtl="1"/>
            <a:r>
              <a:rPr lang="en-US" dirty="0" err="1">
                <a:latin typeface="Calibri" panose="020F0502020204030204" pitchFamily="34" charset="0"/>
                <a:cs typeface="Calibri" panose="020F0502020204030204" pitchFamily="34" charset="0"/>
              </a:rPr>
              <a:t>دليل</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مقدمي المعلومات الرئيسيين </a:t>
            </a:r>
            <a:r>
              <a:rPr lang="en-US" dirty="0">
                <a:latin typeface="Calibri" panose="020F0502020204030204" pitchFamily="34" charset="0"/>
                <a:cs typeface="Calibri" panose="020F0502020204030204" pitchFamily="34" charset="0"/>
                <a:sym typeface="Wingdings" panose="05000000000000000000" pitchFamily="2" charset="2"/>
              </a:rPr>
              <a:t>: (</a:t>
            </a:r>
            <a:r>
              <a:rPr lang="en-US" dirty="0">
                <a:latin typeface="Calibri" panose="020F0502020204030204" pitchFamily="34" charset="0"/>
                <a:cs typeface="Calibri" panose="020F0502020204030204" pitchFamily="34" charset="0"/>
              </a:rPr>
              <a:t>KII) </a:t>
            </a:r>
            <a:r>
              <a:rPr lang="en-US" dirty="0" err="1">
                <a:latin typeface="Calibri" panose="020F0502020204030204" pitchFamily="34" charset="0"/>
                <a:cs typeface="Calibri" panose="020F0502020204030204" pitchFamily="34" charset="0"/>
              </a:rPr>
              <a:t>مقابلات</a:t>
            </a:r>
            <a:r>
              <a:rPr lang="en-US" dirty="0">
                <a:latin typeface="Calibri" panose="020F0502020204030204" pitchFamily="34" charset="0"/>
                <a:cs typeface="Calibri" panose="020F0502020204030204" pitchFamily="34" charset="0"/>
              </a:rPr>
              <a:t> مع مجموعات ومنظمات وشبكات نسائية محلية</a:t>
            </a:r>
          </a:p>
          <a:p>
            <a:pPr lvl="0" algn="r" rtl="1"/>
            <a:r>
              <a:rPr lang="en-US" dirty="0" err="1">
                <a:latin typeface="Calibri" panose="020F0502020204030204" pitchFamily="34" charset="0"/>
                <a:cs typeface="Calibri" panose="020F0502020204030204" pitchFamily="34" charset="0"/>
              </a:rPr>
              <a:t>قائمة</a:t>
            </a:r>
            <a:r>
              <a:rPr lang="ar-JO" dirty="0">
                <a:latin typeface="Calibri" panose="020F0502020204030204" pitchFamily="34" charset="0"/>
                <a:cs typeface="Calibri" panose="020F0502020204030204" pitchFamily="34" charset="0"/>
              </a:rPr>
              <a:t> الرصد و</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الم</a:t>
            </a:r>
            <a:r>
              <a:rPr lang="ar-JO" dirty="0">
                <a:latin typeface="Calibri" panose="020F0502020204030204" pitchFamily="34" charset="0"/>
                <a:cs typeface="Calibri" panose="020F0502020204030204" pitchFamily="34" charset="0"/>
              </a:rPr>
              <a:t>لاحظة</a:t>
            </a:r>
            <a:r>
              <a:rPr lang="en-US" dirty="0">
                <a:latin typeface="Calibri" panose="020F0502020204030204" pitchFamily="34" charset="0"/>
                <a:cs typeface="Calibri" panose="020F0502020204030204" pitchFamily="34" charset="0"/>
              </a:rPr>
              <a:t>: قائمة مرجعية تلاحظ (1) وثائق حول العنف القائم على النوع الاجتماعي ومنع الاستغلال الجنسي والاعتداء والتحرش الجنسي ، و (2) بيئة الاستجابة الإنسانية.</a:t>
            </a:r>
          </a:p>
          <a:p>
            <a:pPr lvl="0" algn="r" rtl="1"/>
            <a:r>
              <a:rPr lang="ar-JO" dirty="0">
                <a:latin typeface="Calibri" panose="020F0502020204030204" pitchFamily="34" charset="0"/>
                <a:cs typeface="Calibri" panose="020F0502020204030204" pitchFamily="34" charset="0"/>
              </a:rPr>
              <a:t>استبيان اراء </a:t>
            </a:r>
            <a:r>
              <a:rPr lang="en-US" dirty="0" err="1">
                <a:latin typeface="Calibri" panose="020F0502020204030204" pitchFamily="34" charset="0"/>
                <a:cs typeface="Calibri" panose="020F0502020204030204" pitchFamily="34" charset="0"/>
              </a:rPr>
              <a:t>الموظفين</a:t>
            </a:r>
            <a:r>
              <a:rPr lang="en-US" dirty="0">
                <a:latin typeface="Calibri" panose="020F0502020204030204" pitchFamily="34" charset="0"/>
                <a:cs typeface="Calibri" panose="020F0502020204030204" pitchFamily="34" charset="0"/>
              </a:rPr>
              <a:t>: مسح للعاملين في المجال </a:t>
            </a:r>
            <a:r>
              <a:rPr lang="en-US" dirty="0" err="1">
                <a:latin typeface="Calibri" panose="020F0502020204030204" pitchFamily="34" charset="0"/>
                <a:cs typeface="Calibri" panose="020F0502020204030204" pitchFamily="34" charset="0"/>
              </a:rPr>
              <a:t>الإنساني</a:t>
            </a:r>
            <a:r>
              <a:rPr lang="en-US" dirty="0">
                <a:latin typeface="Calibri" panose="020F0502020204030204" pitchFamily="34" charset="0"/>
                <a:cs typeface="Calibri" panose="020F0502020204030204" pitchFamily="34" charset="0"/>
              </a:rPr>
              <a:t> </a:t>
            </a:r>
            <a:r>
              <a:rPr lang="ar-JO" dirty="0">
                <a:latin typeface="Calibri" panose="020F0502020204030204" pitchFamily="34" charset="0"/>
                <a:cs typeface="Calibri" panose="020F0502020204030204" pitchFamily="34" charset="0"/>
              </a:rPr>
              <a:t>(</a:t>
            </a:r>
            <a:r>
              <a:rPr lang="en-US" dirty="0" err="1">
                <a:latin typeface="Calibri" panose="020F0502020204030204" pitchFamily="34" charset="0"/>
                <a:cs typeface="Calibri" panose="020F0502020204030204" pitchFamily="34" charset="0"/>
              </a:rPr>
              <a:t>إناث</a:t>
            </a:r>
            <a:r>
              <a:rPr lang="en-US" dirty="0">
                <a:latin typeface="Calibri" panose="020F0502020204030204" pitchFamily="34" charset="0"/>
                <a:cs typeface="Calibri" panose="020F0502020204030204" pitchFamily="34" charset="0"/>
              </a:rPr>
              <a:t> </a:t>
            </a:r>
            <a:r>
              <a:rPr lang="en-US" dirty="0" err="1">
                <a:latin typeface="Calibri" panose="020F0502020204030204" pitchFamily="34" charset="0"/>
                <a:cs typeface="Calibri" panose="020F0502020204030204" pitchFamily="34" charset="0"/>
              </a:rPr>
              <a:t>وذكور</a:t>
            </a:r>
            <a:r>
              <a:rPr lang="ar-JO" dirty="0">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90888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AB7D9-B1AD-674A-82C2-335602DCC01A}"/>
              </a:ext>
            </a:extLst>
          </p:cNvPr>
          <p:cNvSpPr>
            <a:spLocks noGrp="1"/>
          </p:cNvSpPr>
          <p:nvPr>
            <p:ph type="title"/>
          </p:nvPr>
        </p:nvSpPr>
        <p:spPr/>
        <p:txBody>
          <a:bodyPr/>
          <a:lstStyle/>
          <a:p>
            <a:pPr algn="r" rtl="1"/>
            <a:r>
              <a:rPr lang="en-US" sz="2800" dirty="0" err="1">
                <a:latin typeface="Calibri" panose="020F0502020204030204" pitchFamily="34" charset="0"/>
                <a:cs typeface="Calibri" panose="020F0502020204030204" pitchFamily="34" charset="0"/>
              </a:rPr>
              <a:t>كيف</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نقيس</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الاستجابة</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الإنسانية</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باستخدام</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الباروم</a:t>
            </a:r>
            <a:r>
              <a:rPr lang="ar-JO" sz="2800" dirty="0">
                <a:latin typeface="Calibri" panose="020F0502020204030204" pitchFamily="34" charset="0"/>
                <a:cs typeface="Calibri" panose="020F0502020204030204" pitchFamily="34" charset="0"/>
              </a:rPr>
              <a:t>ي</a:t>
            </a:r>
            <a:r>
              <a:rPr lang="en-US" sz="2800" dirty="0" err="1">
                <a:latin typeface="Calibri" panose="020F0502020204030204" pitchFamily="34" charset="0"/>
                <a:cs typeface="Calibri" panose="020F0502020204030204" pitchFamily="34" charset="0"/>
              </a:rPr>
              <a:t>تر</a:t>
            </a:r>
            <a:r>
              <a:rPr lang="ar-JO" sz="2800" dirty="0">
                <a:latin typeface="Calibri" panose="020F0502020204030204" pitchFamily="34" charset="0"/>
                <a:cs typeface="Calibri" panose="020F0502020204030204" pitchFamily="34" charset="0"/>
              </a:rPr>
              <a:t> (مؤشر الضغط)</a:t>
            </a:r>
            <a:r>
              <a:rPr lang="en-US" sz="2800" dirty="0">
                <a:latin typeface="Calibri" panose="020F0502020204030204" pitchFamily="34" charset="0"/>
                <a:cs typeface="Calibri" panose="020F0502020204030204" pitchFamily="34" charset="0"/>
              </a:rPr>
              <a:t>؟</a:t>
            </a:r>
            <a:endParaRPr lang="en-US" dirty="0"/>
          </a:p>
        </p:txBody>
      </p:sp>
      <p:sp>
        <p:nvSpPr>
          <p:cNvPr id="3" name="Content Placeholder 2">
            <a:extLst>
              <a:ext uri="{FF2B5EF4-FFF2-40B4-BE49-F238E27FC236}">
                <a16:creationId xmlns:a16="http://schemas.microsoft.com/office/drawing/2014/main" id="{D190C290-203F-9442-B6A0-B936544F2DCC}"/>
              </a:ext>
            </a:extLst>
          </p:cNvPr>
          <p:cNvSpPr>
            <a:spLocks noGrp="1"/>
          </p:cNvSpPr>
          <p:nvPr>
            <p:ph idx="1"/>
          </p:nvPr>
        </p:nvSpPr>
        <p:spPr>
          <a:xfrm>
            <a:off x="74830" y="2264082"/>
            <a:ext cx="5713385" cy="4375460"/>
          </a:xfrm>
        </p:spPr>
        <p:txBody>
          <a:bodyPr>
            <a:normAutofit/>
          </a:bodyPr>
          <a:lstStyle/>
          <a:p>
            <a:pPr algn="r" rtl="1"/>
            <a:r>
              <a:rPr lang="en-US" sz="1400" b="1" dirty="0" err="1">
                <a:latin typeface="Calibri" panose="020F0502020204030204" pitchFamily="34" charset="0"/>
                <a:cs typeface="Calibri" panose="020F0502020204030204" pitchFamily="34" charset="0"/>
              </a:rPr>
              <a:t>يقوم</a:t>
            </a:r>
            <a:r>
              <a:rPr lang="en-US" sz="1400" b="1" dirty="0">
                <a:latin typeface="Calibri" panose="020F0502020204030204" pitchFamily="34" charset="0"/>
                <a:cs typeface="Calibri" panose="020F0502020204030204" pitchFamily="34" charset="0"/>
              </a:rPr>
              <a:t> </a:t>
            </a:r>
            <a:r>
              <a:rPr lang="ar-JO" sz="1400" b="1" dirty="0">
                <a:latin typeface="Calibri" panose="020F0502020204030204" pitchFamily="34" charset="0"/>
                <a:cs typeface="Calibri" panose="020F0502020204030204" pitchFamily="34" charset="0"/>
              </a:rPr>
              <a:t>مؤشر الضغط </a:t>
            </a:r>
            <a:r>
              <a:rPr lang="en-US" sz="1400" b="1" dirty="0" err="1">
                <a:latin typeface="Calibri" panose="020F0502020204030204" pitchFamily="34" charset="0"/>
                <a:cs typeface="Calibri" panose="020F0502020204030204" pitchFamily="34" charset="0"/>
              </a:rPr>
              <a:t>بتقييم</a:t>
            </a:r>
            <a:r>
              <a:rPr lang="en-US" sz="1400" b="1" dirty="0">
                <a:latin typeface="Calibri" panose="020F0502020204030204" pitchFamily="34" charset="0"/>
                <a:cs typeface="Calibri" panose="020F0502020204030204" pitchFamily="34" charset="0"/>
              </a:rPr>
              <a:t> </a:t>
            </a:r>
            <a:r>
              <a:rPr lang="ar-JO" sz="1400" b="1" dirty="0">
                <a:latin typeface="Calibri" panose="020F0502020204030204" pitchFamily="34" charset="0"/>
                <a:cs typeface="Calibri" panose="020F0502020204030204" pitchFamily="34" charset="0"/>
              </a:rPr>
              <a:t>أربع </a:t>
            </a:r>
            <a:r>
              <a:rPr lang="en-US" sz="1400" b="1" dirty="0" err="1">
                <a:latin typeface="Calibri" panose="020F0502020204030204" pitchFamily="34" charset="0"/>
                <a:cs typeface="Calibri" panose="020F0502020204030204" pitchFamily="34" charset="0"/>
              </a:rPr>
              <a:t>مجالات</a:t>
            </a:r>
            <a:r>
              <a:rPr lang="en-US" sz="1400" b="1" dirty="0">
                <a:latin typeface="Calibri" panose="020F0502020204030204" pitchFamily="34" charset="0"/>
                <a:cs typeface="Calibri" panose="020F0502020204030204" pitchFamily="34" charset="0"/>
              </a:rPr>
              <a:t> للاستجابة الإنسانية </a:t>
            </a:r>
            <a:r>
              <a:rPr lang="en-US" sz="1400" dirty="0">
                <a:latin typeface="Calibri" panose="020F0502020204030204" pitchFamily="34" charset="0"/>
                <a:cs typeface="Calibri" panose="020F0502020204030204" pitchFamily="34" charset="0"/>
              </a:rPr>
              <a:t>التي تتوافق مع النتائج الأربعة لنظرية التغيير.</a:t>
            </a:r>
          </a:p>
          <a:p>
            <a:pPr algn="r" rtl="1"/>
            <a:r>
              <a:rPr lang="en-US" sz="1400" b="1" dirty="0" err="1">
                <a:latin typeface="Calibri" panose="020F0502020204030204" pitchFamily="34" charset="0"/>
                <a:cs typeface="Calibri" panose="020F0502020204030204" pitchFamily="34" charset="0"/>
              </a:rPr>
              <a:t>يستخدم</a:t>
            </a:r>
            <a:r>
              <a:rPr lang="en-US" sz="1400" b="1" dirty="0">
                <a:latin typeface="Calibri" panose="020F0502020204030204" pitchFamily="34" charset="0"/>
                <a:cs typeface="Calibri" panose="020F0502020204030204" pitchFamily="34" charset="0"/>
              </a:rPr>
              <a:t> </a:t>
            </a:r>
            <a:r>
              <a:rPr lang="ar-JO" sz="1400" b="1" dirty="0">
                <a:solidFill>
                  <a:prstClr val="white"/>
                </a:solidFill>
                <a:latin typeface="Calibri" panose="020F0502020204030204" pitchFamily="34" charset="0"/>
                <a:cs typeface="Calibri" panose="020F0502020204030204" pitchFamily="34" charset="0"/>
              </a:rPr>
              <a:t>مؤشر الضغط </a:t>
            </a:r>
            <a:r>
              <a:rPr lang="en-US" sz="1400" b="1" dirty="0">
                <a:latin typeface="Calibri" panose="020F0502020204030204" pitchFamily="34" charset="0"/>
                <a:cs typeface="Calibri" panose="020F0502020204030204" pitchFamily="34" charset="0"/>
              </a:rPr>
              <a:t>"نظام إشارات المرور"</a:t>
            </a:r>
            <a:r>
              <a:rPr lang="en-US" sz="1400" dirty="0">
                <a:latin typeface="Calibri" panose="020F0502020204030204" pitchFamily="34" charset="0"/>
                <a:cs typeface="Calibri" panose="020F0502020204030204" pitchFamily="34" charset="0"/>
              </a:rPr>
              <a:t>(الأحمر والبرتقالي والأصفر والأخضر) </a:t>
            </a:r>
            <a:r>
              <a:rPr lang="en-US" sz="1400" dirty="0" err="1">
                <a:latin typeface="Calibri" panose="020F0502020204030204" pitchFamily="34" charset="0"/>
                <a:cs typeface="Calibri" panose="020F0502020204030204" pitchFamily="34" charset="0"/>
              </a:rPr>
              <a:t>لت</a:t>
            </a:r>
            <a:r>
              <a:rPr lang="ar-JO" sz="1400" dirty="0">
                <a:latin typeface="Calibri" panose="020F0502020204030204" pitchFamily="34" charset="0"/>
                <a:cs typeface="Calibri" panose="020F0502020204030204" pitchFamily="34" charset="0"/>
              </a:rPr>
              <a:t>قييم</a:t>
            </a:r>
            <a:r>
              <a:rPr lang="en-US" sz="1400" dirty="0">
                <a:latin typeface="Calibri" panose="020F0502020204030204" pitchFamily="34" charset="0"/>
                <a:cs typeface="Calibri" panose="020F0502020204030204" pitchFamily="34" charset="0"/>
              </a:rPr>
              <a:t> حالة العنف القائم على النوع الاجتماعي والوقاية من التحرش الجنسي </a:t>
            </a:r>
            <a:r>
              <a:rPr lang="en-US" sz="1400" dirty="0" err="1">
                <a:latin typeface="Calibri" panose="020F0502020204030204" pitchFamily="34" charset="0"/>
                <a:cs typeface="Calibri" panose="020F0502020204030204" pitchFamily="34" charset="0"/>
              </a:rPr>
              <a:t>والاستغلال</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والاعتداء</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الجنسي</a:t>
            </a:r>
            <a:r>
              <a:rPr lang="ar-JO" sz="1400" dirty="0">
                <a:latin typeface="Calibri" panose="020F0502020204030204" pitchFamily="34" charset="0"/>
                <a:cs typeface="Calibri" panose="020F0502020204030204" pitchFamily="34" charset="0"/>
              </a:rPr>
              <a:t>ين</a:t>
            </a:r>
            <a:r>
              <a:rPr lang="en-US" sz="1400" dirty="0">
                <a:latin typeface="Calibri" panose="020F0502020204030204" pitchFamily="34" charset="0"/>
                <a:cs typeface="Calibri" panose="020F0502020204030204" pitchFamily="34" charset="0"/>
              </a:rPr>
              <a:t> ، والاستجابة الإنسانية عبر هذه </a:t>
            </a:r>
            <a:r>
              <a:rPr lang="en-US" sz="1400" dirty="0" err="1">
                <a:latin typeface="Calibri" panose="020F0502020204030204" pitchFamily="34" charset="0"/>
                <a:cs typeface="Calibri" panose="020F0502020204030204" pitchFamily="34" charset="0"/>
              </a:rPr>
              <a:t>المجالات</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الأربعة</a:t>
            </a:r>
            <a:r>
              <a:rPr lang="ar-JO"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من</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قائمة</a:t>
            </a:r>
            <a:r>
              <a:rPr lang="en-US" sz="1400" dirty="0">
                <a:latin typeface="Calibri" panose="020F0502020204030204" pitchFamily="34" charset="0"/>
                <a:cs typeface="Calibri" panose="020F0502020204030204" pitchFamily="34" charset="0"/>
              </a:rPr>
              <a:t> </a:t>
            </a:r>
            <a:r>
              <a:rPr lang="ar-JO" sz="1400" dirty="0">
                <a:latin typeface="Calibri" panose="020F0502020204030204" pitchFamily="34" charset="0"/>
                <a:cs typeface="Calibri" panose="020F0502020204030204" pitchFamily="34" charset="0"/>
              </a:rPr>
              <a:t>الملاحظة </a:t>
            </a:r>
            <a:r>
              <a:rPr lang="en-US" sz="1400" dirty="0" err="1">
                <a:latin typeface="Calibri" panose="020F0502020204030204" pitchFamily="34" charset="0"/>
                <a:cs typeface="Calibri" panose="020F0502020204030204" pitchFamily="34" charset="0"/>
              </a:rPr>
              <a:t>واست</a:t>
            </a:r>
            <a:r>
              <a:rPr lang="ar-JO" sz="1400" dirty="0">
                <a:latin typeface="Calibri" panose="020F0502020204030204" pitchFamily="34" charset="0"/>
                <a:cs typeface="Calibri" panose="020F0502020204030204" pitchFamily="34" charset="0"/>
              </a:rPr>
              <a:t>بيان</a:t>
            </a:r>
            <a:r>
              <a:rPr lang="en-US" sz="1400" dirty="0">
                <a:latin typeface="Calibri" panose="020F0502020204030204" pitchFamily="34" charset="0"/>
                <a:cs typeface="Calibri" panose="020F0502020204030204" pitchFamily="34" charset="0"/>
              </a:rPr>
              <a:t> </a:t>
            </a:r>
            <a:r>
              <a:rPr lang="ar-JO" sz="1400" dirty="0">
                <a:latin typeface="Calibri" panose="020F0502020204030204" pitchFamily="34" charset="0"/>
                <a:cs typeface="Calibri" panose="020F0502020204030204" pitchFamily="34" charset="0"/>
              </a:rPr>
              <a:t>اراء </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الموظفين</a:t>
            </a:r>
            <a:r>
              <a:rPr lang="ar-JO" sz="1400" dirty="0">
                <a:latin typeface="Calibri" panose="020F0502020204030204" pitchFamily="34" charset="0"/>
                <a:cs typeface="Calibri" panose="020F0502020204030204" pitchFamily="34" charset="0"/>
              </a:rPr>
              <a:t>)</a:t>
            </a:r>
            <a:r>
              <a:rPr lang="en-US" sz="1400" dirty="0">
                <a:latin typeface="Calibri" panose="020F0502020204030204" pitchFamily="34" charset="0"/>
                <a:cs typeface="Calibri" panose="020F0502020204030204" pitchFamily="34" charset="0"/>
              </a:rPr>
              <a:t> كما أنها تستمد من البيانات النوعية والسردية لإضافة الفروق الدقيقة والتفاصيل إلى </a:t>
            </a:r>
            <a:r>
              <a:rPr lang="en-US" sz="1400" dirty="0" err="1">
                <a:latin typeface="Calibri" panose="020F0502020204030204" pitchFamily="34" charset="0"/>
                <a:cs typeface="Calibri" panose="020F0502020204030204" pitchFamily="34" charset="0"/>
              </a:rPr>
              <a:t>تلك</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ال</a:t>
            </a:r>
            <a:r>
              <a:rPr lang="ar-JO" sz="1400" dirty="0">
                <a:latin typeface="Calibri" panose="020F0502020204030204" pitchFamily="34" charset="0"/>
                <a:cs typeface="Calibri" panose="020F0502020204030204" pitchFamily="34" charset="0"/>
              </a:rPr>
              <a:t>تقييمات(</a:t>
            </a:r>
            <a:r>
              <a:rPr lang="en-US" sz="1400" dirty="0" err="1">
                <a:latin typeface="Calibri" panose="020F0502020204030204" pitchFamily="34" charset="0"/>
                <a:cs typeface="Calibri" panose="020F0502020204030204" pitchFamily="34" charset="0"/>
              </a:rPr>
              <a:t>من</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مجموعات</a:t>
            </a:r>
            <a:r>
              <a:rPr lang="en-US" sz="1400" dirty="0">
                <a:latin typeface="Calibri" panose="020F0502020204030204" pitchFamily="34" charset="0"/>
                <a:cs typeface="Calibri" panose="020F0502020204030204" pitchFamily="34" charset="0"/>
              </a:rPr>
              <a:t> </a:t>
            </a:r>
            <a:r>
              <a:rPr lang="ar-JO" sz="1400" dirty="0">
                <a:solidFill>
                  <a:prstClr val="white"/>
                </a:solidFill>
                <a:latin typeface="Calibri" panose="020F0502020204030204" pitchFamily="34" charset="0"/>
                <a:cs typeface="Calibri" panose="020F0502020204030204" pitchFamily="34" charset="0"/>
              </a:rPr>
              <a:t>النقاش المركزة</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ومقابلات</a:t>
            </a:r>
            <a:r>
              <a:rPr lang="ar-JO" sz="1400" dirty="0">
                <a:latin typeface="Calibri" panose="020F0502020204030204" pitchFamily="34" charset="0"/>
                <a:cs typeface="Calibri" panose="020F0502020204030204" pitchFamily="34" charset="0"/>
              </a:rPr>
              <a:t> مقدمي المعلومات الرئيسيين).</a:t>
            </a:r>
            <a:endParaRPr lang="en-US" sz="1400" dirty="0">
              <a:latin typeface="Calibri" panose="020F0502020204030204" pitchFamily="34" charset="0"/>
              <a:cs typeface="Calibri" panose="020F0502020204030204" pitchFamily="34" charset="0"/>
            </a:endParaRPr>
          </a:p>
          <a:p>
            <a:pPr algn="r" rtl="1"/>
            <a:r>
              <a:rPr lang="en-US" sz="1400" dirty="0">
                <a:latin typeface="Calibri" panose="020F0502020204030204" pitchFamily="34" charset="0"/>
                <a:cs typeface="Calibri" panose="020F0502020204030204" pitchFamily="34" charset="0"/>
              </a:rPr>
              <a:t>سيتم منح كل حالة طوارئ إنسانية يتم </a:t>
            </a:r>
            <a:r>
              <a:rPr lang="en-US" sz="1400" dirty="0" err="1">
                <a:latin typeface="Calibri" panose="020F0502020204030204" pitchFamily="34" charset="0"/>
                <a:cs typeface="Calibri" panose="020F0502020204030204" pitchFamily="34" charset="0"/>
              </a:rPr>
              <a:t>تقييمها</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باستخدام</a:t>
            </a:r>
            <a:r>
              <a:rPr lang="ar-JO" sz="1400" dirty="0">
                <a:latin typeface="Calibri" panose="020F0502020204030204" pitchFamily="34" charset="0"/>
                <a:cs typeface="Calibri" panose="020F0502020204030204" pitchFamily="34" charset="0"/>
              </a:rPr>
              <a:t> مؤشر الضغط</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هذا</a:t>
            </a:r>
            <a:r>
              <a:rPr lang="en-US" sz="1400" dirty="0">
                <a:latin typeface="Calibri" panose="020F0502020204030204" pitchFamily="34" charset="0"/>
                <a:cs typeface="Calibri" panose="020F0502020204030204" pitchFamily="34" charset="0"/>
              </a:rPr>
              <a:t> </a:t>
            </a:r>
            <a:r>
              <a:rPr lang="en-US" sz="1400" dirty="0" err="1">
                <a:latin typeface="Calibri" panose="020F0502020204030204" pitchFamily="34" charset="0"/>
                <a:cs typeface="Calibri" panose="020F0502020204030204" pitchFamily="34" charset="0"/>
              </a:rPr>
              <a:t>نتيجة</a:t>
            </a:r>
            <a:r>
              <a:rPr lang="en-US" sz="1400" dirty="0">
                <a:latin typeface="Calibri" panose="020F0502020204030204" pitchFamily="34" charset="0"/>
                <a:cs typeface="Calibri" panose="020F0502020204030204" pitchFamily="34" charset="0"/>
              </a:rPr>
              <a:t> إجمالية ودرجات فردية لكل مجال من مجالات النتائج.</a:t>
            </a:r>
            <a:endParaRPr lang="en-GB" sz="1400" dirty="0">
              <a:latin typeface="Calibri" panose="020F0502020204030204" pitchFamily="34" charset="0"/>
              <a:cs typeface="Calibri" panose="020F0502020204030204" pitchFamily="34" charset="0"/>
            </a:endParaRPr>
          </a:p>
        </p:txBody>
      </p:sp>
      <p:grpSp>
        <p:nvGrpSpPr>
          <p:cNvPr id="19" name="Group 18">
            <a:extLst>
              <a:ext uri="{FF2B5EF4-FFF2-40B4-BE49-F238E27FC236}">
                <a16:creationId xmlns:a16="http://schemas.microsoft.com/office/drawing/2014/main" id="{67A2A63E-8E8B-CF4A-95EE-522413B348D3}"/>
              </a:ext>
            </a:extLst>
          </p:cNvPr>
          <p:cNvGrpSpPr/>
          <p:nvPr/>
        </p:nvGrpSpPr>
        <p:grpSpPr>
          <a:xfrm>
            <a:off x="5932515" y="2264081"/>
            <a:ext cx="6079375" cy="4375459"/>
            <a:chOff x="423433" y="0"/>
            <a:chExt cx="4512210" cy="3237470"/>
          </a:xfrm>
        </p:grpSpPr>
        <p:sp>
          <p:nvSpPr>
            <p:cNvPr id="20" name="Rectangle 19">
              <a:extLst>
                <a:ext uri="{FF2B5EF4-FFF2-40B4-BE49-F238E27FC236}">
                  <a16:creationId xmlns:a16="http://schemas.microsoft.com/office/drawing/2014/main" id="{51C68FE9-93E3-F447-AFB5-F68758AC94A3}"/>
                </a:ext>
              </a:extLst>
            </p:cNvPr>
            <p:cNvSpPr/>
            <p:nvPr/>
          </p:nvSpPr>
          <p:spPr>
            <a:xfrm>
              <a:off x="423433" y="0"/>
              <a:ext cx="4512210" cy="3200400"/>
            </a:xfrm>
            <a:prstGeom prst="rect">
              <a:avLst/>
            </a:prstGeom>
            <a:noFill/>
            <a:ln>
              <a:noFill/>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1" name="Rounded Rectangle 20">
              <a:extLst>
                <a:ext uri="{FF2B5EF4-FFF2-40B4-BE49-F238E27FC236}">
                  <a16:creationId xmlns:a16="http://schemas.microsoft.com/office/drawing/2014/main" id="{B4823DF1-B7E9-5C48-ACED-B99ADDDD1118}"/>
                </a:ext>
              </a:extLst>
            </p:cNvPr>
            <p:cNvSpPr/>
            <p:nvPr/>
          </p:nvSpPr>
          <p:spPr>
            <a:xfrm>
              <a:off x="536191" y="757"/>
              <a:ext cx="4262447" cy="577414"/>
            </a:xfrm>
            <a:prstGeom prst="roundRect">
              <a:avLst>
                <a:gd name="adj" fmla="val 10000"/>
              </a:avLst>
            </a:prstGeom>
            <a:solidFill>
              <a:srgbClr val="D0CE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ctr" rtl="1">
                <a:lnSpc>
                  <a:spcPct val="115000"/>
                </a:lnSpc>
                <a:spcBef>
                  <a:spcPts val="1000"/>
                </a:spcBef>
                <a:spcAft>
                  <a:spcPts val="0"/>
                </a:spcAft>
              </a:pPr>
              <a:r>
                <a:rPr lang="en-GB" sz="14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درجات</a:t>
              </a:r>
              <a:r>
                <a:rPr lang="en-GB" sz="14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GB" sz="14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a:t>
              </a:r>
              <a:r>
                <a:rPr lang="ar-JO" sz="1400" b="1" dirty="0">
                  <a:solidFill>
                    <a:schemeClr val="bg1"/>
                  </a:solidFill>
                  <a:latin typeface="Calibri" panose="020F0502020204030204" pitchFamily="34" charset="0"/>
                  <a:ea typeface="Calibri" panose="020F0502020204030204" pitchFamily="34" charset="0"/>
                  <a:cs typeface="Calibri" panose="020F0502020204030204" pitchFamily="34" charset="0"/>
                </a:rPr>
                <a:t>ت</a:t>
              </a:r>
              <a:r>
                <a:rPr lang="ar-JO" sz="14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قييم</a:t>
              </a:r>
              <a:r>
                <a:rPr lang="en-GB" sz="14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GB" sz="14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العام</a:t>
              </a:r>
              <a:endParaRPr lang="en-GB" sz="14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2" name="Rounded Rectangle 21">
              <a:extLst>
                <a:ext uri="{FF2B5EF4-FFF2-40B4-BE49-F238E27FC236}">
                  <a16:creationId xmlns:a16="http://schemas.microsoft.com/office/drawing/2014/main" id="{C89FB594-B341-6A48-93ED-6FA01BF7E96E}"/>
                </a:ext>
              </a:extLst>
            </p:cNvPr>
            <p:cNvSpPr/>
            <p:nvPr/>
          </p:nvSpPr>
          <p:spPr>
            <a:xfrm>
              <a:off x="536191" y="682026"/>
              <a:ext cx="816891" cy="577414"/>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50" b="1" dirty="0">
                  <a:solidFill>
                    <a:schemeClr val="bg1"/>
                  </a:solidFill>
                  <a:effectLst/>
                  <a:latin typeface="Calibri" panose="020F0502020204030204" pitchFamily="34" charset="0"/>
                  <a:ea typeface="Calibri" panose="020F0502020204030204" pitchFamily="34" charset="0"/>
                </a:rPr>
                <a:t>91-100٪</a:t>
              </a:r>
              <a:endParaRPr lang="en-GB" sz="1050" b="1" dirty="0">
                <a:solidFill>
                  <a:schemeClr val="bg1"/>
                </a:solidFill>
                <a:effectLst/>
                <a:latin typeface="Calibri" panose="020F0502020204030204" pitchFamily="34" charset="0"/>
                <a:ea typeface="Calibri" panose="020F0502020204030204" pitchFamily="34" charset="0"/>
              </a:endParaRPr>
            </a:p>
          </p:txBody>
        </p:sp>
        <p:sp>
          <p:nvSpPr>
            <p:cNvPr id="23" name="Rounded Rectangle 22">
              <a:extLst>
                <a:ext uri="{FF2B5EF4-FFF2-40B4-BE49-F238E27FC236}">
                  <a16:creationId xmlns:a16="http://schemas.microsoft.com/office/drawing/2014/main" id="{75CCB09E-D1A9-8641-B031-EC45FC435B40}"/>
                </a:ext>
              </a:extLst>
            </p:cNvPr>
            <p:cNvSpPr/>
            <p:nvPr/>
          </p:nvSpPr>
          <p:spPr>
            <a:xfrm>
              <a:off x="1387874" y="682108"/>
              <a:ext cx="3411283" cy="577415"/>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4" name="Text Box 49">
              <a:extLst>
                <a:ext uri="{FF2B5EF4-FFF2-40B4-BE49-F238E27FC236}">
                  <a16:creationId xmlns:a16="http://schemas.microsoft.com/office/drawing/2014/main" id="{4EA6A501-EAD5-C541-AC9B-6C5FB60E81C8}"/>
                </a:ext>
              </a:extLst>
            </p:cNvPr>
            <p:cNvSpPr txBox="1"/>
            <p:nvPr/>
          </p:nvSpPr>
          <p:spPr>
            <a:xfrm>
              <a:off x="1416066" y="710300"/>
              <a:ext cx="3354899" cy="521031"/>
            </a:xfrm>
            <a:prstGeom prst="rect">
              <a:avLst/>
            </a:prstGeom>
            <a:noFill/>
            <a:ln>
              <a:noFill/>
            </a:ln>
          </p:spPr>
          <p:txBody>
            <a:bodyPr spcFirstLastPara="1" wrap="square" lIns="49775" tIns="49775" rIns="49775" bIns="49775" anchor="ctr" anchorCtr="0">
              <a:noAutofit/>
            </a:bodyPr>
            <a:lstStyle/>
            <a:p>
              <a:pPr algn="ctr" rtl="1">
                <a:lnSpc>
                  <a:spcPct val="89000"/>
                </a:lnSpc>
                <a:spcBef>
                  <a:spcPts val="1000"/>
                </a:spcBef>
                <a:spcAft>
                  <a:spcPts val="0"/>
                </a:spcAft>
              </a:pP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تحقيق قوي لجميع المعايير ؛ يمثل ممارسة جيدة وقدرة قوية لبيئة المساعدات الإنسانية لمنع العنف القائم على النوع الاجتماعي والاستجابة له ، بما في ذلك الاستغلال والاعتداء الجنسيين والتحرش الجنسي ؛ يتجاوز الحد الأدنى من المعايير</a:t>
              </a:r>
              <a:endParaRPr lang="en-GB" sz="105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5" name="Rounded Rectangle 24">
              <a:extLst>
                <a:ext uri="{FF2B5EF4-FFF2-40B4-BE49-F238E27FC236}">
                  <a16:creationId xmlns:a16="http://schemas.microsoft.com/office/drawing/2014/main" id="{1672C218-4FE3-AA45-8AC5-79B10E34DD58}"/>
                </a:ext>
              </a:extLst>
            </p:cNvPr>
            <p:cNvSpPr/>
            <p:nvPr/>
          </p:nvSpPr>
          <p:spPr>
            <a:xfrm>
              <a:off x="536219" y="1328497"/>
              <a:ext cx="816793" cy="577414"/>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67-90٪</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6" name="Rounded Rectangle 25">
              <a:extLst>
                <a:ext uri="{FF2B5EF4-FFF2-40B4-BE49-F238E27FC236}">
                  <a16:creationId xmlns:a16="http://schemas.microsoft.com/office/drawing/2014/main" id="{F566EAB0-4D19-3749-8C71-EBF60CF04456}"/>
                </a:ext>
              </a:extLst>
            </p:cNvPr>
            <p:cNvSpPr/>
            <p:nvPr/>
          </p:nvSpPr>
          <p:spPr>
            <a:xfrm>
              <a:off x="1387874" y="1328814"/>
              <a:ext cx="3411283" cy="577415"/>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27" name="Text Box 52">
              <a:extLst>
                <a:ext uri="{FF2B5EF4-FFF2-40B4-BE49-F238E27FC236}">
                  <a16:creationId xmlns:a16="http://schemas.microsoft.com/office/drawing/2014/main" id="{590434E3-C035-384F-807F-7A8B99DDCCF4}"/>
                </a:ext>
              </a:extLst>
            </p:cNvPr>
            <p:cNvSpPr txBox="1"/>
            <p:nvPr/>
          </p:nvSpPr>
          <p:spPr>
            <a:xfrm>
              <a:off x="1416066" y="1357006"/>
              <a:ext cx="3354899" cy="521031"/>
            </a:xfrm>
            <a:prstGeom prst="rect">
              <a:avLst/>
            </a:prstGeom>
            <a:noFill/>
            <a:ln>
              <a:noFill/>
            </a:ln>
          </p:spPr>
          <p:txBody>
            <a:bodyPr spcFirstLastPara="1" wrap="square" lIns="49775" tIns="49775" rIns="49775" bIns="49775" anchor="ctr" anchorCtr="0">
              <a:noAutofit/>
            </a:bodyPr>
            <a:lstStyle/>
            <a:p>
              <a:pPr algn="ctr" rtl="1">
                <a:lnSpc>
                  <a:spcPct val="89000"/>
                </a:lnSpc>
                <a:spcBef>
                  <a:spcPts val="1000"/>
                </a:spcBef>
                <a:spcAft>
                  <a:spcPts val="0"/>
                </a:spcAft>
              </a:pP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إنجاز</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مُرضٍ</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ar-JO"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ل</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معظم</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المعايير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يمثل</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إ</a:t>
              </a:r>
              <a:r>
                <a:rPr lang="ar-JO"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ظهار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القدرة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على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منع</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العنف</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القائم</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على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النوع</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الاجتماعي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والاستجابة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له</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بما</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في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ذلك</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الاستغلال</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والاعتداء</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الجنسيين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والتحرش</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الجنسي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يلبي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الحد</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الأدنى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المعايير</a:t>
              </a:r>
              <a:endParaRPr lang="en-GB" sz="105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8" name="Rounded Rectangle 27">
              <a:extLst>
                <a:ext uri="{FF2B5EF4-FFF2-40B4-BE49-F238E27FC236}">
                  <a16:creationId xmlns:a16="http://schemas.microsoft.com/office/drawing/2014/main" id="{9F321557-41AD-0D45-B919-483644E707BB}"/>
                </a:ext>
              </a:extLst>
            </p:cNvPr>
            <p:cNvSpPr/>
            <p:nvPr/>
          </p:nvSpPr>
          <p:spPr>
            <a:xfrm>
              <a:off x="536192" y="1975284"/>
              <a:ext cx="816890" cy="577414"/>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51-66٪</a:t>
              </a:r>
              <a:endParaRPr lang="en-GB" sz="1050" b="1">
                <a:solidFill>
                  <a:schemeClr val="bg1"/>
                </a:solidFill>
                <a:effectLst/>
                <a:latin typeface="Calibri" panose="020F0502020204030204" pitchFamily="34" charset="0"/>
                <a:ea typeface="Calibri" panose="020F0502020204030204" pitchFamily="34" charset="0"/>
              </a:endParaRPr>
            </a:p>
          </p:txBody>
        </p:sp>
        <p:sp>
          <p:nvSpPr>
            <p:cNvPr id="29" name="Rounded Rectangle 28">
              <a:extLst>
                <a:ext uri="{FF2B5EF4-FFF2-40B4-BE49-F238E27FC236}">
                  <a16:creationId xmlns:a16="http://schemas.microsoft.com/office/drawing/2014/main" id="{08375667-BA15-B644-B995-713B62B30F09}"/>
                </a:ext>
              </a:extLst>
            </p:cNvPr>
            <p:cNvSpPr/>
            <p:nvPr/>
          </p:nvSpPr>
          <p:spPr>
            <a:xfrm>
              <a:off x="1387874" y="1975520"/>
              <a:ext cx="3411283" cy="577415"/>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30" name="Text Box 55">
              <a:extLst>
                <a:ext uri="{FF2B5EF4-FFF2-40B4-BE49-F238E27FC236}">
                  <a16:creationId xmlns:a16="http://schemas.microsoft.com/office/drawing/2014/main" id="{AC4DD1E8-AC75-3F4A-A1CB-34371B25CC87}"/>
                </a:ext>
              </a:extLst>
            </p:cNvPr>
            <p:cNvSpPr txBox="1"/>
            <p:nvPr/>
          </p:nvSpPr>
          <p:spPr>
            <a:xfrm>
              <a:off x="1416066" y="2003712"/>
              <a:ext cx="3354899" cy="521031"/>
            </a:xfrm>
            <a:prstGeom prst="rect">
              <a:avLst/>
            </a:prstGeom>
            <a:noFill/>
            <a:ln>
              <a:noFill/>
            </a:ln>
          </p:spPr>
          <p:txBody>
            <a:bodyPr spcFirstLastPara="1" wrap="square" lIns="49775" tIns="49775" rIns="49775" bIns="49775" anchor="ctr" anchorCtr="0">
              <a:noAutofit/>
            </a:bodyPr>
            <a:lstStyle/>
            <a:p>
              <a:pPr algn="ctr" rtl="1">
                <a:lnSpc>
                  <a:spcPct val="89000"/>
                </a:lnSpc>
                <a:spcBef>
                  <a:spcPts val="1000"/>
                </a:spcBef>
                <a:spcAft>
                  <a:spcPts val="0"/>
                </a:spcAft>
              </a:pP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إنجاز</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محدود</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ar-JO"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لم</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عظم</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المعايير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يُظهر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بعض</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القدرة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على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منع</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العنف</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القائم</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على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النوع</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الاجتماعي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والاستجابة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له</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بما</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في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ذلك</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الاستغلال</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والاعتداء</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الجنسيين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والتحرش</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الجنسي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التحسينات</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ar-JO"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ضرورية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لضمان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تلبية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المعايير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الدنيا</a:t>
              </a:r>
              <a:endParaRPr lang="en-GB" sz="105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1" name="Rounded Rectangle 30">
              <a:extLst>
                <a:ext uri="{FF2B5EF4-FFF2-40B4-BE49-F238E27FC236}">
                  <a16:creationId xmlns:a16="http://schemas.microsoft.com/office/drawing/2014/main" id="{CF91F7E2-A090-EB48-A4F4-D170E32A9515}"/>
                </a:ext>
              </a:extLst>
            </p:cNvPr>
            <p:cNvSpPr/>
            <p:nvPr/>
          </p:nvSpPr>
          <p:spPr>
            <a:xfrm>
              <a:off x="536191" y="2621914"/>
              <a:ext cx="816891" cy="577414"/>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50" b="1">
                  <a:solidFill>
                    <a:schemeClr val="bg1"/>
                  </a:solidFill>
                  <a:effectLst/>
                  <a:latin typeface="Calibri" panose="020F0502020204030204" pitchFamily="34" charset="0"/>
                  <a:ea typeface="Calibri" panose="020F0502020204030204" pitchFamily="34" charset="0"/>
                </a:rPr>
                <a:t>0-50٪</a:t>
              </a:r>
              <a:endParaRPr lang="en-GB" sz="1050" b="1">
                <a:solidFill>
                  <a:schemeClr val="bg1"/>
                </a:solidFill>
                <a:effectLst/>
                <a:latin typeface="Calibri" panose="020F0502020204030204" pitchFamily="34" charset="0"/>
                <a:ea typeface="Calibri" panose="020F0502020204030204" pitchFamily="34" charset="0"/>
              </a:endParaRPr>
            </a:p>
          </p:txBody>
        </p:sp>
        <p:sp>
          <p:nvSpPr>
            <p:cNvPr id="32" name="Rounded Rectangle 31">
              <a:extLst>
                <a:ext uri="{FF2B5EF4-FFF2-40B4-BE49-F238E27FC236}">
                  <a16:creationId xmlns:a16="http://schemas.microsoft.com/office/drawing/2014/main" id="{9A5EA38E-4FA9-CE4D-A040-A1C5B58B966F}"/>
                </a:ext>
              </a:extLst>
            </p:cNvPr>
            <p:cNvSpPr/>
            <p:nvPr/>
          </p:nvSpPr>
          <p:spPr>
            <a:xfrm>
              <a:off x="1387874" y="2622226"/>
              <a:ext cx="3411283" cy="577415"/>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algn="r" rtl="1">
                <a:lnSpc>
                  <a:spcPct val="115000"/>
                </a:lnSpc>
                <a:spcBef>
                  <a:spcPts val="1000"/>
                </a:spcBef>
                <a:spcAft>
                  <a:spcPts val="0"/>
                </a:spcAft>
              </a:pPr>
              <a:r>
                <a:rPr lang="en-US" sz="1000">
                  <a:effectLst/>
                  <a:latin typeface="Calibri" panose="020F0502020204030204" pitchFamily="34" charset="0"/>
                  <a:ea typeface="Calibri" panose="020F0502020204030204" pitchFamily="34" charset="0"/>
                </a:rPr>
                <a:t> </a:t>
              </a:r>
              <a:endParaRPr lang="en-GB" sz="1000">
                <a:effectLst/>
                <a:latin typeface="Calibri" panose="020F0502020204030204" pitchFamily="34" charset="0"/>
                <a:ea typeface="Calibri" panose="020F0502020204030204" pitchFamily="34" charset="0"/>
              </a:endParaRPr>
            </a:p>
          </p:txBody>
        </p:sp>
        <p:sp>
          <p:nvSpPr>
            <p:cNvPr id="33" name="Text Box 58">
              <a:extLst>
                <a:ext uri="{FF2B5EF4-FFF2-40B4-BE49-F238E27FC236}">
                  <a16:creationId xmlns:a16="http://schemas.microsoft.com/office/drawing/2014/main" id="{4377492A-0391-CA4A-9138-C6CAE916113F}"/>
                </a:ext>
              </a:extLst>
            </p:cNvPr>
            <p:cNvSpPr txBox="1"/>
            <p:nvPr/>
          </p:nvSpPr>
          <p:spPr>
            <a:xfrm>
              <a:off x="1416066" y="2650149"/>
              <a:ext cx="3354899" cy="587321"/>
            </a:xfrm>
            <a:prstGeom prst="rect">
              <a:avLst/>
            </a:prstGeom>
            <a:noFill/>
            <a:ln>
              <a:noFill/>
            </a:ln>
          </p:spPr>
          <p:txBody>
            <a:bodyPr spcFirstLastPara="1" wrap="square" lIns="49775" tIns="49775" rIns="49775" bIns="49775" anchor="ctr" anchorCtr="0">
              <a:noAutofit/>
            </a:bodyPr>
            <a:lstStyle/>
            <a:p>
              <a:pPr algn="ctr" rtl="1">
                <a:lnSpc>
                  <a:spcPct val="89000"/>
                </a:lnSpc>
                <a:spcBef>
                  <a:spcPts val="1000"/>
                </a:spcBef>
                <a:spcAft>
                  <a:spcPts val="0"/>
                </a:spcAft>
              </a:pP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الإنجاز</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غير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الكافي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ar-JO" sz="1000" b="1" dirty="0">
                  <a:solidFill>
                    <a:schemeClr val="bg1"/>
                  </a:solidFill>
                  <a:latin typeface="Calibri" panose="020F0502020204030204" pitchFamily="34" charset="0"/>
                  <a:ea typeface="Calibri" panose="020F0502020204030204" pitchFamily="34" charset="0"/>
                  <a:cs typeface="Calibri" panose="020F0502020204030204" pitchFamily="34" charset="0"/>
                </a:rPr>
                <a:t>لل</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معايير</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بيئة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المساعدات</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الإنسانية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لا</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تمنع</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العنف</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القائم</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على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النوع</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الاجتماعي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ولا</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تستجيب</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له</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بشكل</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كاف</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بما</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في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ذلك</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الاستغلال</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والاعتداء</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الجنسيين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والتحرش</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الجنسي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التخطيط</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الاستراتيجي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الواضح</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ضروري</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لتحسين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السياسة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والممارسة</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أقل</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الحد</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الأدنى</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من</a:t>
              </a:r>
              <a:r>
                <a:rPr lang="en-US"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rPr>
                <a:t> </a:t>
              </a:r>
              <a:r>
                <a:rPr lang="en-US" sz="1000" b="1" dirty="0" err="1">
                  <a:solidFill>
                    <a:schemeClr val="bg1"/>
                  </a:solidFill>
                  <a:effectLst/>
                  <a:latin typeface="Calibri" panose="020F0502020204030204" pitchFamily="34" charset="0"/>
                  <a:ea typeface="Calibri" panose="020F0502020204030204" pitchFamily="34" charset="0"/>
                  <a:cs typeface="Calibri" panose="020F0502020204030204" pitchFamily="34" charset="0"/>
                </a:rPr>
                <a:t>المعايير</a:t>
              </a:r>
              <a:endParaRPr lang="en-GB" sz="1000" b="1"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14170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082ED-D574-684E-8A56-5F6021594E22}"/>
              </a:ext>
            </a:extLst>
          </p:cNvPr>
          <p:cNvSpPr>
            <a:spLocks noGrp="1"/>
          </p:cNvSpPr>
          <p:nvPr>
            <p:ph type="title"/>
          </p:nvPr>
        </p:nvSpPr>
        <p:spPr/>
        <p:txBody>
          <a:bodyPr>
            <a:noAutofit/>
          </a:bodyPr>
          <a:lstStyle/>
          <a:p>
            <a:pPr rtl="1"/>
            <a:r>
              <a:rPr lang="en-US" sz="3200" dirty="0" err="1">
                <a:latin typeface="Calibri" panose="020F0502020204030204" pitchFamily="34" charset="0"/>
                <a:cs typeface="Calibri" panose="020F0502020204030204" pitchFamily="34" charset="0"/>
              </a:rPr>
              <a:t>مراجعة</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المفاهيم</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الأساسية</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للعنف</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القائم</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على</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النوع</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الاجتماعي</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والمبادئ</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التوجيهية</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والدعم</a:t>
            </a:r>
            <a:r>
              <a:rPr lang="en-US" sz="3200" dirty="0">
                <a:latin typeface="Calibri" panose="020F0502020204030204" pitchFamily="34" charset="0"/>
                <a:cs typeface="Calibri" panose="020F0502020204030204" pitchFamily="34" charset="0"/>
              </a:rPr>
              <a:t> </a:t>
            </a:r>
            <a:r>
              <a:rPr lang="ar-JO" sz="3200" dirty="0">
                <a:latin typeface="Calibri" panose="020F0502020204030204" pitchFamily="34" charset="0"/>
                <a:cs typeface="Calibri" panose="020F0502020204030204" pitchFamily="34" charset="0"/>
              </a:rPr>
              <a:t>المرتكز على رغبة</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الناجين</a:t>
            </a:r>
            <a:br>
              <a:rPr lang="en-US" sz="3200" dirty="0">
                <a:latin typeface="Calibri" panose="020F0502020204030204" pitchFamily="34" charset="0"/>
                <a:cs typeface="Calibri" panose="020F0502020204030204" pitchFamily="34" charset="0"/>
              </a:rPr>
            </a:br>
            <a:endParaRPr lang="en-US" sz="3200"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E2190DD3-993F-3E4F-9B9E-CCEBB3184F01}"/>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2722530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79900" y="-1"/>
            <a:ext cx="10572750" cy="969963"/>
          </a:xfrm>
        </p:spPr>
        <p:txBody>
          <a:bodyPr>
            <a:normAutofit/>
          </a:bodyPr>
          <a:lstStyle/>
          <a:p>
            <a:pPr algn="r" rtl="1"/>
            <a:r>
              <a:rPr lang="en-US" dirty="0" err="1">
                <a:solidFill>
                  <a:schemeClr val="bg1"/>
                </a:solidFill>
                <a:latin typeface="Aharoni" panose="02010803020104030203" pitchFamily="2" charset="-79"/>
                <a:cs typeface="Aharoni" panose="02010803020104030203" pitchFamily="2" charset="-79"/>
              </a:rPr>
              <a:t>الأسباب</a:t>
            </a:r>
            <a:r>
              <a:rPr lang="en-US" dirty="0">
                <a:solidFill>
                  <a:schemeClr val="bg1"/>
                </a:solidFill>
                <a:latin typeface="Aharoni" panose="02010803020104030203" pitchFamily="2" charset="-79"/>
                <a:cs typeface="Aharoni" panose="02010803020104030203" pitchFamily="2" charset="-79"/>
              </a:rPr>
              <a:t> </a:t>
            </a:r>
            <a:r>
              <a:rPr lang="en-US" dirty="0" err="1">
                <a:solidFill>
                  <a:schemeClr val="bg1"/>
                </a:solidFill>
                <a:latin typeface="Aharoni" panose="02010803020104030203" pitchFamily="2" charset="-79"/>
                <a:cs typeface="Aharoni" panose="02010803020104030203" pitchFamily="2" charset="-79"/>
              </a:rPr>
              <a:t>ال</a:t>
            </a:r>
            <a:r>
              <a:rPr lang="ar-JO" dirty="0">
                <a:solidFill>
                  <a:schemeClr val="bg1"/>
                </a:solidFill>
                <a:latin typeface="Aharoni" panose="02010803020104030203" pitchFamily="2" charset="-79"/>
                <a:cs typeface="Aharoni" panose="02010803020104030203" pitchFamily="2" charset="-79"/>
              </a:rPr>
              <a:t>رئيسية</a:t>
            </a:r>
            <a:r>
              <a:rPr lang="en-US" dirty="0">
                <a:solidFill>
                  <a:schemeClr val="bg1"/>
                </a:solidFill>
                <a:latin typeface="Aharoni" panose="02010803020104030203" pitchFamily="2" charset="-79"/>
                <a:cs typeface="Aharoni" panose="02010803020104030203" pitchFamily="2" charset="-79"/>
              </a:rPr>
              <a:t> للعنف القائم على النوع الاجتماعي</a:t>
            </a:r>
            <a:endParaRPr lang="en-IE" dirty="0">
              <a:solidFill>
                <a:schemeClr val="bg1"/>
              </a:solidFill>
              <a:latin typeface="Aharoni" panose="02010803020104030203" pitchFamily="2" charset="-79"/>
              <a:cs typeface="Aharoni" panose="02010803020104030203" pitchFamily="2" charset="-79"/>
            </a:endParaRPr>
          </a:p>
        </p:txBody>
      </p:sp>
      <p:pic>
        <p:nvPicPr>
          <p:cNvPr id="3" name="Picture 2"/>
          <p:cNvPicPr>
            <a:picLocks noChangeAspect="1"/>
          </p:cNvPicPr>
          <p:nvPr/>
        </p:nvPicPr>
        <p:blipFill rotWithShape="1">
          <a:blip r:embed="rId3"/>
          <a:srcRect t="54969"/>
          <a:stretch/>
        </p:blipFill>
        <p:spPr>
          <a:xfrm>
            <a:off x="1708397" y="837356"/>
            <a:ext cx="2640412" cy="1434248"/>
          </a:xfrm>
          <a:prstGeom prst="rect">
            <a:avLst/>
          </a:prstGeom>
        </p:spPr>
      </p:pic>
      <p:graphicFrame>
        <p:nvGraphicFramePr>
          <p:cNvPr id="4" name="Diagram 3"/>
          <p:cNvGraphicFramePr/>
          <p:nvPr>
            <p:extLst>
              <p:ext uri="{D42A27DB-BD31-4B8C-83A1-F6EECF244321}">
                <p14:modId xmlns:p14="http://schemas.microsoft.com/office/powerpoint/2010/main" val="2744409215"/>
              </p:ext>
            </p:extLst>
          </p:nvPr>
        </p:nvGraphicFramePr>
        <p:xfrm>
          <a:off x="1231467" y="1127442"/>
          <a:ext cx="10475616" cy="602064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p:cNvSpPr/>
          <p:nvPr/>
        </p:nvSpPr>
        <p:spPr>
          <a:xfrm rot="16200000">
            <a:off x="-3058508" y="3058507"/>
            <a:ext cx="6863567" cy="746549"/>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chemeClr val="bg1"/>
                </a:solidFill>
                <a:effectLst/>
                <a:uLnTx/>
                <a:uFillTx/>
                <a:latin typeface="Calibri" panose="020F0502020204030204" pitchFamily="34" charset="0"/>
                <a:cs typeface="Calibri" panose="020F0502020204030204" pitchFamily="34" charset="0"/>
              </a:rPr>
              <a:t>الأسباب</a:t>
            </a:r>
            <a:r>
              <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 </a:t>
            </a:r>
            <a:r>
              <a:rPr kumimoji="0" lang="ar-JO"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الرئيسية</a:t>
            </a:r>
            <a:endParaRPr kumimoji="0" lang="en-US" sz="24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10" name="Up Arrow Callout 9"/>
          <p:cNvSpPr/>
          <p:nvPr/>
        </p:nvSpPr>
        <p:spPr>
          <a:xfrm>
            <a:off x="746550" y="6003924"/>
            <a:ext cx="11445449" cy="854076"/>
          </a:xfrm>
          <a:prstGeom prst="upArrowCallo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JO" sz="2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النظام</a:t>
            </a:r>
            <a:r>
              <a:rPr kumimoji="0" lang="ar-JO" sz="2800" b="1" i="0" u="none" strike="noStrike" kern="1200" cap="none" spc="0" normalizeH="0" noProof="0" dirty="0">
                <a:ln>
                  <a:noFill/>
                </a:ln>
                <a:solidFill>
                  <a:prstClr val="white"/>
                </a:solidFill>
                <a:effectLst/>
                <a:uLnTx/>
                <a:uFillTx/>
                <a:latin typeface="Calibri" panose="020F0502020204030204" pitchFamily="34" charset="0"/>
                <a:cs typeface="Calibri" panose="020F0502020204030204" pitchFamily="34" charset="0"/>
              </a:rPr>
              <a:t> الذكوري</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909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51350" y="-1"/>
            <a:ext cx="4358850" cy="1657351"/>
          </a:xfrm>
        </p:spPr>
        <p:txBody>
          <a:bodyPr>
            <a:normAutofit fontScale="90000"/>
          </a:bodyPr>
          <a:lstStyle/>
          <a:p>
            <a:pPr algn="r" rtl="1"/>
            <a:r>
              <a:rPr lang="en-US" dirty="0">
                <a:solidFill>
                  <a:schemeClr val="bg1"/>
                </a:solidFill>
                <a:latin typeface="Aharoni" panose="02010803020104030203" pitchFamily="2" charset="-79"/>
                <a:cs typeface="Aharoni" panose="02010803020104030203" pitchFamily="2" charset="-79"/>
              </a:rPr>
              <a:t>الأنواع الأساسية للعنف المبني على النوع الاجتماعي</a:t>
            </a:r>
            <a:endParaRPr lang="en-IE" dirty="0">
              <a:solidFill>
                <a:schemeClr val="bg1"/>
              </a:solidFill>
              <a:latin typeface="Aharoni" panose="02010803020104030203" pitchFamily="2" charset="-79"/>
              <a:cs typeface="Aharoni" panose="02010803020104030203" pitchFamily="2" charset="-79"/>
            </a:endParaRPr>
          </a:p>
        </p:txBody>
      </p:sp>
      <p:sp>
        <p:nvSpPr>
          <p:cNvPr id="7" name="Rectangle 6"/>
          <p:cNvSpPr/>
          <p:nvPr/>
        </p:nvSpPr>
        <p:spPr>
          <a:xfrm rot="16200000">
            <a:off x="-2892763" y="3055726"/>
            <a:ext cx="6858000" cy="74654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JO" sz="3200" b="1" dirty="0">
                <a:solidFill>
                  <a:prstClr val="white"/>
                </a:solidFill>
                <a:latin typeface="Calibri" panose="020F0502020204030204" pitchFamily="34" charset="0"/>
                <a:cs typeface="Calibri" panose="020F0502020204030204" pitchFamily="34" charset="0"/>
              </a:rPr>
              <a:t>الأشكال</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 الأنواع</a:t>
            </a:r>
          </a:p>
        </p:txBody>
      </p:sp>
      <p:graphicFrame>
        <p:nvGraphicFramePr>
          <p:cNvPr id="11" name="Diagram 10"/>
          <p:cNvGraphicFramePr/>
          <p:nvPr>
            <p:extLst>
              <p:ext uri="{D42A27DB-BD31-4B8C-83A1-F6EECF244321}">
                <p14:modId xmlns:p14="http://schemas.microsoft.com/office/powerpoint/2010/main" val="2449192140"/>
              </p:ext>
            </p:extLst>
          </p:nvPr>
        </p:nvGraphicFramePr>
        <p:xfrm>
          <a:off x="4057650" y="247650"/>
          <a:ext cx="9109500" cy="6367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74041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70531" y="111003"/>
            <a:ext cx="10572750" cy="644135"/>
          </a:xfrm>
        </p:spPr>
        <p:txBody>
          <a:bodyPr>
            <a:normAutofit/>
          </a:bodyPr>
          <a:lstStyle/>
          <a:p>
            <a:pPr algn="r" rtl="1"/>
            <a:r>
              <a:rPr lang="en-US" sz="2800" dirty="0">
                <a:solidFill>
                  <a:sysClr val="windowText" lastClr="000000"/>
                </a:solidFill>
                <a:latin typeface="Calibri" panose="020F0502020204030204" pitchFamily="34" charset="0"/>
                <a:cs typeface="Calibri" panose="020F0502020204030204" pitchFamily="34" charset="0"/>
              </a:rPr>
              <a:t>العوامل المساهمة في العنف القائم على النوع الاجتماعي</a:t>
            </a:r>
            <a:endParaRPr lang="en-IE" sz="2800" dirty="0">
              <a:solidFill>
                <a:sysClr val="windowText" lastClr="000000"/>
              </a:solidFill>
              <a:latin typeface="Calibri" panose="020F0502020204030204" pitchFamily="34" charset="0"/>
              <a:cs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808306461"/>
              </p:ext>
            </p:extLst>
          </p:nvPr>
        </p:nvGraphicFramePr>
        <p:xfrm>
          <a:off x="142812" y="755138"/>
          <a:ext cx="9150474" cy="52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Left Arrow Callout 2"/>
          <p:cNvSpPr/>
          <p:nvPr/>
        </p:nvSpPr>
        <p:spPr>
          <a:xfrm>
            <a:off x="9677400" y="0"/>
            <a:ext cx="2514600" cy="6858000"/>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JO" sz="24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ال</a:t>
            </a:r>
            <a:r>
              <a:rPr kumimoji="0" lang="en-US" sz="2400" b="1" i="0" u="none" strike="noStrike" kern="1200" cap="none" spc="0" normalizeH="0" baseline="0" noProof="0" dirty="0" err="1">
                <a:ln>
                  <a:noFill/>
                </a:ln>
                <a:solidFill>
                  <a:prstClr val="white"/>
                </a:solidFill>
                <a:effectLst/>
                <a:uLnTx/>
                <a:uFillTx/>
                <a:latin typeface="Calibri" panose="020F0502020204030204" pitchFamily="34" charset="0"/>
                <a:cs typeface="Calibri" panose="020F0502020204030204" pitchFamily="34" charset="0"/>
              </a:rPr>
              <a:t>عوامل</a:t>
            </a: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 </a:t>
            </a:r>
            <a:r>
              <a:rPr kumimoji="0" lang="ar-JO" sz="24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المساهمة</a:t>
            </a:r>
            <a:endParaRPr kumimoji="0" lang="en-US" sz="24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sp>
        <p:nvSpPr>
          <p:cNvPr id="5" name="Text Placeholder 1"/>
          <p:cNvSpPr txBox="1">
            <a:spLocks/>
          </p:cNvSpPr>
          <p:nvPr/>
        </p:nvSpPr>
        <p:spPr>
          <a:xfrm>
            <a:off x="524609" y="6210300"/>
            <a:ext cx="8543192" cy="647700"/>
          </a:xfrm>
          <a:prstGeom prst="rect">
            <a:avLst/>
          </a:prstGeom>
        </p:spPr>
        <p:txBody>
          <a:bodyPr>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marR="0" lvl="0" indent="0" algn="r" defTabSz="457200" rtl="1" eaLnBrk="1" fontAlgn="auto" latinLnBrk="0" hangingPunct="1">
              <a:lnSpc>
                <a:spcPct val="100000"/>
              </a:lnSpc>
              <a:spcBef>
                <a:spcPct val="20000"/>
              </a:spcBef>
              <a:spcAft>
                <a:spcPts val="600"/>
              </a:spcAft>
              <a:buClr>
                <a:srgbClr val="00C6BB"/>
              </a:buClr>
              <a:buSzTx/>
              <a:buFont typeface="Wingdings 2" charset="2"/>
              <a:buNone/>
              <a:tabLst/>
              <a:defRPr/>
            </a:pPr>
            <a:r>
              <a:rPr kumimoji="0" lang="en-US" sz="1400" b="0" i="0" u="none" strike="noStrike" kern="1200" cap="none" spc="0" normalizeH="0" baseline="0" noProof="0" dirty="0">
                <a:ln>
                  <a:noFill/>
                </a:ln>
                <a:solidFill>
                  <a:prstClr val="black"/>
                </a:solidFill>
                <a:effectLst/>
                <a:uLnTx/>
                <a:uFillTx/>
                <a:latin typeface="Century Gothic" panose="020B0502020202020204"/>
                <a:ea typeface="+mn-ea"/>
                <a:cs typeface="+mn-cs"/>
              </a:rPr>
              <a:t>لمزيد من الأمثلة على العوامل المساهمة ، انظر: </a:t>
            </a:r>
            <a:r>
              <a:rPr kumimoji="0" lang="en-US" sz="1400" b="0" i="1" u="none" strike="noStrike" kern="1200" cap="none" spc="0" normalizeH="0" baseline="0" noProof="0" dirty="0">
                <a:ln>
                  <a:noFill/>
                </a:ln>
                <a:solidFill>
                  <a:prstClr val="black"/>
                </a:solidFill>
                <a:effectLst/>
                <a:uLnTx/>
                <a:uFillTx/>
                <a:latin typeface="Century Gothic" panose="020B0502020202020204"/>
                <a:ea typeface="+mn-ea"/>
                <a:cs typeface="+mn-cs"/>
              </a:rPr>
              <a:t>إرشادات اللجنة الدائمة المشتركة بين الوكالات للتدخلات المتكاملة في العنف القائم على النوع الاجتماعي في العمل الإنساني (2015)</a:t>
            </a:r>
          </a:p>
        </p:txBody>
      </p:sp>
    </p:spTree>
    <p:extLst>
      <p:ext uri="{BB962C8B-B14F-4D97-AF65-F5344CB8AC3E}">
        <p14:creationId xmlns:p14="http://schemas.microsoft.com/office/powerpoint/2010/main" val="851200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txBox="1">
            <a:spLocks/>
          </p:cNvSpPr>
          <p:nvPr/>
        </p:nvSpPr>
        <p:spPr>
          <a:xfrm>
            <a:off x="1143000" y="0"/>
            <a:ext cx="8430358" cy="969963"/>
          </a:xfrm>
          <a:prstGeom prst="rect">
            <a:avLst/>
          </a:prstGeom>
          <a:effectLst>
            <a:outerShdw blurRad="50800" dir="14400000">
              <a:srgbClr val="000000">
                <a:alpha val="60000"/>
              </a:srgbClr>
            </a:outerShdw>
          </a:effectLst>
        </p:spPr>
        <p:txBody>
          <a:bodyPr vert="horz" lIns="91440" tIns="45720" rIns="91440" bIns="45720" rtlCol="0" anchor="b">
            <a:norm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457200" rtl="1"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haroni" panose="02010803020104030203" pitchFamily="2" charset="-79"/>
                <a:ea typeface="+mj-ea"/>
                <a:cs typeface="Aharoni" panose="02010803020104030203" pitchFamily="2" charset="-79"/>
              </a:rPr>
              <a:t>عواقب </a:t>
            </a:r>
            <a:r>
              <a:rPr lang="en-US" dirty="0">
                <a:solidFill>
                  <a:prstClr val="black"/>
                </a:solidFill>
                <a:latin typeface="Aharoni" panose="02010803020104030203" pitchFamily="2" charset="-79"/>
                <a:cs typeface="Aharoni" panose="02010803020104030203" pitchFamily="2" charset="-79"/>
              </a:rPr>
              <a:t>العنف القائم على النوع الاجتماعي</a:t>
            </a:r>
            <a:endParaRPr kumimoji="0" lang="en-IE" sz="4000" b="1" i="0" u="none" strike="noStrike" kern="1200" cap="none" spc="0" normalizeH="0" baseline="0" noProof="0" dirty="0">
              <a:ln>
                <a:noFill/>
              </a:ln>
              <a:solidFill>
                <a:prstClr val="black"/>
              </a:solidFill>
              <a:effectLst/>
              <a:uLnTx/>
              <a:uFillTx/>
              <a:latin typeface="Aharoni" panose="02010803020104030203" pitchFamily="2" charset="-79"/>
              <a:ea typeface="+mj-ea"/>
              <a:cs typeface="Aharoni" panose="02010803020104030203" pitchFamily="2" charset="-79"/>
            </a:endParaRPr>
          </a:p>
        </p:txBody>
      </p:sp>
      <p:sp>
        <p:nvSpPr>
          <p:cNvPr id="3" name="Rectangle 2"/>
          <p:cNvSpPr/>
          <p:nvPr/>
        </p:nvSpPr>
        <p:spPr>
          <a:xfrm rot="16200000">
            <a:off x="-3068245" y="3027755"/>
            <a:ext cx="6898489" cy="7620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3820" tIns="41910" rIns="83820" bIns="41910" numCol="1" spcCol="0" rtlCol="0" fromWordArt="0" anchor="ctr" anchorCtr="0" forceAA="0" compatLnSpc="1">
            <a:prstTxWarp prst="textNoShape">
              <a:avLst/>
            </a:prstTxWarp>
            <a:no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entury Gothic" panose="020B0502020202020204"/>
                <a:ea typeface="+mn-ea"/>
                <a:cs typeface="+mn-cs"/>
              </a:rPr>
              <a:t>التأثيرات / العواقب</a:t>
            </a:r>
          </a:p>
        </p:txBody>
      </p:sp>
      <p:graphicFrame>
        <p:nvGraphicFramePr>
          <p:cNvPr id="4" name="Diagram 3"/>
          <p:cNvGraphicFramePr/>
          <p:nvPr>
            <p:extLst>
              <p:ext uri="{D42A27DB-BD31-4B8C-83A1-F6EECF244321}">
                <p14:modId xmlns:p14="http://schemas.microsoft.com/office/powerpoint/2010/main" val="2723533647"/>
              </p:ext>
            </p:extLst>
          </p:nvPr>
        </p:nvGraphicFramePr>
        <p:xfrm>
          <a:off x="1036394" y="1868487"/>
          <a:ext cx="3795956" cy="46524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4215604451"/>
              </p:ext>
            </p:extLst>
          </p:nvPr>
        </p:nvGraphicFramePr>
        <p:xfrm>
          <a:off x="5106744" y="1657350"/>
          <a:ext cx="3213100" cy="45910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Diagram 5"/>
          <p:cNvGraphicFramePr/>
          <p:nvPr>
            <p:extLst>
              <p:ext uri="{D42A27DB-BD31-4B8C-83A1-F6EECF244321}">
                <p14:modId xmlns:p14="http://schemas.microsoft.com/office/powerpoint/2010/main" val="1038223276"/>
              </p:ext>
            </p:extLst>
          </p:nvPr>
        </p:nvGraphicFramePr>
        <p:xfrm>
          <a:off x="8731250" y="1657350"/>
          <a:ext cx="3213100" cy="459105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7" name="Rounded Rectangle 6"/>
          <p:cNvSpPr/>
          <p:nvPr/>
        </p:nvSpPr>
        <p:spPr>
          <a:xfrm>
            <a:off x="1143000" y="1181100"/>
            <a:ext cx="3562350" cy="476250"/>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JO" sz="1800" b="0" i="0" u="none" strike="noStrike" kern="1200" cap="none" spc="0" normalizeH="0" baseline="0" noProof="0" dirty="0">
                <a:ln>
                  <a:noFill/>
                </a:ln>
                <a:solidFill>
                  <a:prstClr val="white"/>
                </a:solidFill>
                <a:effectLst/>
                <a:uLnTx/>
                <a:uFillTx/>
                <a:latin typeface="Century Gothic" panose="020B0502020202020204"/>
                <a:ea typeface="+mn-ea"/>
                <a:cs typeface="+mn-cs"/>
              </a:rPr>
              <a:t>جسدي</a:t>
            </a: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Rounded Rectangle 7"/>
          <p:cNvSpPr/>
          <p:nvPr/>
        </p:nvSpPr>
        <p:spPr>
          <a:xfrm>
            <a:off x="5086350" y="1181100"/>
            <a:ext cx="3233494" cy="476250"/>
          </a:xfrm>
          <a:prstGeom prst="round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نفسي</a:t>
            </a:r>
          </a:p>
        </p:txBody>
      </p:sp>
      <p:sp>
        <p:nvSpPr>
          <p:cNvPr id="9" name="Rounded Rectangle 8"/>
          <p:cNvSpPr/>
          <p:nvPr/>
        </p:nvSpPr>
        <p:spPr>
          <a:xfrm>
            <a:off x="8731250" y="1189831"/>
            <a:ext cx="3284294" cy="476250"/>
          </a:xfrm>
          <a:prstGeom prst="round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rPr>
              <a:t>اجتماعي</a:t>
            </a:r>
          </a:p>
        </p:txBody>
      </p:sp>
    </p:spTree>
    <p:extLst>
      <p:ext uri="{BB962C8B-B14F-4D97-AF65-F5344CB8AC3E}">
        <p14:creationId xmlns:p14="http://schemas.microsoft.com/office/powerpoint/2010/main" val="1451558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8122" y="488272"/>
            <a:ext cx="5669678" cy="3592750"/>
          </a:xfrm>
        </p:spPr>
        <p:txBody>
          <a:bodyPr>
            <a:normAutofit/>
          </a:bodyPr>
          <a:lstStyle/>
          <a:p>
            <a:pPr algn="r" rtl="1"/>
            <a:br>
              <a:rPr lang="en-US" dirty="0">
                <a:solidFill>
                  <a:schemeClr val="tx1"/>
                </a:solidFill>
              </a:rPr>
            </a:br>
            <a:br>
              <a:rPr lang="en-US" dirty="0">
                <a:solidFill>
                  <a:schemeClr val="tx1"/>
                </a:solidFill>
              </a:rPr>
            </a:br>
            <a:r>
              <a:rPr lang="en-US" dirty="0">
                <a:solidFill>
                  <a:schemeClr val="bg1"/>
                </a:solidFill>
              </a:rPr>
              <a:t>-</a:t>
            </a:r>
            <a:r>
              <a:rPr lang="en-GB" sz="2700" dirty="0">
                <a:solidFill>
                  <a:schemeClr val="bg1"/>
                </a:solidFill>
                <a:latin typeface="Calibri" panose="020F0502020204030204" pitchFamily="34" charset="0"/>
                <a:cs typeface="Calibri" panose="020F0502020204030204" pitchFamily="34" charset="0"/>
              </a:rPr>
              <a:t>1</a:t>
            </a:r>
            <a:r>
              <a:rPr lang="ar-JO" sz="2700" dirty="0">
                <a:solidFill>
                  <a:schemeClr val="bg1"/>
                </a:solidFill>
                <a:latin typeface="Calibri" panose="020F0502020204030204" pitchFamily="34" charset="0"/>
                <a:cs typeface="Calibri" panose="020F0502020204030204" pitchFamily="34" charset="0"/>
              </a:rPr>
              <a:t>شجرة قمع النساء والفتيات</a:t>
            </a:r>
            <a:br>
              <a:rPr lang="en-US" sz="2700" dirty="0">
                <a:solidFill>
                  <a:schemeClr val="bg1"/>
                </a:solidFill>
                <a:latin typeface="Calibri" panose="020F0502020204030204" pitchFamily="34" charset="0"/>
                <a:cs typeface="Calibri" panose="020F0502020204030204" pitchFamily="34" charset="0"/>
              </a:rPr>
            </a:br>
            <a:br>
              <a:rPr lang="en-US" sz="2700" dirty="0">
                <a:solidFill>
                  <a:schemeClr val="bg1"/>
                </a:solidFill>
                <a:latin typeface="Calibri" panose="020F0502020204030204" pitchFamily="34" charset="0"/>
                <a:cs typeface="Calibri" panose="020F0502020204030204" pitchFamily="34" charset="0"/>
              </a:rPr>
            </a:br>
            <a:r>
              <a:rPr lang="en-US" sz="2700" dirty="0">
                <a:solidFill>
                  <a:schemeClr val="bg1"/>
                </a:solidFill>
                <a:latin typeface="Calibri" panose="020F0502020204030204" pitchFamily="34" charset="0"/>
                <a:cs typeface="Calibri" panose="020F0502020204030204" pitchFamily="34" charset="0"/>
              </a:rPr>
              <a:t>-2 </a:t>
            </a:r>
            <a:r>
              <a:rPr lang="en-US" sz="2700" dirty="0" err="1">
                <a:solidFill>
                  <a:schemeClr val="bg1"/>
                </a:solidFill>
                <a:latin typeface="Calibri" panose="020F0502020204030204" pitchFamily="34" charset="0"/>
                <a:cs typeface="Calibri" panose="020F0502020204030204" pitchFamily="34" charset="0"/>
              </a:rPr>
              <a:t>شجرة</a:t>
            </a:r>
            <a:r>
              <a:rPr lang="en-US" sz="2700" dirty="0">
                <a:solidFill>
                  <a:schemeClr val="bg1"/>
                </a:solidFill>
                <a:latin typeface="Calibri" panose="020F0502020204030204" pitchFamily="34" charset="0"/>
                <a:cs typeface="Calibri" panose="020F0502020204030204" pitchFamily="34" charset="0"/>
              </a:rPr>
              <a:t> </a:t>
            </a:r>
            <a:r>
              <a:rPr lang="en-US" sz="2700" dirty="0" err="1">
                <a:solidFill>
                  <a:schemeClr val="bg1"/>
                </a:solidFill>
                <a:latin typeface="Calibri" panose="020F0502020204030204" pitchFamily="34" charset="0"/>
                <a:cs typeface="Calibri" panose="020F0502020204030204" pitchFamily="34" charset="0"/>
              </a:rPr>
              <a:t>التمكين</a:t>
            </a:r>
            <a:r>
              <a:rPr lang="en-US" sz="2700" dirty="0">
                <a:solidFill>
                  <a:schemeClr val="bg1"/>
                </a:solidFill>
                <a:latin typeface="Calibri" panose="020F0502020204030204" pitchFamily="34" charset="0"/>
                <a:cs typeface="Calibri" panose="020F0502020204030204" pitchFamily="34" charset="0"/>
              </a:rPr>
              <a:t> </a:t>
            </a:r>
            <a:br>
              <a:rPr lang="en-US" sz="2700" dirty="0">
                <a:solidFill>
                  <a:schemeClr val="bg1"/>
                </a:solidFill>
                <a:latin typeface="Calibri" panose="020F0502020204030204" pitchFamily="34" charset="0"/>
                <a:cs typeface="Calibri" panose="020F0502020204030204" pitchFamily="34" charset="0"/>
              </a:rPr>
            </a:br>
            <a:r>
              <a:rPr lang="en-US" sz="2700" dirty="0" err="1">
                <a:solidFill>
                  <a:schemeClr val="bg1"/>
                </a:solidFill>
                <a:latin typeface="Calibri" panose="020F0502020204030204" pitchFamily="34" charset="0"/>
                <a:cs typeface="Calibri" panose="020F0502020204030204" pitchFamily="34" charset="0"/>
              </a:rPr>
              <a:t>للنساء</a:t>
            </a:r>
            <a:r>
              <a:rPr lang="en-US" sz="2700" dirty="0">
                <a:solidFill>
                  <a:schemeClr val="bg1"/>
                </a:solidFill>
                <a:latin typeface="Calibri" panose="020F0502020204030204" pitchFamily="34" charset="0"/>
                <a:cs typeface="Calibri" panose="020F0502020204030204" pitchFamily="34" charset="0"/>
              </a:rPr>
              <a:t> </a:t>
            </a:r>
            <a:r>
              <a:rPr lang="en-US" sz="2700" dirty="0" err="1">
                <a:solidFill>
                  <a:schemeClr val="bg1"/>
                </a:solidFill>
                <a:latin typeface="Calibri" panose="020F0502020204030204" pitchFamily="34" charset="0"/>
                <a:cs typeface="Calibri" panose="020F0502020204030204" pitchFamily="34" charset="0"/>
              </a:rPr>
              <a:t>والفتيات</a:t>
            </a:r>
            <a:br>
              <a:rPr lang="en-US" dirty="0">
                <a:solidFill>
                  <a:schemeClr val="tx1"/>
                </a:solidFill>
                <a:latin typeface="Calibri" panose="020F0502020204030204" pitchFamily="34" charset="0"/>
                <a:cs typeface="Calibri" panose="020F0502020204030204" pitchFamily="34" charset="0"/>
              </a:rPr>
            </a:br>
            <a:r>
              <a:rPr lang="en-US" dirty="0">
                <a:solidFill>
                  <a:schemeClr val="tx1"/>
                </a:solidFill>
              </a:rPr>
              <a:t> </a:t>
            </a:r>
          </a:p>
        </p:txBody>
      </p:sp>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5800" y="366947"/>
            <a:ext cx="3577493" cy="3835400"/>
          </a:xfrm>
          <a:prstGeom prst="rect">
            <a:avLst/>
          </a:prstGeom>
          <a:noFill/>
          <a:ln>
            <a:noFill/>
          </a:ln>
        </p:spPr>
      </p:pic>
    </p:spTree>
    <p:extLst>
      <p:ext uri="{BB962C8B-B14F-4D97-AF65-F5344CB8AC3E}">
        <p14:creationId xmlns:p14="http://schemas.microsoft.com/office/powerpoint/2010/main" val="6738841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5181600" y="-2373409"/>
            <a:ext cx="7010400" cy="8018931"/>
          </a:xfrm>
          <a:prstGeom prst="rect">
            <a:avLst/>
          </a:prstGeom>
        </p:spPr>
      </p:pic>
      <p:pic>
        <p:nvPicPr>
          <p:cNvPr id="7" name="Picture 6"/>
          <p:cNvPicPr>
            <a:picLocks noChangeAspect="1"/>
          </p:cNvPicPr>
          <p:nvPr/>
        </p:nvPicPr>
        <p:blipFill>
          <a:blip r:embed="rId4"/>
          <a:stretch>
            <a:fillRect/>
          </a:stretch>
        </p:blipFill>
        <p:spPr>
          <a:xfrm>
            <a:off x="-1054100" y="-2032000"/>
            <a:ext cx="6567104" cy="7779122"/>
          </a:xfrm>
          <a:prstGeom prst="rect">
            <a:avLst/>
          </a:prstGeom>
        </p:spPr>
      </p:pic>
    </p:spTree>
    <p:extLst>
      <p:ext uri="{BB962C8B-B14F-4D97-AF65-F5344CB8AC3E}">
        <p14:creationId xmlns:p14="http://schemas.microsoft.com/office/powerpoint/2010/main" val="2135723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p:cNvSpPr/>
          <p:nvPr/>
        </p:nvSpPr>
        <p:spPr>
          <a:xfrm>
            <a:off x="3815592" y="2546839"/>
            <a:ext cx="4648200" cy="36576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bg1"/>
              </a:solidFill>
            </a:endParaRPr>
          </a:p>
        </p:txBody>
      </p:sp>
      <p:sp>
        <p:nvSpPr>
          <p:cNvPr id="5" name="Rounded Rectangle 4"/>
          <p:cNvSpPr/>
          <p:nvPr/>
        </p:nvSpPr>
        <p:spPr>
          <a:xfrm>
            <a:off x="2010508" y="2432539"/>
            <a:ext cx="3780692" cy="1714499"/>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rtl="1">
              <a:buClr>
                <a:schemeClr val="accent4">
                  <a:lumMod val="75000"/>
                </a:schemeClr>
              </a:buClr>
            </a:pPr>
            <a:r>
              <a:rPr lang="en-US" sz="2400" b="1" dirty="0">
                <a:solidFill>
                  <a:schemeClr val="bg1"/>
                </a:solidFill>
              </a:rPr>
              <a:t>الاحترام / الحق في الكرامة وتقرير المصير</a:t>
            </a:r>
          </a:p>
        </p:txBody>
      </p:sp>
      <p:sp>
        <p:nvSpPr>
          <p:cNvPr id="6" name="Rounded Rectangle 5"/>
          <p:cNvSpPr/>
          <p:nvPr/>
        </p:nvSpPr>
        <p:spPr>
          <a:xfrm>
            <a:off x="2010508" y="4633546"/>
            <a:ext cx="3792415" cy="1679331"/>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en-US" sz="2400" b="1" dirty="0">
                <a:solidFill>
                  <a:schemeClr val="bg1"/>
                </a:solidFill>
              </a:rPr>
              <a:t>الحق في الأمان </a:t>
            </a:r>
          </a:p>
        </p:txBody>
      </p:sp>
      <p:sp>
        <p:nvSpPr>
          <p:cNvPr id="7" name="Rounded Rectangle 6"/>
          <p:cNvSpPr/>
          <p:nvPr/>
        </p:nvSpPr>
        <p:spPr>
          <a:xfrm>
            <a:off x="6400799" y="4633546"/>
            <a:ext cx="3780692" cy="1707174"/>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rtl="1">
              <a:buClr>
                <a:schemeClr val="accent4">
                  <a:lumMod val="75000"/>
                </a:schemeClr>
              </a:buClr>
            </a:pPr>
            <a:r>
              <a:rPr lang="en-US" sz="2400" b="1" dirty="0">
                <a:solidFill>
                  <a:schemeClr val="bg1"/>
                </a:solidFill>
              </a:rPr>
              <a:t>عدم التمييز </a:t>
            </a:r>
          </a:p>
        </p:txBody>
      </p:sp>
      <p:sp>
        <p:nvSpPr>
          <p:cNvPr id="8" name="Rounded Rectangle 7"/>
          <p:cNvSpPr/>
          <p:nvPr/>
        </p:nvSpPr>
        <p:spPr>
          <a:xfrm>
            <a:off x="6400799" y="2439864"/>
            <a:ext cx="3752851" cy="1707174"/>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r" rtl="1">
              <a:buClr>
                <a:schemeClr val="accent4">
                  <a:lumMod val="75000"/>
                </a:schemeClr>
              </a:buClr>
            </a:pPr>
            <a:r>
              <a:rPr lang="en-US" sz="2400" b="1" dirty="0">
                <a:solidFill>
                  <a:schemeClr val="bg1"/>
                </a:solidFill>
              </a:rPr>
              <a:t>الحق في السرية </a:t>
            </a:r>
          </a:p>
        </p:txBody>
      </p:sp>
      <p:sp>
        <p:nvSpPr>
          <p:cNvPr id="11" name="Title 1"/>
          <p:cNvSpPr txBox="1">
            <a:spLocks/>
          </p:cNvSpPr>
          <p:nvPr/>
        </p:nvSpPr>
        <p:spPr>
          <a:xfrm>
            <a:off x="516924" y="418736"/>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en-US" dirty="0"/>
              <a:t>المبادئ التوجيهية للعنف ضد المرأة والفتاة / العنف القائم على النوع الاجتماعي</a:t>
            </a:r>
          </a:p>
        </p:txBody>
      </p:sp>
    </p:spTree>
    <p:extLst>
      <p:ext uri="{BB962C8B-B14F-4D97-AF65-F5344CB8AC3E}">
        <p14:creationId xmlns:p14="http://schemas.microsoft.com/office/powerpoint/2010/main" val="3948237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المبادئ التوجيهية</a:t>
            </a:r>
          </a:p>
        </p:txBody>
      </p:sp>
      <p:sp>
        <p:nvSpPr>
          <p:cNvPr id="3" name="Content Placeholder 2"/>
          <p:cNvSpPr>
            <a:spLocks noGrp="1"/>
          </p:cNvSpPr>
          <p:nvPr>
            <p:ph idx="1"/>
          </p:nvPr>
        </p:nvSpPr>
        <p:spPr>
          <a:xfrm>
            <a:off x="827424" y="3221489"/>
            <a:ext cx="10554574" cy="3636511"/>
          </a:xfrm>
        </p:spPr>
        <p:txBody>
          <a:bodyPr>
            <a:noAutofit/>
          </a:bodyPr>
          <a:lstStyle/>
          <a:p>
            <a:pPr indent="-457200" algn="r" rtl="1">
              <a:buClr>
                <a:schemeClr val="accent4">
                  <a:lumMod val="75000"/>
                </a:schemeClr>
              </a:buClr>
              <a:buNone/>
            </a:pPr>
            <a:r>
              <a:rPr lang="en-US" sz="3600" b="1" dirty="0"/>
              <a:t>الحق في الأمان </a:t>
            </a:r>
          </a:p>
          <a:p>
            <a:pPr indent="-457200" algn="r" rtl="1">
              <a:buClr>
                <a:schemeClr val="accent4">
                  <a:lumMod val="75000"/>
                </a:schemeClr>
              </a:buClr>
              <a:buNone/>
            </a:pPr>
            <a:endParaRPr lang="en-US" sz="1600" b="1" dirty="0"/>
          </a:p>
          <a:p>
            <a:pPr marL="571500" lvl="1" indent="-571500" algn="r" rtl="1">
              <a:buClr>
                <a:schemeClr val="accent4">
                  <a:lumMod val="75000"/>
                </a:schemeClr>
              </a:buClr>
              <a:buFont typeface="Wingdings" panose="05000000000000000000" pitchFamily="2" charset="2"/>
              <a:buChar char="q"/>
            </a:pPr>
            <a:r>
              <a:rPr lang="en-US" sz="3600" dirty="0"/>
              <a:t>السلامة الجسدية والعاطفية </a:t>
            </a:r>
          </a:p>
          <a:p>
            <a:pPr marL="571500" lvl="1" indent="-571500" algn="r" rtl="1">
              <a:buClr>
                <a:schemeClr val="accent4">
                  <a:lumMod val="75000"/>
                </a:schemeClr>
              </a:buClr>
              <a:buFont typeface="Wingdings" panose="05000000000000000000" pitchFamily="2" charset="2"/>
              <a:buChar char="q"/>
            </a:pPr>
            <a:r>
              <a:rPr lang="en-US" sz="3600" dirty="0"/>
              <a:t>جميع أعمالنا تعطي الأولوية وتحمي رفاهية جميع النساء والفتيات ، بما في ذلك الناجيات</a:t>
            </a:r>
          </a:p>
          <a:p>
            <a:pPr lvl="1" indent="-457200" algn="r" rtl="1">
              <a:buClr>
                <a:schemeClr val="accent4">
                  <a:lumMod val="75000"/>
                </a:schemeClr>
              </a:buClr>
              <a:buFont typeface="Arial" panose="020B0604020202020204" pitchFamily="34" charset="0"/>
              <a:buChar char="•"/>
            </a:pPr>
            <a:endParaRPr lang="en-US" sz="3600" dirty="0"/>
          </a:p>
          <a:p>
            <a:pPr marL="128016" lvl="1" indent="-457200" algn="r" rtl="1">
              <a:buClr>
                <a:schemeClr val="accent4">
                  <a:lumMod val="75000"/>
                </a:schemeClr>
              </a:buClr>
              <a:buNone/>
            </a:pPr>
            <a:endParaRPr lang="en-US" sz="3600" dirty="0"/>
          </a:p>
        </p:txBody>
      </p:sp>
    </p:spTree>
    <p:extLst>
      <p:ext uri="{BB962C8B-B14F-4D97-AF65-F5344CB8AC3E}">
        <p14:creationId xmlns:p14="http://schemas.microsoft.com/office/powerpoint/2010/main" val="2631380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1368" y="2368063"/>
            <a:ext cx="11149263" cy="4207208"/>
          </a:xfrm>
        </p:spPr>
        <p:txBody>
          <a:bodyPr>
            <a:normAutofit fontScale="92500"/>
          </a:bodyPr>
          <a:lstStyle/>
          <a:p>
            <a:pPr indent="-457200" algn="r" rtl="1">
              <a:buClr>
                <a:schemeClr val="accent4">
                  <a:lumMod val="75000"/>
                </a:schemeClr>
              </a:buClr>
              <a:buNone/>
            </a:pPr>
            <a:r>
              <a:rPr lang="en-US" sz="4100" b="1" dirty="0"/>
              <a:t>الحق في السرية </a:t>
            </a:r>
          </a:p>
          <a:p>
            <a:pPr marL="0" lvl="1" indent="0" algn="r" rtl="1">
              <a:buClr>
                <a:schemeClr val="accent4">
                  <a:lumMod val="75000"/>
                </a:schemeClr>
              </a:buClr>
              <a:buNone/>
            </a:pPr>
            <a:endParaRPr lang="en-US" sz="1200" b="1" dirty="0"/>
          </a:p>
          <a:p>
            <a:pPr marL="457200" lvl="1" indent="-457200" algn="r" rtl="1">
              <a:buClr>
                <a:schemeClr val="accent4">
                  <a:lumMod val="75000"/>
                </a:schemeClr>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إحالات آمنة وسرية </a:t>
            </a:r>
          </a:p>
          <a:p>
            <a:pPr marL="457200" lvl="1" indent="-457200" algn="r" rtl="1">
              <a:buClr>
                <a:schemeClr val="accent4">
                  <a:lumMod val="75000"/>
                </a:schemeClr>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عند إجراء الإحالة ، لا تتم </a:t>
            </a:r>
            <a:r>
              <a:rPr lang="en-US" sz="2400" dirty="0" err="1">
                <a:latin typeface="Calibri" panose="020F0502020204030204" pitchFamily="34" charset="0"/>
                <a:cs typeface="Calibri" panose="020F0502020204030204" pitchFamily="34" charset="0"/>
              </a:rPr>
              <a:t>مشاركة</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غير</a:t>
            </a:r>
            <a:r>
              <a:rPr lang="en-US" sz="2400" dirty="0">
                <a:latin typeface="Calibri" panose="020F0502020204030204" pitchFamily="34" charset="0"/>
                <a:cs typeface="Calibri" panose="020F0502020204030204" pitchFamily="34" charset="0"/>
              </a:rPr>
              <a:t> التفاصيل ذات الصلة ، </a:t>
            </a:r>
            <a:r>
              <a:rPr lang="en-US" sz="2400" dirty="0" err="1">
                <a:latin typeface="Calibri" panose="020F0502020204030204" pitchFamily="34" charset="0"/>
                <a:cs typeface="Calibri" panose="020F0502020204030204" pitchFamily="34" charset="0"/>
              </a:rPr>
              <a:t>وفقط</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بأخذ الموافقة</a:t>
            </a:r>
            <a:r>
              <a:rPr lang="en-US" sz="2400" dirty="0">
                <a:latin typeface="Calibri" panose="020F0502020204030204" pitchFamily="34" charset="0"/>
                <a:cs typeface="Calibri" panose="020F0502020204030204" pitchFamily="34" charset="0"/>
              </a:rPr>
              <a:t> من المرأة أو الفتاة أو الناجية</a:t>
            </a:r>
          </a:p>
          <a:p>
            <a:pPr marL="457200" lvl="1" indent="-457200" algn="r" rtl="1">
              <a:buClr>
                <a:schemeClr val="accent4">
                  <a:lumMod val="75000"/>
                </a:schemeClr>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يجب عدم مشاركة المعلومات المتعلقة بالنساء والفتيات </a:t>
            </a:r>
            <a:r>
              <a:rPr lang="en-US" sz="2400" dirty="0" err="1">
                <a:latin typeface="Calibri" panose="020F0502020204030204" pitchFamily="34" charset="0"/>
                <a:cs typeface="Calibri" panose="020F0502020204030204" pitchFamily="34" charset="0"/>
              </a:rPr>
              <a:t>اللائي</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يصلن</a:t>
            </a:r>
            <a:r>
              <a:rPr lang="en-US" sz="2400" dirty="0">
                <a:latin typeface="Calibri" panose="020F0502020204030204" pitchFamily="34" charset="0"/>
                <a:cs typeface="Calibri" panose="020F0502020204030204" pitchFamily="34" charset="0"/>
              </a:rPr>
              <a:t> إلى هذه المراكز</a:t>
            </a:r>
          </a:p>
          <a:p>
            <a:pPr marL="457200" lvl="1" indent="-457200" algn="r" rtl="1">
              <a:buClr>
                <a:schemeClr val="accent4">
                  <a:lumMod val="75000"/>
                </a:schemeClr>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تحدث مشاركة المعلومات على أساس الحاجة إلى المعرفة أو بما يتماشى مع بروتوكولات المركز أو القوانين والسياسات</a:t>
            </a:r>
          </a:p>
          <a:p>
            <a:pPr marL="457200" lvl="1" indent="-457200" algn="r" rtl="1">
              <a:buClr>
                <a:schemeClr val="accent4">
                  <a:lumMod val="75000"/>
                </a:schemeClr>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يتم الحصول </a:t>
            </a:r>
            <a:r>
              <a:rPr lang="en-US" sz="2400" dirty="0" err="1">
                <a:latin typeface="Calibri" panose="020F0502020204030204" pitchFamily="34" charset="0"/>
                <a:cs typeface="Calibri" panose="020F0502020204030204" pitchFamily="34" charset="0"/>
              </a:rPr>
              <a:t>على</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موافقة</a:t>
            </a:r>
            <a:r>
              <a:rPr lang="en-US" sz="2400" dirty="0">
                <a:latin typeface="Calibri" panose="020F0502020204030204" pitchFamily="34" charset="0"/>
                <a:cs typeface="Calibri" panose="020F0502020204030204" pitchFamily="34" charset="0"/>
              </a:rPr>
              <a:t> من النساء والفتيات قبل مشاركة المعلومات </a:t>
            </a:r>
          </a:p>
          <a:p>
            <a:pPr marL="457200" lvl="1" indent="-457200" algn="r" rtl="1">
              <a:buClr>
                <a:schemeClr val="accent4">
                  <a:lumMod val="75000"/>
                </a:schemeClr>
              </a:buClr>
              <a:buFont typeface="Wingdings" panose="05000000000000000000" pitchFamily="2" charset="2"/>
              <a:buChar char="q"/>
            </a:pPr>
            <a:r>
              <a:rPr lang="en-US" sz="2400" dirty="0">
                <a:latin typeface="Calibri" panose="020F0502020204030204" pitchFamily="34" charset="0"/>
                <a:cs typeface="Calibri" panose="020F0502020204030204" pitchFamily="34" charset="0"/>
              </a:rPr>
              <a:t>لا يتم التقاط الصور ومقاطع الفيديو في المراكز</a:t>
            </a:r>
          </a:p>
        </p:txBody>
      </p:sp>
      <p:sp>
        <p:nvSpPr>
          <p:cNvPr id="5" name="Title 1"/>
          <p:cNvSpPr>
            <a:spLocks noGrp="1"/>
          </p:cNvSpPr>
          <p:nvPr>
            <p:ph type="title"/>
          </p:nvPr>
        </p:nvSpPr>
        <p:spPr>
          <a:xfrm>
            <a:off x="810000" y="447188"/>
            <a:ext cx="10571998" cy="970450"/>
          </a:xfrm>
        </p:spPr>
        <p:txBody>
          <a:bodyPr/>
          <a:lstStyle/>
          <a:p>
            <a:pPr algn="r" rtl="1"/>
            <a:r>
              <a:rPr lang="en-US" dirty="0"/>
              <a:t>المبادئ التوجيهية</a:t>
            </a:r>
          </a:p>
        </p:txBody>
      </p:sp>
    </p:spTree>
    <p:extLst>
      <p:ext uri="{BB962C8B-B14F-4D97-AF65-F5344CB8AC3E}">
        <p14:creationId xmlns:p14="http://schemas.microsoft.com/office/powerpoint/2010/main" val="2167228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83468" y="2464987"/>
            <a:ext cx="9720262" cy="4022725"/>
          </a:xfrm>
        </p:spPr>
        <p:txBody>
          <a:bodyPr>
            <a:normAutofit/>
          </a:bodyPr>
          <a:lstStyle/>
          <a:p>
            <a:pPr indent="-457200" algn="r" rtl="1">
              <a:buClr>
                <a:schemeClr val="accent4">
                  <a:lumMod val="75000"/>
                </a:schemeClr>
              </a:buClr>
              <a:buNone/>
            </a:pPr>
            <a:r>
              <a:rPr lang="en-US" sz="3800" b="1" dirty="0"/>
              <a:t>الاحترام: الحق في الكرامة وتقرير المصير</a:t>
            </a:r>
          </a:p>
          <a:p>
            <a:pPr indent="-457200" algn="r" rtl="1">
              <a:buClr>
                <a:schemeClr val="accent4">
                  <a:lumMod val="75000"/>
                </a:schemeClr>
              </a:buClr>
              <a:buNone/>
            </a:pPr>
            <a:endParaRPr lang="en-US" sz="3200" b="1" dirty="0"/>
          </a:p>
          <a:p>
            <a:pPr marL="457200" lvl="1" indent="-457200" algn="r" rtl="1">
              <a:buClr>
                <a:schemeClr val="accent4">
                  <a:lumMod val="75000"/>
                </a:schemeClr>
              </a:buClr>
              <a:buFont typeface="Wingdings" panose="05000000000000000000" pitchFamily="2" charset="2"/>
              <a:buChar char="q"/>
            </a:pPr>
            <a:r>
              <a:rPr lang="en-US" sz="2200" dirty="0">
                <a:latin typeface="Calibri" panose="020F0502020204030204" pitchFamily="34" charset="0"/>
                <a:cs typeface="Calibri" panose="020F0502020204030204" pitchFamily="34" charset="0"/>
              </a:rPr>
              <a:t>نهج المصادقة وعدم إلقاء اللوم وعدم إصدار الأحكام لجميع النساء والفتيات</a:t>
            </a:r>
          </a:p>
          <a:p>
            <a:pPr marL="457200" lvl="1" indent="-457200" algn="r" rtl="1">
              <a:buClr>
                <a:schemeClr val="accent4">
                  <a:lumMod val="75000"/>
                </a:schemeClr>
              </a:buClr>
              <a:buFont typeface="Wingdings" panose="05000000000000000000" pitchFamily="2" charset="2"/>
              <a:buChar char="q"/>
            </a:pPr>
            <a:r>
              <a:rPr lang="ar-JO" sz="2200" dirty="0">
                <a:latin typeface="Calibri" panose="020F0502020204030204" pitchFamily="34" charset="0"/>
                <a:cs typeface="Calibri" panose="020F0502020204030204" pitchFamily="34" charset="0"/>
              </a:rPr>
              <a:t>تقدي</a:t>
            </a:r>
            <a:r>
              <a:rPr lang="en-US" sz="2200" dirty="0">
                <a:latin typeface="Calibri" panose="020F0502020204030204" pitchFamily="34" charset="0"/>
                <a:cs typeface="Calibri" panose="020F0502020204030204" pitchFamily="34" charset="0"/>
              </a:rPr>
              <a:t>ر النساء والفتيات ، بما في ذلك الناجيات ، و</a:t>
            </a:r>
            <a:r>
              <a:rPr lang="ar-JO" sz="2200" dirty="0">
                <a:latin typeface="Calibri" panose="020F0502020204030204" pitchFamily="34" charset="0"/>
                <a:cs typeface="Calibri" panose="020F0502020204030204" pitchFamily="34" charset="0"/>
              </a:rPr>
              <a:t>ال</a:t>
            </a:r>
            <a:r>
              <a:rPr lang="en-US" sz="2200" dirty="0" err="1">
                <a:latin typeface="Calibri" panose="020F0502020204030204" pitchFamily="34" charset="0"/>
                <a:cs typeface="Calibri" panose="020F0502020204030204" pitchFamily="34" charset="0"/>
              </a:rPr>
              <a:t>اهت</a:t>
            </a:r>
            <a:r>
              <a:rPr lang="ar-JO" sz="2200" dirty="0">
                <a:latin typeface="Calibri" panose="020F0502020204030204" pitchFamily="34" charset="0"/>
                <a:cs typeface="Calibri" panose="020F0502020204030204" pitchFamily="34" charset="0"/>
              </a:rPr>
              <a:t>ما</a:t>
            </a:r>
            <a:r>
              <a:rPr lang="en-US" sz="2200" dirty="0">
                <a:latin typeface="Calibri" panose="020F0502020204030204" pitchFamily="34" charset="0"/>
                <a:cs typeface="Calibri" panose="020F0502020204030204" pitchFamily="34" charset="0"/>
              </a:rPr>
              <a:t>م بتجربتهن وتاريخهن ومستقبلهن </a:t>
            </a:r>
          </a:p>
          <a:p>
            <a:pPr marL="457200" lvl="1" indent="-457200" algn="r" rtl="1">
              <a:buClr>
                <a:schemeClr val="accent4">
                  <a:lumMod val="75000"/>
                </a:schemeClr>
              </a:buClr>
              <a:buFont typeface="Wingdings" panose="05000000000000000000" pitchFamily="2" charset="2"/>
              <a:buChar char="q"/>
            </a:pPr>
            <a:r>
              <a:rPr lang="en-US" sz="2200" dirty="0">
                <a:latin typeface="Calibri" panose="020F0502020204030204" pitchFamily="34" charset="0"/>
                <a:cs typeface="Calibri" panose="020F0502020204030204" pitchFamily="34" charset="0"/>
              </a:rPr>
              <a:t>تتخذ النساء والفتيات ، بما في ذلك الناجيات ، قراراتهن الخاصة بشأن الدعم والخدمات والرعاية وهذا أمر يتم تقديره ودعمه في المراكز</a:t>
            </a:r>
          </a:p>
        </p:txBody>
      </p:sp>
      <p:sp>
        <p:nvSpPr>
          <p:cNvPr id="4" name="Title 1"/>
          <p:cNvSpPr txBox="1">
            <a:spLocks/>
          </p:cNvSpPr>
          <p:nvPr/>
        </p:nvSpPr>
        <p:spPr>
          <a:xfrm>
            <a:off x="1235868" y="481907"/>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rtl="1"/>
            <a:r>
              <a:rPr lang="en-US" dirty="0"/>
              <a:t>المبادئ التوجيهية</a:t>
            </a:r>
          </a:p>
        </p:txBody>
      </p:sp>
    </p:spTree>
    <p:extLst>
      <p:ext uri="{BB962C8B-B14F-4D97-AF65-F5344CB8AC3E}">
        <p14:creationId xmlns:p14="http://schemas.microsoft.com/office/powerpoint/2010/main" val="13291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en-US" dirty="0"/>
              <a:t>المبادئ التوجيهية</a:t>
            </a:r>
          </a:p>
        </p:txBody>
      </p:sp>
      <p:sp>
        <p:nvSpPr>
          <p:cNvPr id="3" name="Content Placeholder 2"/>
          <p:cNvSpPr>
            <a:spLocks noGrp="1"/>
          </p:cNvSpPr>
          <p:nvPr>
            <p:ph idx="1"/>
          </p:nvPr>
        </p:nvSpPr>
        <p:spPr>
          <a:xfrm>
            <a:off x="965229" y="2505653"/>
            <a:ext cx="10261539" cy="3942039"/>
          </a:xfrm>
        </p:spPr>
        <p:txBody>
          <a:bodyPr>
            <a:noAutofit/>
          </a:bodyPr>
          <a:lstStyle/>
          <a:p>
            <a:pPr indent="-457200" algn="r" rtl="1">
              <a:buClr>
                <a:schemeClr val="accent4">
                  <a:lumMod val="75000"/>
                </a:schemeClr>
              </a:buClr>
              <a:buNone/>
            </a:pPr>
            <a:r>
              <a:rPr lang="en-US" sz="3200" b="1" dirty="0"/>
              <a:t>عدم التمييز </a:t>
            </a:r>
          </a:p>
          <a:p>
            <a:pPr indent="-457200" algn="r" rtl="1">
              <a:buClr>
                <a:schemeClr val="accent4">
                  <a:lumMod val="75000"/>
                </a:schemeClr>
              </a:buClr>
              <a:buNone/>
            </a:pPr>
            <a:endParaRPr lang="en-US" sz="1100" b="1" dirty="0"/>
          </a:p>
          <a:p>
            <a:pPr marL="457200" lvl="1" indent="-457200" algn="r" rtl="1">
              <a:buClr>
                <a:schemeClr val="accent4">
                  <a:lumMod val="75000"/>
                </a:schemeClr>
              </a:buClr>
              <a:buFont typeface="Wingdings" panose="05000000000000000000" pitchFamily="2" charset="2"/>
              <a:buChar char="q"/>
            </a:pPr>
            <a:r>
              <a:rPr lang="en-US" sz="2000" dirty="0">
                <a:latin typeface="Calibri" panose="020F0502020204030204" pitchFamily="34" charset="0"/>
                <a:cs typeface="Calibri" panose="020F0502020204030204" pitchFamily="34" charset="0"/>
              </a:rPr>
              <a:t>يجب منح كل بالغ أو طفل ، بغض النظر </a:t>
            </a:r>
            <a:r>
              <a:rPr lang="en-US" sz="2000" dirty="0" err="1">
                <a:latin typeface="Calibri" panose="020F0502020204030204" pitchFamily="34" charset="0"/>
                <a:cs typeface="Calibri" panose="020F0502020204030204" pitchFamily="34" charset="0"/>
              </a:rPr>
              <a:t>عن</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جنسه</a:t>
            </a:r>
            <a:r>
              <a:rPr lang="ar-JO" sz="2000" dirty="0">
                <a:latin typeface="Calibri" panose="020F0502020204030204" pitchFamily="34" charset="0"/>
                <a:cs typeface="Calibri" panose="020F0502020204030204" pitchFamily="34" charset="0"/>
              </a:rPr>
              <a:t>\جنسها</a:t>
            </a:r>
            <a:r>
              <a:rPr lang="en-US" sz="2000" dirty="0">
                <a:latin typeface="Calibri" panose="020F0502020204030204" pitchFamily="34" charset="0"/>
                <a:cs typeface="Calibri" panose="020F0502020204030204" pitchFamily="34" charset="0"/>
              </a:rPr>
              <a:t> ، رعاية ودعم متساويين</a:t>
            </a:r>
          </a:p>
          <a:p>
            <a:pPr marL="457200" lvl="1" indent="-457200" algn="r" rtl="1">
              <a:buClr>
                <a:schemeClr val="accent4">
                  <a:lumMod val="75000"/>
                </a:schemeClr>
              </a:buClr>
              <a:buFont typeface="Wingdings" panose="05000000000000000000" pitchFamily="2" charset="2"/>
              <a:buChar char="q"/>
            </a:pPr>
            <a:r>
              <a:rPr lang="en-US" sz="2000" dirty="0">
                <a:latin typeface="Calibri" panose="020F0502020204030204" pitchFamily="34" charset="0"/>
                <a:cs typeface="Calibri" panose="020F0502020204030204" pitchFamily="34" charset="0"/>
              </a:rPr>
              <a:t>يجب أن تحصل جميع النساء والفتيات ، بما في ذلك الناجيات ، على معاملة ورعاية ودعم على قدم المساواة وبغض النظر عن العرق أو الدين أو الجنسية أو التوجه الجنسي</a:t>
            </a:r>
          </a:p>
        </p:txBody>
      </p:sp>
    </p:spTree>
    <p:extLst>
      <p:ext uri="{BB962C8B-B14F-4D97-AF65-F5344CB8AC3E}">
        <p14:creationId xmlns:p14="http://schemas.microsoft.com/office/powerpoint/2010/main" val="3252556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4110896753"/>
              </p:ext>
            </p:extLst>
          </p:nvPr>
        </p:nvGraphicFramePr>
        <p:xfrm>
          <a:off x="112077" y="0"/>
          <a:ext cx="12079923" cy="6900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descr="C:\Users\User\Desktop\1206559771244501049nicubunu_Stick_figure_female.svg.med.pn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17882" y="4609402"/>
            <a:ext cx="356235" cy="756920"/>
          </a:xfrm>
          <a:prstGeom prst="rect">
            <a:avLst/>
          </a:prstGeom>
          <a:noFill/>
          <a:ln>
            <a:noFill/>
          </a:ln>
        </p:spPr>
      </p:pic>
      <p:sp>
        <p:nvSpPr>
          <p:cNvPr id="4" name="Title 3"/>
          <p:cNvSpPr>
            <a:spLocks noGrp="1"/>
          </p:cNvSpPr>
          <p:nvPr>
            <p:ph type="title" idx="4294967295"/>
          </p:nvPr>
        </p:nvSpPr>
        <p:spPr>
          <a:xfrm>
            <a:off x="5207820" y="4987862"/>
            <a:ext cx="1776357" cy="1431988"/>
          </a:xfrm>
        </p:spPr>
        <p:txBody>
          <a:bodyPr/>
          <a:lstStyle/>
          <a:p>
            <a:pPr algn="ctr" rtl="1"/>
            <a:r>
              <a:rPr lang="ar-JO" sz="1800" b="0" dirty="0">
                <a:solidFill>
                  <a:schemeClr val="bg1"/>
                </a:solidFill>
                <a:latin typeface="Calibri" panose="020F0502020204030204" pitchFamily="34" charset="0"/>
                <a:cs typeface="Calibri" panose="020F0502020204030204" pitchFamily="34" charset="0"/>
              </a:rPr>
              <a:t>تمركز </a:t>
            </a:r>
            <a:r>
              <a:rPr lang="en-US" sz="1800" b="0" dirty="0" err="1">
                <a:solidFill>
                  <a:schemeClr val="bg1"/>
                </a:solidFill>
                <a:latin typeface="Calibri" panose="020F0502020204030204" pitchFamily="34" charset="0"/>
                <a:cs typeface="Calibri" panose="020F0502020204030204" pitchFamily="34" charset="0"/>
              </a:rPr>
              <a:t>النساء</a:t>
            </a:r>
            <a:r>
              <a:rPr lang="en-US" sz="1800" b="0" dirty="0">
                <a:solidFill>
                  <a:schemeClr val="bg1"/>
                </a:solidFill>
                <a:latin typeface="Calibri" panose="020F0502020204030204" pitchFamily="34" charset="0"/>
                <a:cs typeface="Calibri" panose="020F0502020204030204" pitchFamily="34" charset="0"/>
              </a:rPr>
              <a:t> </a:t>
            </a:r>
            <a:r>
              <a:rPr lang="en-US" sz="1800" b="0" dirty="0" err="1">
                <a:solidFill>
                  <a:schemeClr val="bg1"/>
                </a:solidFill>
                <a:latin typeface="Calibri" panose="020F0502020204030204" pitchFamily="34" charset="0"/>
                <a:cs typeface="Calibri" panose="020F0502020204030204" pitchFamily="34" charset="0"/>
              </a:rPr>
              <a:t>والفتيات</a:t>
            </a:r>
            <a:r>
              <a:rPr lang="en-US" sz="1800" b="0" dirty="0">
                <a:solidFill>
                  <a:schemeClr val="bg1"/>
                </a:solidFill>
                <a:latin typeface="Calibri" panose="020F0502020204030204" pitchFamily="34" charset="0"/>
                <a:cs typeface="Calibri" panose="020F0502020204030204" pitchFamily="34" charset="0"/>
              </a:rPr>
              <a:t> </a:t>
            </a:r>
            <a:r>
              <a:rPr lang="en-US" sz="1800" b="0" dirty="0" err="1">
                <a:solidFill>
                  <a:schemeClr val="bg1"/>
                </a:solidFill>
                <a:latin typeface="Calibri" panose="020F0502020204030204" pitchFamily="34" charset="0"/>
                <a:cs typeface="Calibri" panose="020F0502020204030204" pitchFamily="34" charset="0"/>
              </a:rPr>
              <a:t>والناجي</a:t>
            </a:r>
            <a:r>
              <a:rPr lang="ar-JO" sz="1800" b="0" dirty="0">
                <a:solidFill>
                  <a:schemeClr val="bg1"/>
                </a:solidFill>
                <a:latin typeface="Calibri" panose="020F0502020204030204" pitchFamily="34" charset="0"/>
                <a:cs typeface="Calibri" panose="020F0502020204030204" pitchFamily="34" charset="0"/>
              </a:rPr>
              <a:t>ات</a:t>
            </a:r>
            <a:endParaRPr lang="en-US" sz="1800"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1337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822A2-A3A8-3D43-862C-92D040892708}"/>
              </a:ext>
            </a:extLst>
          </p:cNvPr>
          <p:cNvSpPr>
            <a:spLocks noGrp="1"/>
          </p:cNvSpPr>
          <p:nvPr>
            <p:ph type="title"/>
          </p:nvPr>
        </p:nvSpPr>
        <p:spPr/>
        <p:txBody>
          <a:bodyPr/>
          <a:lstStyle/>
          <a:p>
            <a:pPr algn="r" rtl="1"/>
            <a:r>
              <a:rPr lang="en-US" dirty="0"/>
              <a:t>جمع البيانات النسوية</a:t>
            </a:r>
          </a:p>
        </p:txBody>
      </p:sp>
      <p:sp>
        <p:nvSpPr>
          <p:cNvPr id="3" name="Text Placeholder 2">
            <a:extLst>
              <a:ext uri="{FF2B5EF4-FFF2-40B4-BE49-F238E27FC236}">
                <a16:creationId xmlns:a16="http://schemas.microsoft.com/office/drawing/2014/main" id="{854180E5-EAE9-AA4E-8239-B992E451CFBA}"/>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3989069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4B24-0545-0A4D-A93A-EBCE4B4D2680}"/>
              </a:ext>
            </a:extLst>
          </p:cNvPr>
          <p:cNvSpPr>
            <a:spLocks noGrp="1"/>
          </p:cNvSpPr>
          <p:nvPr>
            <p:ph type="title"/>
          </p:nvPr>
        </p:nvSpPr>
        <p:spPr/>
        <p:txBody>
          <a:bodyPr/>
          <a:lstStyle/>
          <a:p>
            <a:pPr algn="r" rtl="1"/>
            <a:r>
              <a:rPr lang="en-US" sz="3200" dirty="0"/>
              <a:t>جمع البيانات النسوية</a:t>
            </a:r>
          </a:p>
        </p:txBody>
      </p:sp>
      <p:sp>
        <p:nvSpPr>
          <p:cNvPr id="4" name="Text Placeholder 3">
            <a:extLst>
              <a:ext uri="{FF2B5EF4-FFF2-40B4-BE49-F238E27FC236}">
                <a16:creationId xmlns:a16="http://schemas.microsoft.com/office/drawing/2014/main" id="{2AE86FA8-70D8-EF4B-AC77-C76E7ADE7DE9}"/>
              </a:ext>
            </a:extLst>
          </p:cNvPr>
          <p:cNvSpPr>
            <a:spLocks noGrp="1"/>
          </p:cNvSpPr>
          <p:nvPr>
            <p:ph type="body" sz="half" idx="2"/>
          </p:nvPr>
        </p:nvSpPr>
        <p:spPr/>
        <p:txBody>
          <a:bodyPr/>
          <a:lstStyle/>
          <a:p>
            <a:pPr algn="r" rtl="1"/>
            <a:endParaRPr lang="en-US" dirty="0"/>
          </a:p>
        </p:txBody>
      </p:sp>
      <p:graphicFrame>
        <p:nvGraphicFramePr>
          <p:cNvPr id="6" name="Diagram 5">
            <a:extLst>
              <a:ext uri="{FF2B5EF4-FFF2-40B4-BE49-F238E27FC236}">
                <a16:creationId xmlns:a16="http://schemas.microsoft.com/office/drawing/2014/main" id="{377110D0-6CF7-064D-8C51-B3F28D7AF1AE}"/>
              </a:ext>
            </a:extLst>
          </p:cNvPr>
          <p:cNvGraphicFramePr/>
          <p:nvPr>
            <p:extLst>
              <p:ext uri="{D42A27DB-BD31-4B8C-83A1-F6EECF244321}">
                <p14:modId xmlns:p14="http://schemas.microsoft.com/office/powerpoint/2010/main" val="268303545"/>
              </p:ext>
            </p:extLst>
          </p:nvPr>
        </p:nvGraphicFramePr>
        <p:xfrm>
          <a:off x="5077921" y="446088"/>
          <a:ext cx="6626398" cy="60378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58227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06942-01D4-B24A-83EC-2E931798BF23}"/>
              </a:ext>
            </a:extLst>
          </p:cNvPr>
          <p:cNvSpPr>
            <a:spLocks noGrp="1"/>
          </p:cNvSpPr>
          <p:nvPr>
            <p:ph type="title"/>
          </p:nvPr>
        </p:nvSpPr>
        <p:spPr/>
        <p:txBody>
          <a:bodyPr/>
          <a:lstStyle/>
          <a:p>
            <a:pPr algn="r" rtl="1"/>
            <a:r>
              <a:rPr lang="en-US" dirty="0"/>
              <a:t>جمع البيانات النسوية</a:t>
            </a:r>
          </a:p>
        </p:txBody>
      </p:sp>
      <p:sp>
        <p:nvSpPr>
          <p:cNvPr id="3" name="Content Placeholder 2">
            <a:extLst>
              <a:ext uri="{FF2B5EF4-FFF2-40B4-BE49-F238E27FC236}">
                <a16:creationId xmlns:a16="http://schemas.microsoft.com/office/drawing/2014/main" id="{997A7F25-3572-9F47-8F06-5D7557408719}"/>
              </a:ext>
            </a:extLst>
          </p:cNvPr>
          <p:cNvSpPr>
            <a:spLocks noGrp="1"/>
          </p:cNvSpPr>
          <p:nvPr>
            <p:ph idx="1"/>
          </p:nvPr>
        </p:nvSpPr>
        <p:spPr>
          <a:xfrm>
            <a:off x="543732" y="2330143"/>
            <a:ext cx="4609469" cy="4351338"/>
          </a:xfrm>
        </p:spPr>
        <p:txBody>
          <a:bodyPr/>
          <a:lstStyle/>
          <a:p>
            <a:pPr algn="r" rtl="1"/>
            <a:r>
              <a:rPr lang="en-US" sz="2000" dirty="0">
                <a:latin typeface="Calibri" panose="020F0502020204030204" pitchFamily="34" charset="0"/>
                <a:cs typeface="Calibri" panose="020F0502020204030204" pitchFamily="34" charset="0"/>
              </a:rPr>
              <a:t>ما </a:t>
            </a:r>
            <a:r>
              <a:rPr lang="en-US" sz="2000" dirty="0" err="1">
                <a:latin typeface="Calibri" panose="020F0502020204030204" pitchFamily="34" charset="0"/>
                <a:cs typeface="Calibri" panose="020F0502020204030204" pitchFamily="34" charset="0"/>
              </a:rPr>
              <a:t>هي</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تعاريفنا</a:t>
            </a:r>
            <a:r>
              <a:rPr lang="en-US" sz="2000" dirty="0">
                <a:latin typeface="Calibri" panose="020F0502020204030204" pitchFamily="34" charset="0"/>
                <a:cs typeface="Calibri" panose="020F0502020204030204" pitchFamily="34" charset="0"/>
              </a:rPr>
              <a:t> المشتركة في هذا العمل؟</a:t>
            </a:r>
          </a:p>
          <a:p>
            <a:pPr marL="0" indent="0" algn="r" rtl="1">
              <a:buNone/>
            </a:pPr>
            <a:endParaRPr lang="en-US" sz="2000" dirty="0">
              <a:latin typeface="Calibri" panose="020F0502020204030204" pitchFamily="34" charset="0"/>
              <a:cs typeface="Calibri" panose="020F0502020204030204" pitchFamily="34" charset="0"/>
            </a:endParaRPr>
          </a:p>
          <a:p>
            <a:pPr algn="r" rtl="1"/>
            <a:r>
              <a:rPr lang="en-US" altLang="en-US" sz="2000" dirty="0">
                <a:latin typeface="Calibri" panose="020F0502020204030204" pitchFamily="34" charset="0"/>
                <a:cs typeface="Calibri" panose="020F0502020204030204" pitchFamily="34" charset="0"/>
              </a:rPr>
              <a:t>تشمل المناهج النسوية وجود فهم مشترك للتعريفات منذ البداية! </a:t>
            </a:r>
            <a:endParaRPr lang="en-US" sz="2000" dirty="0">
              <a:latin typeface="Calibri" panose="020F0502020204030204" pitchFamily="34" charset="0"/>
              <a:cs typeface="Calibri" panose="020F0502020204030204" pitchFamily="34" charset="0"/>
            </a:endParaRPr>
          </a:p>
          <a:p>
            <a:pPr marL="0" indent="0" algn="r" rtl="1">
              <a:buNone/>
            </a:pPr>
            <a:endParaRPr lang="en-US" dirty="0"/>
          </a:p>
          <a:p>
            <a:pPr algn="r" rtl="1"/>
            <a:endParaRPr lang="en-US" dirty="0"/>
          </a:p>
        </p:txBody>
      </p:sp>
      <p:pic>
        <p:nvPicPr>
          <p:cNvPr id="4" name="Picture 2" descr="Image result for sustainability word cloud women's rights">
            <a:extLst>
              <a:ext uri="{FF2B5EF4-FFF2-40B4-BE49-F238E27FC236}">
                <a16:creationId xmlns:a16="http://schemas.microsoft.com/office/drawing/2014/main" id="{675E32F2-873C-6F40-92F1-014209B56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7669" y="2600812"/>
            <a:ext cx="6477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034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0B75-E304-8B41-8A04-E983E24498CD}"/>
              </a:ext>
            </a:extLst>
          </p:cNvPr>
          <p:cNvSpPr>
            <a:spLocks noGrp="1"/>
          </p:cNvSpPr>
          <p:nvPr>
            <p:ph type="title"/>
          </p:nvPr>
        </p:nvSpPr>
        <p:spPr/>
        <p:txBody>
          <a:bodyPr/>
          <a:lstStyle/>
          <a:p>
            <a:pPr algn="r" rtl="1"/>
            <a:r>
              <a:rPr lang="en-US" dirty="0"/>
              <a:t>المصطلحات واللغة</a:t>
            </a:r>
          </a:p>
        </p:txBody>
      </p:sp>
      <p:sp>
        <p:nvSpPr>
          <p:cNvPr id="3" name="Text Placeholder 2">
            <a:extLst>
              <a:ext uri="{FF2B5EF4-FFF2-40B4-BE49-F238E27FC236}">
                <a16:creationId xmlns:a16="http://schemas.microsoft.com/office/drawing/2014/main" id="{C8624DB1-887A-0643-876D-5CDEADE16098}"/>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2751100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8E65C-7619-7F41-9C94-391A079C6AE3}"/>
              </a:ext>
            </a:extLst>
          </p:cNvPr>
          <p:cNvSpPr>
            <a:spLocks noGrp="1"/>
          </p:cNvSpPr>
          <p:nvPr>
            <p:ph type="title"/>
          </p:nvPr>
        </p:nvSpPr>
        <p:spPr/>
        <p:txBody>
          <a:bodyPr/>
          <a:lstStyle/>
          <a:p>
            <a:pPr algn="r" rtl="1"/>
            <a:r>
              <a:rPr lang="en-US" sz="3600" dirty="0"/>
              <a:t>مراجعة الكلمات والمصطلحات والتعريفات الخاصة بالعنف القائم على النوع الاجتماعي</a:t>
            </a:r>
          </a:p>
        </p:txBody>
      </p:sp>
      <p:sp>
        <p:nvSpPr>
          <p:cNvPr id="3" name="Content Placeholder 2">
            <a:extLst>
              <a:ext uri="{FF2B5EF4-FFF2-40B4-BE49-F238E27FC236}">
                <a16:creationId xmlns:a16="http://schemas.microsoft.com/office/drawing/2014/main" id="{5F03A276-4C22-BE46-BB8D-0B784F26144B}"/>
              </a:ext>
            </a:extLst>
          </p:cNvPr>
          <p:cNvSpPr>
            <a:spLocks noGrp="1"/>
          </p:cNvSpPr>
          <p:nvPr>
            <p:ph idx="1"/>
          </p:nvPr>
        </p:nvSpPr>
        <p:spPr/>
        <p:txBody>
          <a:bodyPr>
            <a:normAutofit/>
          </a:bodyPr>
          <a:lstStyle/>
          <a:p>
            <a:pPr algn="r" rtl="1"/>
            <a:r>
              <a:rPr lang="en-US" sz="2000" dirty="0">
                <a:latin typeface="Calibri" panose="020F0502020204030204" pitchFamily="34" charset="0"/>
                <a:cs typeface="Calibri" panose="020F0502020204030204" pitchFamily="34" charset="0"/>
              </a:rPr>
              <a:t>اطلب من مجموعة أن تسرد جميع الكلمات والمصطلحات والتعريفات الخاصة بالعنف القائم على النوع الاجتماعي التي قد تظهر أثناء جمع البيانات. </a:t>
            </a:r>
          </a:p>
          <a:p>
            <a:pPr algn="r" rtl="1"/>
            <a:r>
              <a:rPr lang="ar-JO" sz="2000" dirty="0">
                <a:latin typeface="Calibri" panose="020F0502020204030204" pitchFamily="34" charset="0"/>
                <a:cs typeface="Calibri" panose="020F0502020204030204" pitchFamily="34" charset="0"/>
              </a:rPr>
              <a:t>قم يإدخال التعاريف الدولية لها ومناقشتها</a:t>
            </a:r>
            <a:endParaRPr lang="en-GB" sz="2000" dirty="0">
              <a:latin typeface="Calibri" panose="020F0502020204030204" pitchFamily="34" charset="0"/>
              <a:cs typeface="Calibri" panose="020F0502020204030204" pitchFamily="34" charset="0"/>
            </a:endParaRPr>
          </a:p>
          <a:p>
            <a:pPr algn="r" rtl="1"/>
            <a:r>
              <a:rPr lang="en-US" sz="2000" dirty="0" err="1">
                <a:latin typeface="Calibri" panose="020F0502020204030204" pitchFamily="34" charset="0"/>
                <a:cs typeface="Calibri" panose="020F0502020204030204" pitchFamily="34" charset="0"/>
              </a:rPr>
              <a:t>ثم</a:t>
            </a:r>
            <a:r>
              <a:rPr lang="en-US" sz="2000" dirty="0">
                <a:latin typeface="Calibri" panose="020F0502020204030204" pitchFamily="34" charset="0"/>
                <a:cs typeface="Calibri" panose="020F0502020204030204" pitchFamily="34" charset="0"/>
              </a:rPr>
              <a:t> فكر في كيفية قيام </a:t>
            </a:r>
            <a:r>
              <a:rPr lang="en-US" sz="2000" dirty="0" err="1">
                <a:latin typeface="Calibri" panose="020F0502020204030204" pitchFamily="34" charset="0"/>
                <a:cs typeface="Calibri" panose="020F0502020204030204" pitchFamily="34" charset="0"/>
              </a:rPr>
              <a:t>الفريق</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بنقل</a:t>
            </a:r>
            <a:r>
              <a:rPr lang="ar-JO" sz="2000" dirty="0">
                <a:latin typeface="Calibri" panose="020F0502020204030204" pitchFamily="34" charset="0"/>
                <a:cs typeface="Calibri" panose="020F0502020204030204" pitchFamily="34" charset="0"/>
              </a:rPr>
              <a:t>ها</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بدقة</a:t>
            </a:r>
            <a:r>
              <a:rPr lang="en-US" sz="2000" dirty="0">
                <a:latin typeface="Calibri" panose="020F0502020204030204" pitchFamily="34" charset="0"/>
                <a:cs typeface="Calibri" panose="020F0502020204030204" pitchFamily="34" charset="0"/>
              </a:rPr>
              <a:t> في </a:t>
            </a:r>
            <a:r>
              <a:rPr lang="en-US" sz="2000" dirty="0" err="1">
                <a:latin typeface="Calibri" panose="020F0502020204030204" pitchFamily="34" charset="0"/>
                <a:cs typeface="Calibri" panose="020F0502020204030204" pitchFamily="34" charset="0"/>
              </a:rPr>
              <a:t>اللغة</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أو</a:t>
            </a:r>
            <a:r>
              <a:rPr lang="en-US" sz="2000" dirty="0" err="1">
                <a:latin typeface="Calibri" panose="020F0502020204030204" pitchFamily="34" charset="0"/>
                <a:cs typeface="Calibri" panose="020F0502020204030204" pitchFamily="34" charset="0"/>
              </a:rPr>
              <a:t>اللغات</a:t>
            </a:r>
            <a:r>
              <a:rPr lang="en-US" sz="2000" dirty="0">
                <a:latin typeface="Calibri" panose="020F0502020204030204" pitchFamily="34" charset="0"/>
                <a:cs typeface="Calibri" panose="020F0502020204030204" pitchFamily="34" charset="0"/>
              </a:rPr>
              <a:t> التي سيتم استخدامها أثناء جمع البيانات. قم بتدوين هذه الملاحظات </a:t>
            </a:r>
            <a:r>
              <a:rPr lang="en-US" sz="2000" dirty="0" err="1">
                <a:latin typeface="Calibri" panose="020F0502020204030204" pitchFamily="34" charset="0"/>
                <a:cs typeface="Calibri" panose="020F0502020204030204" pitchFamily="34" charset="0"/>
              </a:rPr>
              <a:t>عندما</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يتم ال</a:t>
            </a:r>
            <a:r>
              <a:rPr lang="en-US" sz="2000" dirty="0" err="1">
                <a:latin typeface="Calibri" panose="020F0502020204030204" pitchFamily="34" charset="0"/>
                <a:cs typeface="Calibri" panose="020F0502020204030204" pitchFamily="34" charset="0"/>
              </a:rPr>
              <a:t>توافق</a:t>
            </a:r>
            <a:r>
              <a:rPr lang="en-US" sz="2000" dirty="0">
                <a:latin typeface="Calibri" panose="020F0502020204030204" pitchFamily="34" charset="0"/>
                <a:cs typeface="Calibri" panose="020F0502020204030204" pitchFamily="34" charset="0"/>
              </a:rPr>
              <a:t> عليها ، بحيث يكون لدى الفريق بأكمله نسخ لجمع البيانات.</a:t>
            </a:r>
          </a:p>
        </p:txBody>
      </p:sp>
    </p:spTree>
    <p:extLst>
      <p:ext uri="{BB962C8B-B14F-4D97-AF65-F5344CB8AC3E}">
        <p14:creationId xmlns:p14="http://schemas.microsoft.com/office/powerpoint/2010/main" val="3723401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6F0B2-15AA-4D40-8376-9452A6AF3339}"/>
              </a:ext>
            </a:extLst>
          </p:cNvPr>
          <p:cNvSpPr>
            <a:spLocks noGrp="1"/>
          </p:cNvSpPr>
          <p:nvPr>
            <p:ph type="title"/>
          </p:nvPr>
        </p:nvSpPr>
        <p:spPr/>
        <p:txBody>
          <a:bodyPr/>
          <a:lstStyle/>
          <a:p>
            <a:pPr algn="r" rtl="1"/>
            <a:r>
              <a:rPr lang="ar-JO" dirty="0">
                <a:latin typeface="Calibri" panose="020F0502020204030204" pitchFamily="34" charset="0"/>
                <a:cs typeface="Calibri" panose="020F0502020204030204" pitchFamily="34" charset="0"/>
              </a:rPr>
              <a:t>تعاريف موحدة</a:t>
            </a:r>
            <a:endParaRPr lang="en-US" dirty="0">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511F0FF-1C96-4C48-82DC-F187E4DC68BD}"/>
              </a:ext>
            </a:extLst>
          </p:cNvPr>
          <p:cNvSpPr>
            <a:spLocks noGrp="1"/>
          </p:cNvSpPr>
          <p:nvPr>
            <p:ph idx="1"/>
          </p:nvPr>
        </p:nvSpPr>
        <p:spPr/>
        <p:txBody>
          <a:bodyPr>
            <a:normAutofit/>
          </a:bodyPr>
          <a:lstStyle/>
          <a:p>
            <a:pPr algn="r" rtl="1"/>
            <a:r>
              <a:rPr lang="en-US" sz="2000" dirty="0">
                <a:latin typeface="Calibri" panose="020F0502020204030204" pitchFamily="34" charset="0"/>
                <a:cs typeface="Calibri" panose="020F0502020204030204" pitchFamily="34" charset="0"/>
              </a:rPr>
              <a:t>العنف القائم على النوع الاجتماعي</a:t>
            </a:r>
          </a:p>
          <a:p>
            <a:pPr algn="r" rtl="1"/>
            <a:r>
              <a:rPr lang="en-US" sz="2000" dirty="0">
                <a:latin typeface="Calibri" panose="020F0502020204030204" pitchFamily="34" charset="0"/>
                <a:cs typeface="Calibri" panose="020F0502020204030204" pitchFamily="34" charset="0"/>
              </a:rPr>
              <a:t>العنف المنزلي</a:t>
            </a:r>
          </a:p>
          <a:p>
            <a:pPr algn="r" rtl="1"/>
            <a:r>
              <a:rPr lang="en-US" sz="2000" dirty="0">
                <a:latin typeface="Calibri" panose="020F0502020204030204" pitchFamily="34" charset="0"/>
                <a:cs typeface="Calibri" panose="020F0502020204030204" pitchFamily="34" charset="0"/>
              </a:rPr>
              <a:t>عنف الشريك الحميم</a:t>
            </a:r>
          </a:p>
          <a:p>
            <a:pPr algn="r" rtl="1"/>
            <a:r>
              <a:rPr lang="en-US" sz="2000" dirty="0">
                <a:latin typeface="Calibri" panose="020F0502020204030204" pitchFamily="34" charset="0"/>
                <a:cs typeface="Calibri" panose="020F0502020204030204" pitchFamily="34" charset="0"/>
              </a:rPr>
              <a:t>العنف الجنسي</a:t>
            </a:r>
          </a:p>
          <a:p>
            <a:pPr algn="r" rtl="1"/>
            <a:r>
              <a:rPr lang="en-US" sz="2000" dirty="0">
                <a:latin typeface="Calibri" panose="020F0502020204030204" pitchFamily="34" charset="0"/>
                <a:cs typeface="Calibri" panose="020F0502020204030204" pitchFamily="34" charset="0"/>
              </a:rPr>
              <a:t>التحرش الجنسي</a:t>
            </a:r>
          </a:p>
          <a:p>
            <a:pPr algn="r" rtl="1"/>
            <a:r>
              <a:rPr lang="en-US" sz="2000" dirty="0">
                <a:latin typeface="Calibri" panose="020F0502020204030204" pitchFamily="34" charset="0"/>
                <a:cs typeface="Calibri" panose="020F0502020204030204" pitchFamily="34" charset="0"/>
              </a:rPr>
              <a:t>الاستغلال والاعتداء الجنسيين</a:t>
            </a:r>
          </a:p>
          <a:p>
            <a:pPr algn="r" rtl="1"/>
            <a:r>
              <a:rPr lang="ar-JO" sz="2000" dirty="0">
                <a:latin typeface="Calibri" panose="020F0502020204030204" pitchFamily="34" charset="0"/>
                <a:cs typeface="Calibri" panose="020F0502020204030204" pitchFamily="34" charset="0"/>
              </a:rPr>
              <a:t>(تعاريف أخرى قد تطرحها المجموعة أثناء جمع البيانات)</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27342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9BC0-E0DE-214E-A4FF-8810552AECC5}"/>
              </a:ext>
            </a:extLst>
          </p:cNvPr>
          <p:cNvSpPr>
            <a:spLocks noGrp="1"/>
          </p:cNvSpPr>
          <p:nvPr>
            <p:ph type="title"/>
          </p:nvPr>
        </p:nvSpPr>
        <p:spPr/>
        <p:txBody>
          <a:bodyPr/>
          <a:lstStyle/>
          <a:p>
            <a:pPr algn="r" rtl="1"/>
            <a:r>
              <a:rPr lang="en-US" dirty="0"/>
              <a:t>مراجعة الأدوات والممارسة</a:t>
            </a:r>
          </a:p>
        </p:txBody>
      </p:sp>
      <p:sp>
        <p:nvSpPr>
          <p:cNvPr id="3" name="Text Placeholder 2">
            <a:extLst>
              <a:ext uri="{FF2B5EF4-FFF2-40B4-BE49-F238E27FC236}">
                <a16:creationId xmlns:a16="http://schemas.microsoft.com/office/drawing/2014/main" id="{DC24C0F8-3968-4149-A877-AF042568C3AE}"/>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15368442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D89AA-96B3-B846-9936-F76B9B32B243}"/>
              </a:ext>
            </a:extLst>
          </p:cNvPr>
          <p:cNvSpPr>
            <a:spLocks noGrp="1"/>
          </p:cNvSpPr>
          <p:nvPr>
            <p:ph type="title"/>
          </p:nvPr>
        </p:nvSpPr>
        <p:spPr/>
        <p:txBody>
          <a:bodyPr/>
          <a:lstStyle/>
          <a:p>
            <a:pPr algn="r" rtl="1"/>
            <a:r>
              <a:rPr lang="en-US" dirty="0"/>
              <a:t>تدوين الملاحظات</a:t>
            </a:r>
          </a:p>
        </p:txBody>
      </p:sp>
      <p:sp>
        <p:nvSpPr>
          <p:cNvPr id="3" name="Content Placeholder 2">
            <a:extLst>
              <a:ext uri="{FF2B5EF4-FFF2-40B4-BE49-F238E27FC236}">
                <a16:creationId xmlns:a16="http://schemas.microsoft.com/office/drawing/2014/main" id="{10307370-D11C-7445-997A-773534053DCE}"/>
              </a:ext>
            </a:extLst>
          </p:cNvPr>
          <p:cNvSpPr>
            <a:spLocks noGrp="1"/>
          </p:cNvSpPr>
          <p:nvPr>
            <p:ph idx="1"/>
          </p:nvPr>
        </p:nvSpPr>
        <p:spPr/>
        <p:txBody>
          <a:bodyPr>
            <a:normAutofit/>
          </a:bodyPr>
          <a:lstStyle/>
          <a:p>
            <a:pPr algn="r" rtl="1"/>
            <a:r>
              <a:rPr lang="en-US" sz="3200" dirty="0"/>
              <a:t> </a:t>
            </a:r>
            <a:r>
              <a:rPr lang="en-US" sz="2400" dirty="0">
                <a:latin typeface="Calibri" panose="020F0502020204030204" pitchFamily="34" charset="0"/>
                <a:cs typeface="Calibri" panose="020F0502020204030204" pitchFamily="34" charset="0"/>
              </a:rPr>
              <a:t>مراجعة الوثائق</a:t>
            </a:r>
          </a:p>
          <a:p>
            <a:pPr lvl="1" algn="r" rtl="1"/>
            <a:r>
              <a:rPr lang="en-US" sz="2400" dirty="0">
                <a:latin typeface="Calibri" panose="020F0502020204030204" pitchFamily="34" charset="0"/>
                <a:cs typeface="Calibri" panose="020F0502020204030204" pitchFamily="34" charset="0"/>
              </a:rPr>
              <a:t> إرشادات لمدوني الملاحظات</a:t>
            </a:r>
          </a:p>
          <a:p>
            <a:pPr lvl="1" algn="r" rtl="1"/>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نموذج</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ملاحظات</a:t>
            </a:r>
            <a:r>
              <a:rPr lang="ar-JO" sz="2400" dirty="0">
                <a:latin typeface="Calibri" panose="020F0502020204030204" pitchFamily="34" charset="0"/>
                <a:cs typeface="Calibri" panose="020F0502020204030204" pitchFamily="34" charset="0"/>
              </a:rPr>
              <a:t> جلسات النقاش الجماعية</a:t>
            </a:r>
            <a:endParaRPr lang="en-US" sz="2400" dirty="0">
              <a:latin typeface="Calibri" panose="020F0502020204030204" pitchFamily="34" charset="0"/>
              <a:cs typeface="Calibri" panose="020F0502020204030204" pitchFamily="34" charset="0"/>
            </a:endParaRPr>
          </a:p>
          <a:p>
            <a:pPr lvl="1" algn="r" rtl="1"/>
            <a:r>
              <a:rPr lang="en-US" sz="2400" dirty="0">
                <a:latin typeface="Calibri" panose="020F0502020204030204" pitchFamily="34" charset="0"/>
                <a:cs typeface="Calibri" panose="020F0502020204030204" pitchFamily="34" charset="0"/>
              </a:rPr>
              <a:t> نموذج </a:t>
            </a:r>
            <a:r>
              <a:rPr lang="en-US" sz="2400" dirty="0" err="1">
                <a:latin typeface="Calibri" panose="020F0502020204030204" pitchFamily="34" charset="0"/>
                <a:cs typeface="Calibri" panose="020F0502020204030204" pitchFamily="34" charset="0"/>
              </a:rPr>
              <a:t>ملاحظات</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مقدمي المعلومات الرئيسيين</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80922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E017-C170-AA49-99AB-C0A59BFF0CA0}"/>
              </a:ext>
            </a:extLst>
          </p:cNvPr>
          <p:cNvSpPr>
            <a:spLocks noGrp="1"/>
          </p:cNvSpPr>
          <p:nvPr>
            <p:ph type="title"/>
          </p:nvPr>
        </p:nvSpPr>
        <p:spPr/>
        <p:txBody>
          <a:bodyPr/>
          <a:lstStyle/>
          <a:p>
            <a:pPr algn="r" rtl="1"/>
            <a:r>
              <a:rPr lang="en-US" sz="3200" dirty="0" err="1">
                <a:latin typeface="Calibri" panose="020F0502020204030204" pitchFamily="34" charset="0"/>
                <a:cs typeface="Calibri" panose="020F0502020204030204" pitchFamily="34" charset="0"/>
              </a:rPr>
              <a:t>أدوات</a:t>
            </a:r>
            <a:r>
              <a:rPr lang="ar-JO" sz="3200" dirty="0">
                <a:latin typeface="Calibri" panose="020F0502020204030204" pitchFamily="34" charset="0"/>
                <a:cs typeface="Calibri" panose="020F0502020204030204" pitchFamily="34" charset="0"/>
              </a:rPr>
              <a:t> جلسات النقاش الجماعية (</a:t>
            </a:r>
            <a:r>
              <a:rPr lang="en-US" sz="3200" dirty="0">
                <a:latin typeface="Calibri" panose="020F0502020204030204" pitchFamily="34" charset="0"/>
                <a:cs typeface="Calibri" panose="020F0502020204030204" pitchFamily="34" charset="0"/>
              </a:rPr>
              <a:t> </a:t>
            </a:r>
            <a:r>
              <a:rPr lang="en-GB" sz="3200" dirty="0">
                <a:latin typeface="Calibri" panose="020F0502020204030204" pitchFamily="34" charset="0"/>
                <a:cs typeface="Calibri" panose="020F0502020204030204" pitchFamily="34" charset="0"/>
              </a:rPr>
              <a:t>(</a:t>
            </a:r>
            <a:r>
              <a:rPr lang="en-US" sz="3200" dirty="0">
                <a:latin typeface="Calibri" panose="020F0502020204030204" pitchFamily="34" charset="0"/>
                <a:cs typeface="Calibri" panose="020F0502020204030204" pitchFamily="34" charset="0"/>
              </a:rPr>
              <a:t>FGD</a:t>
            </a:r>
          </a:p>
        </p:txBody>
      </p:sp>
      <p:sp>
        <p:nvSpPr>
          <p:cNvPr id="3" name="Content Placeholder 2">
            <a:extLst>
              <a:ext uri="{FF2B5EF4-FFF2-40B4-BE49-F238E27FC236}">
                <a16:creationId xmlns:a16="http://schemas.microsoft.com/office/drawing/2014/main" id="{43A22A82-7DCD-6642-A62F-ECA4D368FB8B}"/>
              </a:ext>
            </a:extLst>
          </p:cNvPr>
          <p:cNvSpPr>
            <a:spLocks noGrp="1"/>
          </p:cNvSpPr>
          <p:nvPr>
            <p:ph idx="1"/>
          </p:nvPr>
        </p:nvSpPr>
        <p:spPr/>
        <p:txBody>
          <a:bodyPr>
            <a:normAutofit/>
          </a:bodyPr>
          <a:lstStyle/>
          <a:p>
            <a:pPr algn="r" rtl="1"/>
            <a:r>
              <a:rPr lang="en-US" sz="2400" dirty="0" err="1">
                <a:latin typeface="Calibri" panose="020F0502020204030204" pitchFamily="34" charset="0"/>
                <a:cs typeface="Calibri" panose="020F0502020204030204" pitchFamily="34" charset="0"/>
              </a:rPr>
              <a:t>مراجعة</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كلاً من</a:t>
            </a:r>
            <a:r>
              <a:rPr lang="en-US" sz="2400" dirty="0">
                <a:latin typeface="Calibri" panose="020F0502020204030204" pitchFamily="34" charset="0"/>
                <a:cs typeface="Calibri" panose="020F0502020204030204" pitchFamily="34" charset="0"/>
              </a:rPr>
              <a:t> الأدوات والمناقشة / أسئلة وأجوبة</a:t>
            </a:r>
          </a:p>
          <a:p>
            <a:pPr algn="r" rtl="1"/>
            <a:r>
              <a:rPr lang="en-US" sz="2400" dirty="0">
                <a:latin typeface="Calibri" panose="020F0502020204030204" pitchFamily="34" charset="0"/>
                <a:cs typeface="Calibri" panose="020F0502020204030204" pitchFamily="34" charset="0"/>
              </a:rPr>
              <a:t>من سيستخدم هذه الأداة؟</a:t>
            </a:r>
          </a:p>
          <a:p>
            <a:pPr algn="r" rtl="1"/>
            <a:r>
              <a:rPr lang="en-US" sz="2400" dirty="0">
                <a:latin typeface="Calibri" panose="020F0502020204030204" pitchFamily="34" charset="0"/>
                <a:cs typeface="Calibri" panose="020F0502020204030204" pitchFamily="34" charset="0"/>
              </a:rPr>
              <a:t>لنتمرن!</a:t>
            </a:r>
          </a:p>
          <a:p>
            <a:pPr algn="r" rtl="1"/>
            <a:endParaRPr lang="en-US" sz="2400" dirty="0"/>
          </a:p>
        </p:txBody>
      </p:sp>
    </p:spTree>
    <p:extLst>
      <p:ext uri="{BB962C8B-B14F-4D97-AF65-F5344CB8AC3E}">
        <p14:creationId xmlns:p14="http://schemas.microsoft.com/office/powerpoint/2010/main" val="17442876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F2EC0-4E6C-0744-9D69-C3C63A630680}"/>
              </a:ext>
            </a:extLst>
          </p:cNvPr>
          <p:cNvSpPr>
            <a:spLocks noGrp="1"/>
          </p:cNvSpPr>
          <p:nvPr>
            <p:ph type="title"/>
          </p:nvPr>
        </p:nvSpPr>
        <p:spPr/>
        <p:txBody>
          <a:bodyPr/>
          <a:lstStyle/>
          <a:p>
            <a:pPr algn="r" rtl="1"/>
            <a:r>
              <a:rPr lang="en-US" sz="3200" dirty="0" err="1">
                <a:latin typeface="Calibri" panose="020F0502020204030204" pitchFamily="34" charset="0"/>
                <a:cs typeface="Calibri" panose="020F0502020204030204" pitchFamily="34" charset="0"/>
              </a:rPr>
              <a:t>أداة</a:t>
            </a:r>
            <a:r>
              <a:rPr lang="en-US" sz="3200" dirty="0">
                <a:latin typeface="Calibri" panose="020F0502020204030204" pitchFamily="34" charset="0"/>
                <a:cs typeface="Calibri" panose="020F0502020204030204" pitchFamily="34" charset="0"/>
              </a:rPr>
              <a:t> </a:t>
            </a:r>
            <a:r>
              <a:rPr lang="ar-JO" sz="3200" dirty="0">
                <a:latin typeface="Calibri" panose="020F0502020204030204" pitchFamily="34" charset="0"/>
                <a:cs typeface="Calibri" panose="020F0502020204030204" pitchFamily="34" charset="0"/>
              </a:rPr>
              <a:t>استبيان</a:t>
            </a:r>
            <a:r>
              <a:rPr lang="en-US" sz="3200" dirty="0">
                <a:latin typeface="Calibri" panose="020F0502020204030204" pitchFamily="34" charset="0"/>
                <a:cs typeface="Calibri" panose="020F0502020204030204" pitchFamily="34" charset="0"/>
              </a:rPr>
              <a:t> </a:t>
            </a:r>
            <a:r>
              <a:rPr lang="ar-JO" sz="3200" dirty="0">
                <a:latin typeface="Calibri" panose="020F0502020204030204" pitchFamily="34" charset="0"/>
                <a:cs typeface="Calibri" panose="020F0502020204030204" pitchFamily="34" charset="0"/>
              </a:rPr>
              <a:t>اراء</a:t>
            </a:r>
            <a:r>
              <a:rPr lang="en-US" sz="3200" dirty="0">
                <a:latin typeface="Calibri" panose="020F0502020204030204" pitchFamily="34" charset="0"/>
                <a:cs typeface="Calibri" panose="020F0502020204030204" pitchFamily="34" charset="0"/>
              </a:rPr>
              <a:t> الموظفين</a:t>
            </a:r>
          </a:p>
        </p:txBody>
      </p:sp>
      <p:sp>
        <p:nvSpPr>
          <p:cNvPr id="3" name="Content Placeholder 2">
            <a:extLst>
              <a:ext uri="{FF2B5EF4-FFF2-40B4-BE49-F238E27FC236}">
                <a16:creationId xmlns:a16="http://schemas.microsoft.com/office/drawing/2014/main" id="{1E879D5E-AA4E-784E-A61F-9EDED4E01BCA}"/>
              </a:ext>
            </a:extLst>
          </p:cNvPr>
          <p:cNvSpPr>
            <a:spLocks noGrp="1"/>
          </p:cNvSpPr>
          <p:nvPr>
            <p:ph idx="1"/>
          </p:nvPr>
        </p:nvSpPr>
        <p:spPr/>
        <p:txBody>
          <a:bodyPr>
            <a:normAutofit/>
          </a:bodyPr>
          <a:lstStyle/>
          <a:p>
            <a:pPr algn="r" rtl="1"/>
            <a:r>
              <a:rPr lang="en-US" sz="2400" dirty="0" err="1">
                <a:latin typeface="Calibri" panose="020F0502020204030204" pitchFamily="34" charset="0"/>
                <a:cs typeface="Calibri" panose="020F0502020204030204" pitchFamily="34" charset="0"/>
              </a:rPr>
              <a:t>مراجعة</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كلاً من  </a:t>
            </a:r>
            <a:r>
              <a:rPr lang="en-US" sz="2400" dirty="0" err="1">
                <a:latin typeface="Calibri" panose="020F0502020204030204" pitchFamily="34" charset="0"/>
                <a:cs typeface="Calibri" panose="020F0502020204030204" pitchFamily="34" charset="0"/>
              </a:rPr>
              <a:t>الأدوات</a:t>
            </a:r>
            <a:r>
              <a:rPr lang="en-US" sz="2400" dirty="0">
                <a:latin typeface="Calibri" panose="020F0502020204030204" pitchFamily="34" charset="0"/>
                <a:cs typeface="Calibri" panose="020F0502020204030204" pitchFamily="34" charset="0"/>
              </a:rPr>
              <a:t> والمناقشة / أسئلة وأجوبة</a:t>
            </a:r>
          </a:p>
          <a:p>
            <a:pPr algn="r" rtl="1"/>
            <a:r>
              <a:rPr lang="en-US" sz="2400" dirty="0">
                <a:latin typeface="Calibri" panose="020F0502020204030204" pitchFamily="34" charset="0"/>
                <a:cs typeface="Calibri" panose="020F0502020204030204" pitchFamily="34" charset="0"/>
              </a:rPr>
              <a:t>من سيستخدم هذه الأداة؟</a:t>
            </a:r>
          </a:p>
          <a:p>
            <a:pPr algn="r" rtl="1"/>
            <a:r>
              <a:rPr lang="en-US" sz="2400" dirty="0">
                <a:latin typeface="Calibri" panose="020F0502020204030204" pitchFamily="34" charset="0"/>
                <a:cs typeface="Calibri" panose="020F0502020204030204" pitchFamily="34" charset="0"/>
              </a:rPr>
              <a:t>لنتمرن!</a:t>
            </a:r>
          </a:p>
          <a:p>
            <a:pPr algn="r" rtl="1"/>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22034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8A6BA-2858-A045-A4C1-CBA35674BD64}"/>
              </a:ext>
            </a:extLst>
          </p:cNvPr>
          <p:cNvSpPr>
            <a:spLocks noGrp="1"/>
          </p:cNvSpPr>
          <p:nvPr>
            <p:ph type="title"/>
          </p:nvPr>
        </p:nvSpPr>
        <p:spPr/>
        <p:txBody>
          <a:bodyPr/>
          <a:lstStyle/>
          <a:p>
            <a:pPr algn="r" rtl="1"/>
            <a:r>
              <a:rPr lang="en-US" sz="3200" dirty="0" err="1">
                <a:latin typeface="Calibri" panose="020F0502020204030204" pitchFamily="34" charset="0"/>
                <a:cs typeface="Calibri" panose="020F0502020204030204" pitchFamily="34" charset="0"/>
              </a:rPr>
              <a:t>أداة</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قائمة</a:t>
            </a:r>
            <a:r>
              <a:rPr lang="ar-JO" sz="3200" dirty="0">
                <a:latin typeface="Calibri" panose="020F0502020204030204" pitchFamily="34" charset="0"/>
                <a:cs typeface="Calibri" panose="020F0502020204030204" pitchFamily="34" charset="0"/>
              </a:rPr>
              <a:t> الرصد و</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ال</a:t>
            </a:r>
            <a:r>
              <a:rPr lang="ar-JO" sz="3200" dirty="0">
                <a:latin typeface="Calibri" panose="020F0502020204030204" pitchFamily="34" charset="0"/>
                <a:cs typeface="Calibri" panose="020F0502020204030204" pitchFamily="34" charset="0"/>
              </a:rPr>
              <a:t>ملاحظة</a:t>
            </a:r>
            <a:endParaRPr lang="en-US" sz="32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A9438B0-7901-FA40-AA69-AF2982373011}"/>
              </a:ext>
            </a:extLst>
          </p:cNvPr>
          <p:cNvSpPr>
            <a:spLocks noGrp="1"/>
          </p:cNvSpPr>
          <p:nvPr>
            <p:ph idx="1"/>
          </p:nvPr>
        </p:nvSpPr>
        <p:spPr/>
        <p:txBody>
          <a:bodyPr>
            <a:normAutofit/>
          </a:bodyPr>
          <a:lstStyle/>
          <a:p>
            <a:pPr algn="r" rtl="1"/>
            <a:r>
              <a:rPr lang="en-US" sz="2400" dirty="0"/>
              <a:t>مراجعة الأدوات والمناقشة / أسئلة وأجوبة</a:t>
            </a:r>
          </a:p>
          <a:p>
            <a:pPr algn="r" rtl="1"/>
            <a:r>
              <a:rPr lang="en-US" sz="2400" dirty="0"/>
              <a:t>من سيستخدم هذه الأداة؟</a:t>
            </a:r>
          </a:p>
          <a:p>
            <a:pPr algn="r" rtl="1"/>
            <a:r>
              <a:rPr lang="en-US" sz="2400" dirty="0"/>
              <a:t>متى يمكنك استخدام هذه الأداة والمناقشة في مجالات التركيز</a:t>
            </a:r>
          </a:p>
        </p:txBody>
      </p:sp>
    </p:spTree>
    <p:extLst>
      <p:ext uri="{BB962C8B-B14F-4D97-AF65-F5344CB8AC3E}">
        <p14:creationId xmlns:p14="http://schemas.microsoft.com/office/powerpoint/2010/main" val="36665733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6C791-F6D0-CE46-AEB9-3661D9A8D149}"/>
              </a:ext>
            </a:extLst>
          </p:cNvPr>
          <p:cNvSpPr>
            <a:spLocks noGrp="1"/>
          </p:cNvSpPr>
          <p:nvPr>
            <p:ph type="title"/>
          </p:nvPr>
        </p:nvSpPr>
        <p:spPr/>
        <p:txBody>
          <a:bodyPr/>
          <a:lstStyle/>
          <a:p>
            <a:pPr algn="r" rtl="1"/>
            <a:r>
              <a:rPr lang="en-US" sz="3200" dirty="0" err="1">
                <a:latin typeface="Calibri" panose="020F0502020204030204" pitchFamily="34" charset="0"/>
                <a:cs typeface="Calibri" panose="020F0502020204030204" pitchFamily="34" charset="0"/>
              </a:rPr>
              <a:t>أداة</a:t>
            </a:r>
            <a:r>
              <a:rPr lang="ar-JO" sz="3200" dirty="0">
                <a:latin typeface="Calibri" panose="020F0502020204030204" pitchFamily="34" charset="0"/>
                <a:cs typeface="Calibri" panose="020F0502020204030204" pitchFamily="34" charset="0"/>
              </a:rPr>
              <a:t> مقدمي المعلومات الرئيسيين( </a:t>
            </a:r>
            <a:r>
              <a:rPr lang="en-US" sz="3200" dirty="0">
                <a:latin typeface="Calibri" panose="020F0502020204030204" pitchFamily="34" charset="0"/>
                <a:cs typeface="Calibri" panose="020F0502020204030204" pitchFamily="34" charset="0"/>
              </a:rPr>
              <a:t> KII</a:t>
            </a:r>
            <a:r>
              <a:rPr lang="ar-JO" sz="3200" dirty="0">
                <a:latin typeface="Calibri" panose="020F0502020204030204" pitchFamily="34" charset="0"/>
                <a:cs typeface="Calibri" panose="020F0502020204030204" pitchFamily="34" charset="0"/>
              </a:rPr>
              <a:t>)</a:t>
            </a:r>
            <a:endParaRPr lang="en-US" sz="32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FA19F429-ACE7-6C45-87C4-F3C13F1FB54A}"/>
              </a:ext>
            </a:extLst>
          </p:cNvPr>
          <p:cNvSpPr>
            <a:spLocks noGrp="1"/>
          </p:cNvSpPr>
          <p:nvPr>
            <p:ph idx="1"/>
          </p:nvPr>
        </p:nvSpPr>
        <p:spPr/>
        <p:txBody>
          <a:bodyPr>
            <a:normAutofit/>
          </a:bodyPr>
          <a:lstStyle/>
          <a:p>
            <a:pPr algn="r" rtl="1"/>
            <a:r>
              <a:rPr lang="en-US" sz="2400" dirty="0"/>
              <a:t>مراجعة الأدوات والمناقشة / أسئلة وأجوبة</a:t>
            </a:r>
          </a:p>
          <a:p>
            <a:pPr algn="r" rtl="1"/>
            <a:r>
              <a:rPr lang="en-US" sz="2400" dirty="0"/>
              <a:t>من سيستخدم هذه الأداة؟</a:t>
            </a:r>
          </a:p>
          <a:p>
            <a:pPr algn="r" rtl="1"/>
            <a:r>
              <a:rPr lang="en-US" sz="2400" dirty="0"/>
              <a:t>لنتمرن!</a:t>
            </a:r>
          </a:p>
          <a:p>
            <a:pPr marL="0" indent="0" algn="r" rtl="1">
              <a:buNone/>
            </a:pPr>
            <a:endParaRPr lang="en-US" sz="2400" dirty="0"/>
          </a:p>
        </p:txBody>
      </p:sp>
    </p:spTree>
    <p:extLst>
      <p:ext uri="{BB962C8B-B14F-4D97-AF65-F5344CB8AC3E}">
        <p14:creationId xmlns:p14="http://schemas.microsoft.com/office/powerpoint/2010/main" val="13275678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1125A-78CB-CF41-BEE7-D9DE45EB51E6}"/>
              </a:ext>
            </a:extLst>
          </p:cNvPr>
          <p:cNvSpPr>
            <a:spLocks noGrp="1"/>
          </p:cNvSpPr>
          <p:nvPr>
            <p:ph type="title"/>
          </p:nvPr>
        </p:nvSpPr>
        <p:spPr/>
        <p:txBody>
          <a:bodyPr/>
          <a:lstStyle/>
          <a:p>
            <a:pPr algn="r" rtl="1"/>
            <a:r>
              <a:rPr lang="en-US" dirty="0"/>
              <a:t>تدوين الملاحظات </a:t>
            </a:r>
          </a:p>
        </p:txBody>
      </p:sp>
      <p:sp>
        <p:nvSpPr>
          <p:cNvPr id="3" name="Content Placeholder 2">
            <a:extLst>
              <a:ext uri="{FF2B5EF4-FFF2-40B4-BE49-F238E27FC236}">
                <a16:creationId xmlns:a16="http://schemas.microsoft.com/office/drawing/2014/main" id="{804DDF60-EAA2-EC40-A9CB-918937553A17}"/>
              </a:ext>
            </a:extLst>
          </p:cNvPr>
          <p:cNvSpPr>
            <a:spLocks noGrp="1"/>
          </p:cNvSpPr>
          <p:nvPr>
            <p:ph idx="1"/>
          </p:nvPr>
        </p:nvSpPr>
        <p:spPr/>
        <p:txBody>
          <a:bodyPr>
            <a:normAutofit/>
          </a:bodyPr>
          <a:lstStyle/>
          <a:p>
            <a:pPr algn="r" rtl="1"/>
            <a:r>
              <a:rPr lang="en-US" sz="2000" dirty="0"/>
              <a:t>مراجعة سريعة لما تعلمناه عن تدوين الملاحظات</a:t>
            </a:r>
          </a:p>
          <a:p>
            <a:pPr algn="r" rtl="1"/>
            <a:r>
              <a:rPr lang="en-US" sz="2000" dirty="0"/>
              <a:t>هل تشعر بالراحة تجاه ما يجب أن يحدث؟</a:t>
            </a:r>
          </a:p>
          <a:p>
            <a:pPr algn="r" rtl="1"/>
            <a:r>
              <a:rPr lang="en-US" sz="2000" dirty="0"/>
              <a:t>سؤال وجواب</a:t>
            </a:r>
          </a:p>
        </p:txBody>
      </p:sp>
    </p:spTree>
    <p:extLst>
      <p:ext uri="{BB962C8B-B14F-4D97-AF65-F5344CB8AC3E}">
        <p14:creationId xmlns:p14="http://schemas.microsoft.com/office/powerpoint/2010/main" val="323004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7F2F4-9C99-394D-A70E-276587806A35}"/>
              </a:ext>
            </a:extLst>
          </p:cNvPr>
          <p:cNvSpPr>
            <a:spLocks noGrp="1"/>
          </p:cNvSpPr>
          <p:nvPr>
            <p:ph type="title"/>
          </p:nvPr>
        </p:nvSpPr>
        <p:spPr/>
        <p:txBody>
          <a:bodyPr>
            <a:normAutofit/>
          </a:bodyPr>
          <a:lstStyle/>
          <a:p>
            <a:pPr algn="r" rtl="1"/>
            <a:r>
              <a:rPr lang="en-US" sz="3600" dirty="0">
                <a:latin typeface="Calibri" panose="020F0502020204030204" pitchFamily="34" charset="0"/>
                <a:cs typeface="Calibri" panose="020F0502020204030204" pitchFamily="34" charset="0"/>
              </a:rPr>
              <a:t>جدول </a:t>
            </a:r>
            <a:r>
              <a:rPr lang="en-US" sz="3600" dirty="0" err="1">
                <a:latin typeface="Calibri" panose="020F0502020204030204" pitchFamily="34" charset="0"/>
                <a:cs typeface="Calibri" panose="020F0502020204030204" pitchFamily="34" charset="0"/>
              </a:rPr>
              <a:t>تنفيذ</a:t>
            </a:r>
            <a:r>
              <a:rPr lang="en-US" sz="3600" dirty="0">
                <a:latin typeface="Calibri" panose="020F0502020204030204" pitchFamily="34" charset="0"/>
                <a:cs typeface="Calibri" panose="020F0502020204030204" pitchFamily="34" charset="0"/>
              </a:rPr>
              <a:t> </a:t>
            </a:r>
            <a:r>
              <a:rPr lang="en-US" sz="3600" dirty="0" err="1">
                <a:latin typeface="Calibri" panose="020F0502020204030204" pitchFamily="34" charset="0"/>
                <a:cs typeface="Calibri" panose="020F0502020204030204" pitchFamily="34" charset="0"/>
              </a:rPr>
              <a:t>البارومتر</a:t>
            </a:r>
            <a:r>
              <a:rPr lang="ar-JO" sz="3600" dirty="0">
                <a:latin typeface="Calibri" panose="020F0502020204030204" pitchFamily="34" charset="0"/>
                <a:cs typeface="Calibri" panose="020F0502020204030204" pitchFamily="34" charset="0"/>
              </a:rPr>
              <a:t> (مؤشر الضغط)</a:t>
            </a:r>
            <a:endParaRPr lang="en-US" sz="3600"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F58F7EF0-6D47-8A43-BE32-385D64B73513}"/>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3517637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2E474-5294-4744-A89B-1E0BC0EAC5EF}"/>
              </a:ext>
            </a:extLst>
          </p:cNvPr>
          <p:cNvSpPr>
            <a:spLocks noGrp="1"/>
          </p:cNvSpPr>
          <p:nvPr>
            <p:ph type="title"/>
          </p:nvPr>
        </p:nvSpPr>
        <p:spPr/>
        <p:txBody>
          <a:bodyPr/>
          <a:lstStyle/>
          <a:p>
            <a:pPr algn="r" rtl="1"/>
            <a:r>
              <a:rPr lang="en-US" dirty="0"/>
              <a:t>الجدول الزمني للتنفيذ</a:t>
            </a:r>
          </a:p>
        </p:txBody>
      </p:sp>
      <p:sp>
        <p:nvSpPr>
          <p:cNvPr id="3" name="Content Placeholder 2">
            <a:extLst>
              <a:ext uri="{FF2B5EF4-FFF2-40B4-BE49-F238E27FC236}">
                <a16:creationId xmlns:a16="http://schemas.microsoft.com/office/drawing/2014/main" id="{FC6E9ED4-A769-3A46-9263-ACD18DFA6663}"/>
              </a:ext>
            </a:extLst>
          </p:cNvPr>
          <p:cNvSpPr>
            <a:spLocks noGrp="1"/>
          </p:cNvSpPr>
          <p:nvPr>
            <p:ph idx="1"/>
          </p:nvPr>
        </p:nvSpPr>
        <p:spPr/>
        <p:txBody>
          <a:bodyPr/>
          <a:lstStyle/>
          <a:p>
            <a:pPr algn="r" rtl="1"/>
            <a:r>
              <a:rPr lang="ar-JO" dirty="0"/>
              <a:t>(</a:t>
            </a:r>
            <a:r>
              <a:rPr lang="en-US" sz="2400" dirty="0" err="1">
                <a:latin typeface="Calibri" panose="020F0502020204030204" pitchFamily="34" charset="0"/>
                <a:cs typeface="Calibri" panose="020F0502020204030204" pitchFamily="34" charset="0"/>
              </a:rPr>
              <a:t>أضف</a:t>
            </a:r>
            <a:r>
              <a:rPr lang="en-US" sz="2400" dirty="0">
                <a:latin typeface="Calibri" panose="020F0502020204030204" pitchFamily="34" charset="0"/>
                <a:cs typeface="Calibri" panose="020F0502020204030204" pitchFamily="34" charset="0"/>
              </a:rPr>
              <a:t> تفاصيل بخصوص: الجدول الزمني الخاص بك ، بما في ذلك المواقع ، والمجموعات المستهدفة ، والأوقات ، واللوجستيات ، وأنشطة جمع البيانات ، وما </a:t>
            </a:r>
            <a:r>
              <a:rPr lang="en-US" sz="2400" dirty="0" err="1">
                <a:latin typeface="Calibri" panose="020F0502020204030204" pitchFamily="34" charset="0"/>
                <a:cs typeface="Calibri" panose="020F0502020204030204" pitchFamily="34" charset="0"/>
              </a:rPr>
              <a:t>إلى</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ذلك</a:t>
            </a:r>
            <a:r>
              <a:rPr lang="ar-JO" sz="2400" dirty="0">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838731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0717-DBB5-9645-873A-28D56B193409}"/>
              </a:ext>
            </a:extLst>
          </p:cNvPr>
          <p:cNvSpPr>
            <a:spLocks noGrp="1"/>
          </p:cNvSpPr>
          <p:nvPr>
            <p:ph type="title"/>
          </p:nvPr>
        </p:nvSpPr>
        <p:spPr/>
        <p:txBody>
          <a:bodyPr>
            <a:normAutofit fontScale="90000"/>
          </a:bodyPr>
          <a:lstStyle/>
          <a:p>
            <a:pPr algn="r" rtl="1"/>
            <a:r>
              <a:rPr lang="en-US" dirty="0"/>
              <a:t>الاعتبارات الأخلاقية والمتعلقة بالسلامة </a:t>
            </a:r>
            <a:br>
              <a:rPr lang="en-US" dirty="0"/>
            </a:br>
            <a:r>
              <a:rPr lang="en-US" dirty="0"/>
              <a:t>و الامن</a:t>
            </a:r>
          </a:p>
        </p:txBody>
      </p:sp>
      <p:sp>
        <p:nvSpPr>
          <p:cNvPr id="3" name="Text Placeholder 2">
            <a:extLst>
              <a:ext uri="{FF2B5EF4-FFF2-40B4-BE49-F238E27FC236}">
                <a16:creationId xmlns:a16="http://schemas.microsoft.com/office/drawing/2014/main" id="{FBD2855A-F202-0345-974D-6898348F915D}"/>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22669383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054A-B06A-DC4E-959E-7F66EBDEE239}"/>
              </a:ext>
            </a:extLst>
          </p:cNvPr>
          <p:cNvSpPr>
            <a:spLocks noGrp="1"/>
          </p:cNvSpPr>
          <p:nvPr>
            <p:ph type="title"/>
          </p:nvPr>
        </p:nvSpPr>
        <p:spPr/>
        <p:txBody>
          <a:bodyPr/>
          <a:lstStyle/>
          <a:p>
            <a:pPr algn="r" rtl="1"/>
            <a:r>
              <a:rPr lang="en-US" dirty="0"/>
              <a:t>السلامة والأمن</a:t>
            </a:r>
          </a:p>
        </p:txBody>
      </p:sp>
      <p:sp>
        <p:nvSpPr>
          <p:cNvPr id="3" name="Content Placeholder 2">
            <a:extLst>
              <a:ext uri="{FF2B5EF4-FFF2-40B4-BE49-F238E27FC236}">
                <a16:creationId xmlns:a16="http://schemas.microsoft.com/office/drawing/2014/main" id="{5CA804C7-4672-C743-93A8-84200E6353BE}"/>
              </a:ext>
            </a:extLst>
          </p:cNvPr>
          <p:cNvSpPr>
            <a:spLocks noGrp="1"/>
          </p:cNvSpPr>
          <p:nvPr>
            <p:ph idx="1"/>
          </p:nvPr>
        </p:nvSpPr>
        <p:spPr/>
        <p:txBody>
          <a:bodyPr>
            <a:normAutofit/>
          </a:bodyPr>
          <a:lstStyle/>
          <a:p>
            <a:pPr algn="r" rtl="1"/>
            <a:r>
              <a:rPr lang="en-US" sz="2000" dirty="0">
                <a:latin typeface="Calibri" panose="020F0502020204030204" pitchFamily="34" charset="0"/>
                <a:cs typeface="Calibri" panose="020F0502020204030204" pitchFamily="34" charset="0"/>
              </a:rPr>
              <a:t>السرية والخصوصية</a:t>
            </a:r>
          </a:p>
          <a:p>
            <a:pPr algn="r" rtl="1"/>
            <a:r>
              <a:rPr lang="en-US" sz="2000" dirty="0">
                <a:latin typeface="Calibri" panose="020F0502020204030204" pitchFamily="34" charset="0"/>
                <a:cs typeface="Calibri" panose="020F0502020204030204" pitchFamily="34" charset="0"/>
              </a:rPr>
              <a:t>حماية البيانات</a:t>
            </a:r>
          </a:p>
          <a:p>
            <a:pPr algn="r" rtl="1"/>
            <a:r>
              <a:rPr lang="ar-JO" sz="2000" dirty="0">
                <a:latin typeface="Calibri" panose="020F0502020204030204" pitchFamily="34" charset="0"/>
                <a:cs typeface="Calibri" panose="020F0502020204030204" pitchFamily="34" charset="0"/>
              </a:rPr>
              <a:t>ال</a:t>
            </a:r>
            <a:r>
              <a:rPr lang="en-US" sz="2000" dirty="0" err="1">
                <a:latin typeface="Calibri" panose="020F0502020204030204" pitchFamily="34" charset="0"/>
                <a:cs typeface="Calibri" panose="020F0502020204030204" pitchFamily="34" charset="0"/>
              </a:rPr>
              <a:t>موافقة</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ال</a:t>
            </a:r>
            <a:r>
              <a:rPr lang="en-US" sz="2000" dirty="0" err="1">
                <a:latin typeface="Calibri" panose="020F0502020204030204" pitchFamily="34" charset="0"/>
                <a:cs typeface="Calibri" panose="020F0502020204030204" pitchFamily="34" charset="0"/>
              </a:rPr>
              <a:t>مسبقة</a:t>
            </a:r>
            <a:endParaRPr lang="en-US" sz="2000" dirty="0">
              <a:latin typeface="Calibri" panose="020F0502020204030204" pitchFamily="34" charset="0"/>
              <a:cs typeface="Calibri" panose="020F0502020204030204" pitchFamily="34" charset="0"/>
            </a:endParaRPr>
          </a:p>
          <a:p>
            <a:pPr algn="r" rtl="1"/>
            <a:r>
              <a:rPr lang="en-US" sz="2000" dirty="0">
                <a:latin typeface="Calibri" panose="020F0502020204030204" pitchFamily="34" charset="0"/>
                <a:cs typeface="Calibri" panose="020F0502020204030204" pitchFamily="34" charset="0"/>
              </a:rPr>
              <a:t>المخاطر الأمنية والفوائد والاعتبارات</a:t>
            </a:r>
          </a:p>
          <a:p>
            <a:pPr algn="r" rtl="1"/>
            <a:r>
              <a:rPr lang="en-US" sz="2000" dirty="0">
                <a:latin typeface="Calibri" panose="020F0502020204030204" pitchFamily="34" charset="0"/>
                <a:cs typeface="Calibri" panose="020F0502020204030204" pitchFamily="34" charset="0"/>
              </a:rPr>
              <a:t>التقييمات والإجراءات والبروتوكولات الأمنية</a:t>
            </a:r>
          </a:p>
          <a:p>
            <a:pPr algn="r" rtl="1"/>
            <a:r>
              <a:rPr lang="en-US" sz="2000" dirty="0">
                <a:latin typeface="Calibri" panose="020F0502020204030204" pitchFamily="34" charset="0"/>
                <a:cs typeface="Calibri" panose="020F0502020204030204" pitchFamily="34" charset="0"/>
              </a:rPr>
              <a:t>التحديد الآمن والإحالة إلى الخدمات والدعم عندما يكشف الناجون أثناء </a:t>
            </a:r>
            <a:r>
              <a:rPr lang="en-US" sz="2000" dirty="0" err="1">
                <a:latin typeface="Calibri" panose="020F0502020204030204" pitchFamily="34" charset="0"/>
                <a:cs typeface="Calibri" panose="020F0502020204030204" pitchFamily="34" charset="0"/>
              </a:rPr>
              <a:t>تنفيذ</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البارومتر</a:t>
            </a:r>
            <a:r>
              <a:rPr lang="ar-JO" sz="2000" dirty="0">
                <a:latin typeface="Calibri" panose="020F0502020204030204" pitchFamily="34" charset="0"/>
                <a:cs typeface="Calibri" panose="020F0502020204030204" pitchFamily="34" charset="0"/>
              </a:rPr>
              <a:t> (مؤشر الضغط)</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2870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7423-61CB-5348-8499-EF2A43E75CC8}"/>
              </a:ext>
            </a:extLst>
          </p:cNvPr>
          <p:cNvSpPr>
            <a:spLocks noGrp="1"/>
          </p:cNvSpPr>
          <p:nvPr>
            <p:ph type="title"/>
          </p:nvPr>
        </p:nvSpPr>
        <p:spPr/>
        <p:txBody>
          <a:bodyPr/>
          <a:lstStyle/>
          <a:p>
            <a:pPr algn="r" rtl="1"/>
            <a:r>
              <a:rPr lang="en-US" dirty="0"/>
              <a:t>السلامة والأمن</a:t>
            </a:r>
          </a:p>
        </p:txBody>
      </p:sp>
      <p:sp>
        <p:nvSpPr>
          <p:cNvPr id="3" name="Content Placeholder 2">
            <a:extLst>
              <a:ext uri="{FF2B5EF4-FFF2-40B4-BE49-F238E27FC236}">
                <a16:creationId xmlns:a16="http://schemas.microsoft.com/office/drawing/2014/main" id="{AA065043-6610-0446-A592-0EA379CB00DE}"/>
              </a:ext>
            </a:extLst>
          </p:cNvPr>
          <p:cNvSpPr>
            <a:spLocks noGrp="1"/>
          </p:cNvSpPr>
          <p:nvPr>
            <p:ph idx="1"/>
          </p:nvPr>
        </p:nvSpPr>
        <p:spPr/>
        <p:txBody>
          <a:bodyPr>
            <a:normAutofit/>
          </a:bodyPr>
          <a:lstStyle/>
          <a:p>
            <a:pPr algn="r" rtl="1"/>
            <a:r>
              <a:rPr lang="ar-JO" sz="2400" dirty="0">
                <a:latin typeface="Calibri" panose="020F0502020204030204" pitchFamily="34" charset="0"/>
                <a:cs typeface="Calibri" panose="020F0502020204030204" pitchFamily="34" charset="0"/>
              </a:rPr>
              <a:t>(</a:t>
            </a:r>
            <a:r>
              <a:rPr lang="en-US" sz="2400" dirty="0" err="1">
                <a:latin typeface="Calibri" panose="020F0502020204030204" pitchFamily="34" charset="0"/>
                <a:cs typeface="Calibri" panose="020F0502020204030204" pitchFamily="34" charset="0"/>
              </a:rPr>
              <a:t>أضف</a:t>
            </a:r>
            <a:r>
              <a:rPr lang="en-US" sz="2400" dirty="0">
                <a:latin typeface="Calibri" panose="020F0502020204030204" pitchFamily="34" charset="0"/>
                <a:cs typeface="Calibri" panose="020F0502020204030204" pitchFamily="34" charset="0"/>
              </a:rPr>
              <a:t> النقاط الرئيسية من </a:t>
            </a:r>
            <a:r>
              <a:rPr lang="en-US" sz="2400" dirty="0" err="1">
                <a:latin typeface="Calibri" panose="020F0502020204030204" pitchFamily="34" charset="0"/>
                <a:cs typeface="Calibri" panose="020F0502020204030204" pitchFamily="34" charset="0"/>
              </a:rPr>
              <a:t>بروتوكول</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الأمان</a:t>
            </a:r>
            <a:r>
              <a:rPr lang="ar-JO" sz="2400" dirty="0">
                <a:latin typeface="Calibri" panose="020F0502020204030204" pitchFamily="34" charset="0"/>
                <a:cs typeface="Calibri" panose="020F0502020204030204" pitchFamily="34" charset="0"/>
              </a:rPr>
              <a:t> الخاص بك</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هنا</a:t>
            </a:r>
            <a:r>
              <a:rPr lang="ar-JO" sz="2400" dirty="0">
                <a:latin typeface="Calibri" panose="020F0502020204030204" pitchFamily="34" charset="0"/>
                <a:cs typeface="Calibri" panose="020F0502020204030204" pitchFamily="34" charset="0"/>
              </a:rPr>
              <a:t>)</a:t>
            </a:r>
            <a:endParaRPr lang="en-US" sz="2400" dirty="0">
              <a:latin typeface="Calibri" panose="020F0502020204030204" pitchFamily="34" charset="0"/>
              <a:cs typeface="Calibri" panose="020F0502020204030204" pitchFamily="34" charset="0"/>
            </a:endParaRPr>
          </a:p>
          <a:p>
            <a:pPr algn="r" rtl="1"/>
            <a:r>
              <a:rPr lang="en-US" sz="2400" dirty="0">
                <a:latin typeface="Calibri" panose="020F0502020204030204" pitchFamily="34" charset="0"/>
                <a:cs typeface="Calibri" panose="020F0502020204030204" pitchFamily="34" charset="0"/>
              </a:rPr>
              <a:t>لنتمرن!</a:t>
            </a:r>
          </a:p>
        </p:txBody>
      </p:sp>
    </p:spTree>
    <p:extLst>
      <p:ext uri="{BB962C8B-B14F-4D97-AF65-F5344CB8AC3E}">
        <p14:creationId xmlns:p14="http://schemas.microsoft.com/office/powerpoint/2010/main" val="36597911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11812-AB81-FD41-99F6-303238A18607}"/>
              </a:ext>
            </a:extLst>
          </p:cNvPr>
          <p:cNvSpPr>
            <a:spLocks noGrp="1"/>
          </p:cNvSpPr>
          <p:nvPr>
            <p:ph type="title"/>
          </p:nvPr>
        </p:nvSpPr>
        <p:spPr/>
        <p:txBody>
          <a:bodyPr>
            <a:normAutofit/>
          </a:bodyPr>
          <a:lstStyle/>
          <a:p>
            <a:pPr algn="r" rtl="1"/>
            <a:r>
              <a:rPr lang="en-US" dirty="0"/>
              <a:t>أدوار ومسؤوليات الفريق</a:t>
            </a:r>
          </a:p>
        </p:txBody>
      </p:sp>
      <p:sp>
        <p:nvSpPr>
          <p:cNvPr id="3" name="Text Placeholder 2">
            <a:extLst>
              <a:ext uri="{FF2B5EF4-FFF2-40B4-BE49-F238E27FC236}">
                <a16:creationId xmlns:a16="http://schemas.microsoft.com/office/drawing/2014/main" id="{45707334-F8D0-684A-9EFC-1115A83B936E}"/>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23348542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D7C2-18FD-5C44-AC6A-DC4EB7B68C17}"/>
              </a:ext>
            </a:extLst>
          </p:cNvPr>
          <p:cNvSpPr>
            <a:spLocks noGrp="1"/>
          </p:cNvSpPr>
          <p:nvPr>
            <p:ph type="title"/>
          </p:nvPr>
        </p:nvSpPr>
        <p:spPr/>
        <p:txBody>
          <a:bodyPr/>
          <a:lstStyle/>
          <a:p>
            <a:pPr algn="r" rtl="1"/>
            <a:r>
              <a:rPr lang="en-US" dirty="0"/>
              <a:t>ادوار الفريق </a:t>
            </a:r>
          </a:p>
        </p:txBody>
      </p:sp>
      <p:sp>
        <p:nvSpPr>
          <p:cNvPr id="3" name="Content Placeholder 2">
            <a:extLst>
              <a:ext uri="{FF2B5EF4-FFF2-40B4-BE49-F238E27FC236}">
                <a16:creationId xmlns:a16="http://schemas.microsoft.com/office/drawing/2014/main" id="{FFDEB66B-7B15-B64D-87BA-764F21DE18ED}"/>
              </a:ext>
            </a:extLst>
          </p:cNvPr>
          <p:cNvSpPr>
            <a:spLocks noGrp="1"/>
          </p:cNvSpPr>
          <p:nvPr>
            <p:ph idx="1"/>
          </p:nvPr>
        </p:nvSpPr>
        <p:spPr/>
        <p:txBody>
          <a:bodyPr>
            <a:normAutofit/>
          </a:bodyPr>
          <a:lstStyle/>
          <a:p>
            <a:pPr algn="r" rtl="1"/>
            <a:r>
              <a:rPr lang="en-US" sz="2400" dirty="0" err="1">
                <a:latin typeface="Calibri" panose="020F0502020204030204" pitchFamily="34" charset="0"/>
                <a:cs typeface="Calibri" panose="020F0502020204030204" pitchFamily="34" charset="0"/>
              </a:rPr>
              <a:t>قائد</a:t>
            </a:r>
            <a:r>
              <a:rPr lang="ar-JO" sz="2400" dirty="0">
                <a:latin typeface="Calibri" panose="020F0502020204030204" pitchFamily="34" charset="0"/>
                <a:cs typeface="Calibri" panose="020F0502020204030204" pitchFamily="34" charset="0"/>
              </a:rPr>
              <a:t>ة</a:t>
            </a:r>
            <a:r>
              <a:rPr lang="en-US" sz="2400" dirty="0">
                <a:latin typeface="Calibri" panose="020F0502020204030204" pitchFamily="34" charset="0"/>
                <a:cs typeface="Calibri" panose="020F0502020204030204" pitchFamily="34" charset="0"/>
              </a:rPr>
              <a:t> الفريق</a:t>
            </a:r>
          </a:p>
          <a:p>
            <a:pPr algn="r" rtl="1"/>
            <a:r>
              <a:rPr lang="en-US" sz="2400" dirty="0" err="1">
                <a:latin typeface="Calibri" panose="020F0502020204030204" pitchFamily="34" charset="0"/>
                <a:cs typeface="Calibri" panose="020F0502020204030204" pitchFamily="34" charset="0"/>
              </a:rPr>
              <a:t>الميسر</a:t>
            </a:r>
            <a:r>
              <a:rPr lang="ar-JO" sz="2400" dirty="0">
                <a:latin typeface="Calibri" panose="020F0502020204030204" pitchFamily="34" charset="0"/>
                <a:cs typeface="Calibri" panose="020F0502020204030204" pitchFamily="34" charset="0"/>
              </a:rPr>
              <a:t>ة</a:t>
            </a:r>
            <a:endParaRPr lang="en-US" sz="2400" dirty="0">
              <a:latin typeface="Calibri" panose="020F0502020204030204" pitchFamily="34" charset="0"/>
              <a:cs typeface="Calibri" panose="020F0502020204030204" pitchFamily="34" charset="0"/>
            </a:endParaRPr>
          </a:p>
          <a:p>
            <a:pPr algn="r" rtl="1"/>
            <a:r>
              <a:rPr lang="ar-JO" sz="2400" dirty="0">
                <a:latin typeface="Calibri" panose="020F0502020204030204" pitchFamily="34" charset="0"/>
                <a:cs typeface="Calibri" panose="020F0502020204030204" pitchFamily="34" charset="0"/>
              </a:rPr>
              <a:t>مدونة</a:t>
            </a:r>
            <a:r>
              <a:rPr lang="en-US" sz="2400" dirty="0">
                <a:latin typeface="Calibri" panose="020F0502020204030204" pitchFamily="34" charset="0"/>
                <a:cs typeface="Calibri" panose="020F0502020204030204" pitchFamily="34" charset="0"/>
              </a:rPr>
              <a:t> الملاحظات / </a:t>
            </a:r>
            <a:r>
              <a:rPr lang="en-US" sz="2400" dirty="0" err="1">
                <a:latin typeface="Calibri" panose="020F0502020204030204" pitchFamily="34" charset="0"/>
                <a:cs typeface="Calibri" panose="020F0502020204030204" pitchFamily="34" charset="0"/>
              </a:rPr>
              <a:t>الد</a:t>
            </a:r>
            <a:r>
              <a:rPr lang="ar-JO" sz="2400" dirty="0">
                <a:latin typeface="Calibri" panose="020F0502020204030204" pitchFamily="34" charset="0"/>
                <a:cs typeface="Calibri" panose="020F0502020204030204" pitchFamily="34" charset="0"/>
              </a:rPr>
              <a:t>ا</a:t>
            </a:r>
            <a:r>
              <a:rPr lang="en-US" sz="2400" dirty="0" err="1">
                <a:latin typeface="Calibri" panose="020F0502020204030204" pitchFamily="34" charset="0"/>
                <a:cs typeface="Calibri" panose="020F0502020204030204" pitchFamily="34" charset="0"/>
              </a:rPr>
              <a:t>عم</a:t>
            </a:r>
            <a:r>
              <a:rPr lang="ar-JO" sz="2400" dirty="0">
                <a:latin typeface="Calibri" panose="020F0502020204030204" pitchFamily="34" charset="0"/>
                <a:cs typeface="Calibri" panose="020F0502020204030204" pitchFamily="34" charset="0"/>
              </a:rPr>
              <a:t>ة</a:t>
            </a:r>
            <a:endParaRPr lang="en-US" sz="2400" dirty="0">
              <a:latin typeface="Calibri" panose="020F0502020204030204" pitchFamily="34" charset="0"/>
              <a:cs typeface="Calibri" panose="020F0502020204030204" pitchFamily="34" charset="0"/>
            </a:endParaRPr>
          </a:p>
          <a:p>
            <a:pPr algn="r" rtl="1"/>
            <a:r>
              <a:rPr lang="en-US" sz="2400" dirty="0" err="1">
                <a:latin typeface="Calibri" panose="020F0502020204030204" pitchFamily="34" charset="0"/>
                <a:cs typeface="Calibri" panose="020F0502020204030204" pitchFamily="34" charset="0"/>
              </a:rPr>
              <a:t>مترجم</a:t>
            </a:r>
            <a:r>
              <a:rPr lang="ar-JO" sz="2400" dirty="0">
                <a:latin typeface="Calibri" panose="020F0502020204030204" pitchFamily="34" charset="0"/>
                <a:cs typeface="Calibri" panose="020F0502020204030204" pitchFamily="34" charset="0"/>
              </a:rPr>
              <a:t>ة</a:t>
            </a:r>
            <a:endParaRPr lang="en-US" sz="2400" dirty="0">
              <a:latin typeface="Calibri" panose="020F0502020204030204" pitchFamily="34" charset="0"/>
              <a:cs typeface="Calibri" panose="020F0502020204030204" pitchFamily="34" charset="0"/>
            </a:endParaRPr>
          </a:p>
          <a:p>
            <a:pPr algn="r" rtl="1"/>
            <a:r>
              <a:rPr lang="ar-JO" sz="2400" dirty="0">
                <a:latin typeface="Calibri" panose="020F0502020204030204" pitchFamily="34" charset="0"/>
                <a:cs typeface="Calibri" panose="020F0502020204030204" pitchFamily="34" charset="0"/>
              </a:rPr>
              <a:t>عاملة </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مدير</a:t>
            </a:r>
            <a:r>
              <a:rPr lang="ar-JO" sz="2400" dirty="0">
                <a:latin typeface="Calibri" panose="020F0502020204030204" pitchFamily="34" charset="0"/>
                <a:cs typeface="Calibri" panose="020F0502020204030204" pitchFamily="34" charset="0"/>
              </a:rPr>
              <a:t>ة</a:t>
            </a:r>
            <a:r>
              <a:rPr lang="en-US" sz="2400" dirty="0">
                <a:latin typeface="Calibri" panose="020F0502020204030204" pitchFamily="34" charset="0"/>
                <a:cs typeface="Calibri" panose="020F0502020204030204" pitchFamily="34" charset="0"/>
              </a:rPr>
              <a:t> / </a:t>
            </a:r>
            <a:r>
              <a:rPr lang="en-US" sz="2400" dirty="0" err="1">
                <a:latin typeface="Calibri" panose="020F0502020204030204" pitchFamily="34" charset="0"/>
                <a:cs typeface="Calibri" panose="020F0502020204030204" pitchFamily="34" charset="0"/>
              </a:rPr>
              <a:t>مستجيب</a:t>
            </a:r>
            <a:r>
              <a:rPr lang="ar-JO" sz="2400" dirty="0">
                <a:latin typeface="Calibri" panose="020F0502020204030204" pitchFamily="34" charset="0"/>
                <a:cs typeface="Calibri" panose="020F0502020204030204" pitchFamily="34" charset="0"/>
              </a:rPr>
              <a:t>ة</a:t>
            </a:r>
            <a:r>
              <a:rPr lang="en-US" sz="2400" dirty="0">
                <a:latin typeface="Calibri" panose="020F0502020204030204" pitchFamily="34" charset="0"/>
                <a:cs typeface="Calibri" panose="020F0502020204030204" pitchFamily="34" charset="0"/>
              </a:rPr>
              <a:t> </a:t>
            </a:r>
            <a:r>
              <a:rPr lang="ar-JO" sz="2400" dirty="0">
                <a:latin typeface="Calibri" panose="020F0502020204030204" pitchFamily="34" charset="0"/>
                <a:cs typeface="Calibri" panose="020F0502020204030204" pitchFamily="34" charset="0"/>
              </a:rPr>
              <a:t>حال </a:t>
            </a:r>
            <a:r>
              <a:rPr lang="en-US" sz="2400" dirty="0" err="1">
                <a:latin typeface="Calibri" panose="020F0502020204030204" pitchFamily="34" charset="0"/>
                <a:cs typeface="Calibri" panose="020F0502020204030204" pitchFamily="34" charset="0"/>
              </a:rPr>
              <a:t>العنف</a:t>
            </a:r>
            <a:r>
              <a:rPr lang="en-US" sz="2400" dirty="0">
                <a:latin typeface="Calibri" panose="020F0502020204030204" pitchFamily="34" charset="0"/>
                <a:cs typeface="Calibri" panose="020F0502020204030204" pitchFamily="34" charset="0"/>
              </a:rPr>
              <a:t> القائم على النوع الاجتماعي</a:t>
            </a:r>
          </a:p>
        </p:txBody>
      </p:sp>
    </p:spTree>
    <p:extLst>
      <p:ext uri="{BB962C8B-B14F-4D97-AF65-F5344CB8AC3E}">
        <p14:creationId xmlns:p14="http://schemas.microsoft.com/office/powerpoint/2010/main" val="13771229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296F4-DA89-0A40-9C66-96CBD209BF1A}"/>
              </a:ext>
            </a:extLst>
          </p:cNvPr>
          <p:cNvSpPr>
            <a:spLocks noGrp="1"/>
          </p:cNvSpPr>
          <p:nvPr>
            <p:ph type="title"/>
          </p:nvPr>
        </p:nvSpPr>
        <p:spPr/>
        <p:txBody>
          <a:bodyPr/>
          <a:lstStyle/>
          <a:p>
            <a:pPr algn="r" rtl="1"/>
            <a:r>
              <a:rPr lang="en-US" dirty="0"/>
              <a:t>تعيين أنشطة جمع البيانات</a:t>
            </a:r>
          </a:p>
        </p:txBody>
      </p:sp>
      <p:sp>
        <p:nvSpPr>
          <p:cNvPr id="3" name="Content Placeholder 2">
            <a:extLst>
              <a:ext uri="{FF2B5EF4-FFF2-40B4-BE49-F238E27FC236}">
                <a16:creationId xmlns:a16="http://schemas.microsoft.com/office/drawing/2014/main" id="{133EFC93-68D4-A547-ABE4-C97C3839D05C}"/>
              </a:ext>
            </a:extLst>
          </p:cNvPr>
          <p:cNvSpPr>
            <a:spLocks noGrp="1"/>
          </p:cNvSpPr>
          <p:nvPr>
            <p:ph idx="1"/>
          </p:nvPr>
        </p:nvSpPr>
        <p:spPr/>
        <p:txBody>
          <a:bodyPr>
            <a:normAutofit/>
          </a:bodyPr>
          <a:lstStyle/>
          <a:p>
            <a:pPr algn="r" rtl="1"/>
            <a:r>
              <a:rPr lang="en-US" sz="2400" dirty="0"/>
              <a:t>قم بتعيين أسماء للأنشطة المختلفة في جدول جمع البيانات.</a:t>
            </a:r>
          </a:p>
          <a:p>
            <a:pPr algn="r" rtl="1"/>
            <a:r>
              <a:rPr lang="en-US" sz="2400" dirty="0"/>
              <a:t>ناقش من سيأخذ كل نشاط.</a:t>
            </a:r>
          </a:p>
        </p:txBody>
      </p:sp>
    </p:spTree>
    <p:extLst>
      <p:ext uri="{BB962C8B-B14F-4D97-AF65-F5344CB8AC3E}">
        <p14:creationId xmlns:p14="http://schemas.microsoft.com/office/powerpoint/2010/main" val="13803844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A3E5A-5FF4-E44B-B5AE-7B9570BD663B}"/>
              </a:ext>
            </a:extLst>
          </p:cNvPr>
          <p:cNvSpPr>
            <a:spLocks noGrp="1"/>
          </p:cNvSpPr>
          <p:nvPr>
            <p:ph type="title"/>
          </p:nvPr>
        </p:nvSpPr>
        <p:spPr/>
        <p:txBody>
          <a:bodyPr>
            <a:normAutofit fontScale="90000"/>
          </a:bodyPr>
          <a:lstStyle/>
          <a:p>
            <a:pPr algn="r" rtl="1"/>
            <a:r>
              <a:rPr lang="en-US" dirty="0"/>
              <a:t>اتفاقيات المجموعة و </a:t>
            </a:r>
            <a:br>
              <a:rPr lang="en-US" dirty="0"/>
            </a:br>
            <a:r>
              <a:rPr lang="en-US" dirty="0"/>
              <a:t>القواعد السلوكية </a:t>
            </a:r>
          </a:p>
        </p:txBody>
      </p:sp>
      <p:sp>
        <p:nvSpPr>
          <p:cNvPr id="3" name="Text Placeholder 2">
            <a:extLst>
              <a:ext uri="{FF2B5EF4-FFF2-40B4-BE49-F238E27FC236}">
                <a16:creationId xmlns:a16="http://schemas.microsoft.com/office/drawing/2014/main" id="{4A2D801E-E22A-7540-B6BF-D56000D5DB6E}"/>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34848938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45D38-E1BA-4D46-84A5-6F531F09CDC4}"/>
              </a:ext>
            </a:extLst>
          </p:cNvPr>
          <p:cNvSpPr>
            <a:spLocks noGrp="1"/>
          </p:cNvSpPr>
          <p:nvPr>
            <p:ph type="title"/>
          </p:nvPr>
        </p:nvSpPr>
        <p:spPr/>
        <p:txBody>
          <a:bodyPr/>
          <a:lstStyle/>
          <a:p>
            <a:pPr algn="r" rtl="1"/>
            <a:r>
              <a:rPr lang="en-US" dirty="0"/>
              <a:t>اتفاقيات المجموعة</a:t>
            </a:r>
          </a:p>
        </p:txBody>
      </p:sp>
      <p:sp>
        <p:nvSpPr>
          <p:cNvPr id="3" name="Content Placeholder 2">
            <a:extLst>
              <a:ext uri="{FF2B5EF4-FFF2-40B4-BE49-F238E27FC236}">
                <a16:creationId xmlns:a16="http://schemas.microsoft.com/office/drawing/2014/main" id="{7442FF7F-C073-1C4D-BCFA-76DEC0CBE910}"/>
              </a:ext>
            </a:extLst>
          </p:cNvPr>
          <p:cNvSpPr>
            <a:spLocks noGrp="1"/>
          </p:cNvSpPr>
          <p:nvPr>
            <p:ph idx="1"/>
          </p:nvPr>
        </p:nvSpPr>
        <p:spPr/>
        <p:txBody>
          <a:bodyPr>
            <a:normAutofit/>
          </a:bodyPr>
          <a:lstStyle/>
          <a:p>
            <a:pPr algn="r" rtl="1"/>
            <a:r>
              <a:rPr lang="en-US" sz="2400" dirty="0">
                <a:latin typeface="Calibri" panose="020F0502020204030204" pitchFamily="34" charset="0"/>
                <a:cs typeface="Calibri" panose="020F0502020204030204" pitchFamily="34" charset="0"/>
              </a:rPr>
              <a:t>تحقق وتأكد من أن ما يفعله كل عضو في الفريق واضح وأن الجميع متفقون.</a:t>
            </a:r>
          </a:p>
          <a:p>
            <a:pPr algn="r" rtl="1"/>
            <a:r>
              <a:rPr lang="en-US" sz="2400" dirty="0">
                <a:latin typeface="Calibri" panose="020F0502020204030204" pitchFamily="34" charset="0"/>
                <a:cs typeface="Calibri" panose="020F0502020204030204" pitchFamily="34" charset="0"/>
              </a:rPr>
              <a:t>مجالات مهمة للمناقشة للاتفاق</a:t>
            </a:r>
          </a:p>
          <a:p>
            <a:pPr algn="r" rtl="1"/>
            <a:r>
              <a:rPr lang="ar-JO" sz="2400" dirty="0">
                <a:latin typeface="Calibri" panose="020F0502020204030204" pitchFamily="34" charset="0"/>
                <a:cs typeface="Calibri" panose="020F0502020204030204" pitchFamily="34" charset="0"/>
              </a:rPr>
              <a:t>أسئلة وأجوبة</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85992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A74E7-7FA9-B849-BD3D-C958D0B8CEA4}"/>
              </a:ext>
            </a:extLst>
          </p:cNvPr>
          <p:cNvSpPr>
            <a:spLocks noGrp="1"/>
          </p:cNvSpPr>
          <p:nvPr>
            <p:ph type="title"/>
          </p:nvPr>
        </p:nvSpPr>
        <p:spPr/>
        <p:txBody>
          <a:bodyPr/>
          <a:lstStyle/>
          <a:p>
            <a:pPr algn="r" rtl="1"/>
            <a:r>
              <a:rPr lang="ar-JO" sz="3200" dirty="0">
                <a:latin typeface="Calibri" panose="020F0502020204030204" pitchFamily="34" charset="0"/>
                <a:cs typeface="Calibri" panose="020F0502020204030204" pitchFamily="34" charset="0"/>
              </a:rPr>
              <a:t>مدونة قواعد السلوك</a:t>
            </a:r>
            <a:endParaRPr lang="en-US" sz="3200"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B3D55164-71B2-3343-A1F7-0E2CA99AD4C4}"/>
              </a:ext>
            </a:extLst>
          </p:cNvPr>
          <p:cNvSpPr>
            <a:spLocks noGrp="1"/>
          </p:cNvSpPr>
          <p:nvPr>
            <p:ph idx="1"/>
          </p:nvPr>
        </p:nvSpPr>
        <p:spPr/>
        <p:txBody>
          <a:bodyPr>
            <a:normAutofit/>
          </a:bodyPr>
          <a:lstStyle/>
          <a:p>
            <a:pPr algn="r" rtl="1"/>
            <a:r>
              <a:rPr lang="ar-JO" sz="2000" dirty="0"/>
              <a:t>(</a:t>
            </a:r>
            <a:r>
              <a:rPr lang="en-US" sz="2000" dirty="0" err="1"/>
              <a:t>أدخل</a:t>
            </a:r>
            <a:r>
              <a:rPr lang="en-US" sz="2000" dirty="0"/>
              <a:t> النقاط الرئيسية لمدونة قواعد السلوك هنا وراجعها </a:t>
            </a:r>
            <a:r>
              <a:rPr lang="en-US" sz="2000" dirty="0" err="1"/>
              <a:t>مع</a:t>
            </a:r>
            <a:r>
              <a:rPr lang="en-US" sz="2000" dirty="0"/>
              <a:t> </a:t>
            </a:r>
            <a:r>
              <a:rPr lang="en-US" sz="2000" dirty="0" err="1"/>
              <a:t>الفريق</a:t>
            </a:r>
            <a:r>
              <a:rPr lang="ar-JO" sz="2000" dirty="0"/>
              <a:t>)</a:t>
            </a:r>
            <a:endParaRPr lang="en-US" sz="2000" dirty="0"/>
          </a:p>
        </p:txBody>
      </p:sp>
    </p:spTree>
    <p:extLst>
      <p:ext uri="{BB962C8B-B14F-4D97-AF65-F5344CB8AC3E}">
        <p14:creationId xmlns:p14="http://schemas.microsoft.com/office/powerpoint/2010/main" val="36253673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D8700-EDA8-644A-B1D6-891F02307031}"/>
              </a:ext>
            </a:extLst>
          </p:cNvPr>
          <p:cNvSpPr>
            <a:spLocks noGrp="1"/>
          </p:cNvSpPr>
          <p:nvPr>
            <p:ph type="title"/>
          </p:nvPr>
        </p:nvSpPr>
        <p:spPr/>
        <p:txBody>
          <a:bodyPr>
            <a:normAutofit/>
          </a:bodyPr>
          <a:lstStyle/>
          <a:p>
            <a:pPr algn="r" rtl="1"/>
            <a:r>
              <a:rPr lang="en-US" sz="3200" dirty="0">
                <a:latin typeface="Calibri" panose="020F0502020204030204" pitchFamily="34" charset="0"/>
                <a:cs typeface="Calibri" panose="020F0502020204030204" pitchFamily="34" charset="0"/>
              </a:rPr>
              <a:t>مراجعة مسارات الإحالة الخاصة بالعنف القائم على النوع الاجتماعي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وجهات الاتصال</a:t>
            </a:r>
          </a:p>
        </p:txBody>
      </p:sp>
      <p:sp>
        <p:nvSpPr>
          <p:cNvPr id="3" name="Text Placeholder 2">
            <a:extLst>
              <a:ext uri="{FF2B5EF4-FFF2-40B4-BE49-F238E27FC236}">
                <a16:creationId xmlns:a16="http://schemas.microsoft.com/office/drawing/2014/main" id="{C0D178FB-B7A4-AE46-83B4-341E61F72B5E}"/>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37198973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32934-B93A-9548-A98E-353F2FC2853B}"/>
              </a:ext>
            </a:extLst>
          </p:cNvPr>
          <p:cNvSpPr>
            <a:spLocks noGrp="1"/>
          </p:cNvSpPr>
          <p:nvPr>
            <p:ph type="title"/>
          </p:nvPr>
        </p:nvSpPr>
        <p:spPr/>
        <p:txBody>
          <a:bodyPr/>
          <a:lstStyle/>
          <a:p>
            <a:pPr algn="r" rtl="1"/>
            <a:r>
              <a:rPr lang="en-US" sz="2800" dirty="0" err="1">
                <a:latin typeface="Calibri" panose="020F0502020204030204" pitchFamily="34" charset="0"/>
                <a:cs typeface="Calibri" panose="020F0502020204030204" pitchFamily="34" charset="0"/>
              </a:rPr>
              <a:t>الإحالات</a:t>
            </a:r>
            <a:r>
              <a:rPr lang="en-US" sz="2800" dirty="0">
                <a:latin typeface="Calibri" panose="020F0502020204030204" pitchFamily="34" charset="0"/>
                <a:cs typeface="Calibri" panose="020F0502020204030204" pitchFamily="34" charset="0"/>
              </a:rPr>
              <a:t> وجهات الاتصال الخاصة بالعنف القائم على النوع الاجتماعي</a:t>
            </a:r>
          </a:p>
        </p:txBody>
      </p:sp>
      <p:sp>
        <p:nvSpPr>
          <p:cNvPr id="3" name="Content Placeholder 2">
            <a:extLst>
              <a:ext uri="{FF2B5EF4-FFF2-40B4-BE49-F238E27FC236}">
                <a16:creationId xmlns:a16="http://schemas.microsoft.com/office/drawing/2014/main" id="{6E379E78-D19A-1146-A094-5A2801C4F562}"/>
              </a:ext>
            </a:extLst>
          </p:cNvPr>
          <p:cNvSpPr>
            <a:spLocks noGrp="1"/>
          </p:cNvSpPr>
          <p:nvPr>
            <p:ph idx="1"/>
          </p:nvPr>
        </p:nvSpPr>
        <p:spPr/>
        <p:txBody>
          <a:bodyPr>
            <a:normAutofit/>
          </a:bodyPr>
          <a:lstStyle/>
          <a:p>
            <a:pPr algn="r" rtl="1"/>
            <a:r>
              <a:rPr lang="en-US" sz="2800" dirty="0" err="1"/>
              <a:t>مسارات</a:t>
            </a:r>
            <a:r>
              <a:rPr lang="en-US" sz="2800" dirty="0"/>
              <a:t> الإحالة الحالية للعنف القائم على النوع الاجتماعي وجهات الاتصال الخاصة بالمواقع وكيفية العمل</a:t>
            </a:r>
          </a:p>
          <a:p>
            <a:pPr algn="r" rtl="1"/>
            <a:r>
              <a:rPr lang="en-US" sz="2800" dirty="0"/>
              <a:t> كيفية إحالة الناجين</a:t>
            </a:r>
          </a:p>
          <a:p>
            <a:pPr algn="r" rtl="1"/>
            <a:r>
              <a:rPr lang="en-US" sz="2800" dirty="0"/>
              <a:t> أسئلة وأجوبة ومخاوف</a:t>
            </a:r>
          </a:p>
        </p:txBody>
      </p:sp>
    </p:spTree>
    <p:extLst>
      <p:ext uri="{BB962C8B-B14F-4D97-AF65-F5344CB8AC3E}">
        <p14:creationId xmlns:p14="http://schemas.microsoft.com/office/powerpoint/2010/main" val="2879497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BF7F8-DBEB-AA4C-AB08-26A82DFEBBDF}"/>
              </a:ext>
            </a:extLst>
          </p:cNvPr>
          <p:cNvSpPr>
            <a:spLocks noGrp="1"/>
          </p:cNvSpPr>
          <p:nvPr>
            <p:ph type="title"/>
          </p:nvPr>
        </p:nvSpPr>
        <p:spPr/>
        <p:txBody>
          <a:bodyPr>
            <a:normAutofit/>
          </a:bodyPr>
          <a:lstStyle/>
          <a:p>
            <a:pPr algn="r" rtl="1"/>
            <a:r>
              <a:rPr lang="en-US" dirty="0"/>
              <a:t>مراجعة الوثائق الإنسانية </a:t>
            </a:r>
          </a:p>
        </p:txBody>
      </p:sp>
      <p:sp>
        <p:nvSpPr>
          <p:cNvPr id="3" name="Text Placeholder 2">
            <a:extLst>
              <a:ext uri="{FF2B5EF4-FFF2-40B4-BE49-F238E27FC236}">
                <a16:creationId xmlns:a16="http://schemas.microsoft.com/office/drawing/2014/main" id="{96F59E1A-42C7-4940-A780-FA1EA1D252E1}"/>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14995972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EF40-9B20-384E-9D48-05167DFCFC07}"/>
              </a:ext>
            </a:extLst>
          </p:cNvPr>
          <p:cNvSpPr>
            <a:spLocks noGrp="1"/>
          </p:cNvSpPr>
          <p:nvPr>
            <p:ph type="title"/>
          </p:nvPr>
        </p:nvSpPr>
        <p:spPr/>
        <p:txBody>
          <a:bodyPr/>
          <a:lstStyle/>
          <a:p>
            <a:pPr algn="r" rtl="1"/>
            <a:r>
              <a:rPr lang="en-US" dirty="0"/>
              <a:t>وثائق إنسانية </a:t>
            </a:r>
          </a:p>
        </p:txBody>
      </p:sp>
      <p:sp>
        <p:nvSpPr>
          <p:cNvPr id="3" name="Content Placeholder 2">
            <a:extLst>
              <a:ext uri="{FF2B5EF4-FFF2-40B4-BE49-F238E27FC236}">
                <a16:creationId xmlns:a16="http://schemas.microsoft.com/office/drawing/2014/main" id="{79E1D5B7-6F5E-644C-B88E-7E00C2E61314}"/>
              </a:ext>
            </a:extLst>
          </p:cNvPr>
          <p:cNvSpPr>
            <a:spLocks noGrp="1"/>
          </p:cNvSpPr>
          <p:nvPr>
            <p:ph idx="1"/>
          </p:nvPr>
        </p:nvSpPr>
        <p:spPr>
          <a:xfrm>
            <a:off x="818712" y="2366956"/>
            <a:ext cx="10554574" cy="3930926"/>
          </a:xfrm>
        </p:spPr>
        <p:txBody>
          <a:bodyPr>
            <a:noAutofit/>
          </a:bodyPr>
          <a:lstStyle/>
          <a:p>
            <a:pPr algn="r" rtl="1"/>
            <a:r>
              <a:rPr lang="en-US" sz="2000" dirty="0">
                <a:latin typeface="Calibri" panose="020F0502020204030204" pitchFamily="34" charset="0"/>
                <a:cs typeface="Calibri" panose="020F0502020204030204" pitchFamily="34" charset="0"/>
              </a:rPr>
              <a:t>وثائق مجموعة العمل المعنية بالعنف القائم على النوع الاجتماعي</a:t>
            </a:r>
          </a:p>
          <a:p>
            <a:pPr lvl="1" algn="r" rtl="1"/>
            <a:r>
              <a:rPr lang="ar-JO" sz="2000" dirty="0">
                <a:latin typeface="Calibri" panose="020F0502020204030204" pitchFamily="34" charset="0"/>
                <a:cs typeface="Calibri" panose="020F0502020204030204" pitchFamily="34" charset="0"/>
              </a:rPr>
              <a:t>إجراءات التشغيل الموحدة أو مسارات الإحالة المتعلقة بالعنف القائم على النوع الاجتماعي</a:t>
            </a:r>
          </a:p>
          <a:p>
            <a:pPr lvl="1" algn="r" rtl="1"/>
            <a:r>
              <a:rPr lang="ar-JO" sz="2000" dirty="0">
                <a:latin typeface="Calibri" panose="020F0502020204030204" pitchFamily="34" charset="0"/>
                <a:cs typeface="Calibri" panose="020F0502020204030204" pitchFamily="34" charset="0"/>
              </a:rPr>
              <a:t>نظام إدارة معلومات العنف القائم على النوع الاجتماعي</a:t>
            </a:r>
            <a:endParaRPr lang="en-US" sz="2000" dirty="0">
              <a:latin typeface="Calibri" panose="020F0502020204030204" pitchFamily="34" charset="0"/>
              <a:cs typeface="Calibri" panose="020F0502020204030204" pitchFamily="34" charset="0"/>
            </a:endParaRPr>
          </a:p>
          <a:p>
            <a:pPr lvl="1" algn="r" rtl="1"/>
            <a:r>
              <a:rPr lang="en-US" sz="2000" dirty="0" err="1">
                <a:latin typeface="Calibri" panose="020F0502020204030204" pitchFamily="34" charset="0"/>
                <a:cs typeface="Calibri" panose="020F0502020204030204" pitchFamily="34" charset="0"/>
              </a:rPr>
              <a:t>تدقيق</a:t>
            </a:r>
            <a:r>
              <a:rPr lang="en-US" sz="2000" dirty="0">
                <a:latin typeface="Calibri" panose="020F0502020204030204" pitchFamily="34" charset="0"/>
                <a:cs typeface="Calibri" panose="020F0502020204030204" pitchFamily="34" charset="0"/>
              </a:rPr>
              <a:t> / تقييمات السلامة</a:t>
            </a:r>
          </a:p>
          <a:p>
            <a:pPr algn="r" rtl="1"/>
            <a:r>
              <a:rPr lang="en-US" sz="2000" dirty="0">
                <a:latin typeface="Calibri" panose="020F0502020204030204" pitchFamily="34" charset="0"/>
                <a:cs typeface="Calibri" panose="020F0502020204030204" pitchFamily="34" charset="0"/>
              </a:rPr>
              <a:t>تقييمات مجموعة العمل / بروتوكولات الإبلاغ الخاصة بمنع الاستغلال والانتهاك الجنسيين</a:t>
            </a:r>
          </a:p>
          <a:p>
            <a:pPr algn="r" rtl="1"/>
            <a:r>
              <a:rPr lang="en-US" sz="2000" dirty="0">
                <a:latin typeface="Calibri" panose="020F0502020204030204" pitchFamily="34" charset="0"/>
                <a:cs typeface="Calibri" panose="020F0502020204030204" pitchFamily="34" charset="0"/>
              </a:rPr>
              <a:t>تقارير / تقييمات مشاركة وتمثيل المرأة</a:t>
            </a:r>
          </a:p>
          <a:p>
            <a:pPr algn="r" rtl="1"/>
            <a:r>
              <a:rPr lang="en-US" sz="2000" dirty="0">
                <a:latin typeface="Calibri" panose="020F0502020204030204" pitchFamily="34" charset="0"/>
                <a:cs typeface="Calibri" panose="020F0502020204030204" pitchFamily="34" charset="0"/>
              </a:rPr>
              <a:t>تقارير / تقييمات تحليل النوع الاجتماعي والقوة</a:t>
            </a:r>
          </a:p>
          <a:p>
            <a:pPr algn="r" rtl="1"/>
            <a:r>
              <a:rPr lang="en-US" sz="2000" dirty="0">
                <a:latin typeface="Calibri" panose="020F0502020204030204" pitchFamily="34" charset="0"/>
                <a:cs typeface="Calibri" panose="020F0502020204030204" pitchFamily="34" charset="0"/>
              </a:rPr>
              <a:t>خطط الاستجابة الإنسانية</a:t>
            </a:r>
          </a:p>
          <a:p>
            <a:pPr marL="0" indent="0" algn="r" rtl="1">
              <a:buNone/>
            </a:pPr>
            <a:r>
              <a:rPr lang="en-US" sz="2000" i="1" dirty="0">
                <a:latin typeface="Calibri" panose="020F0502020204030204" pitchFamily="34" charset="0"/>
                <a:cs typeface="Calibri" panose="020F0502020204030204" pitchFamily="34" charset="0"/>
              </a:rPr>
              <a:t>** كل ما هو متاح **</a:t>
            </a:r>
          </a:p>
        </p:txBody>
      </p:sp>
    </p:spTree>
    <p:extLst>
      <p:ext uri="{BB962C8B-B14F-4D97-AF65-F5344CB8AC3E}">
        <p14:creationId xmlns:p14="http://schemas.microsoft.com/office/powerpoint/2010/main" val="291312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95FE2-7830-A746-A714-FC42FEBE64EF}"/>
              </a:ext>
            </a:extLst>
          </p:cNvPr>
          <p:cNvSpPr>
            <a:spLocks noGrp="1"/>
          </p:cNvSpPr>
          <p:nvPr>
            <p:ph type="title"/>
          </p:nvPr>
        </p:nvSpPr>
        <p:spPr/>
        <p:txBody>
          <a:bodyPr/>
          <a:lstStyle/>
          <a:p>
            <a:pPr algn="r" rtl="1"/>
            <a:r>
              <a:rPr lang="en-US" dirty="0"/>
              <a:t>وثائق إنسانية</a:t>
            </a:r>
          </a:p>
        </p:txBody>
      </p:sp>
      <p:sp>
        <p:nvSpPr>
          <p:cNvPr id="3" name="Content Placeholder 2">
            <a:extLst>
              <a:ext uri="{FF2B5EF4-FFF2-40B4-BE49-F238E27FC236}">
                <a16:creationId xmlns:a16="http://schemas.microsoft.com/office/drawing/2014/main" id="{7E6CA6CF-5854-6146-BBA6-D1C393348362}"/>
              </a:ext>
            </a:extLst>
          </p:cNvPr>
          <p:cNvSpPr>
            <a:spLocks noGrp="1"/>
          </p:cNvSpPr>
          <p:nvPr>
            <p:ph idx="1"/>
          </p:nvPr>
        </p:nvSpPr>
        <p:spPr>
          <a:xfrm>
            <a:off x="652457" y="2430105"/>
            <a:ext cx="10554574" cy="3636511"/>
          </a:xfrm>
        </p:spPr>
        <p:txBody>
          <a:bodyPr>
            <a:noAutofit/>
          </a:bodyPr>
          <a:lstStyle/>
          <a:p>
            <a:pPr algn="r" rtl="1"/>
            <a:r>
              <a:rPr lang="en-US" sz="2000" dirty="0">
                <a:latin typeface="Calibri" panose="020F0502020204030204" pitchFamily="34" charset="0"/>
                <a:cs typeface="Calibri" panose="020F0502020204030204" pitchFamily="34" charset="0"/>
              </a:rPr>
              <a:t>هل هناك أي معلومات ذات صلة بموقعك؟ على سبيل المثال:</a:t>
            </a:r>
          </a:p>
          <a:p>
            <a:pPr lvl="1" algn="r" rtl="1"/>
            <a:r>
              <a:rPr lang="en-US" sz="2000" dirty="0">
                <a:latin typeface="Calibri" panose="020F0502020204030204" pitchFamily="34" charset="0"/>
                <a:cs typeface="Calibri" panose="020F0502020204030204" pitchFamily="34" charset="0"/>
              </a:rPr>
              <a:t>القطاعات موجودة أم مفقودة؟</a:t>
            </a:r>
          </a:p>
          <a:p>
            <a:pPr lvl="1" algn="r" rtl="1"/>
            <a:r>
              <a:rPr lang="en-US" sz="2000" dirty="0">
                <a:latin typeface="Calibri" panose="020F0502020204030204" pitchFamily="34" charset="0"/>
                <a:cs typeface="Calibri" panose="020F0502020204030204" pitchFamily="34" charset="0"/>
              </a:rPr>
              <a:t>دعم و / أو خدمات خاصة بالموقع؟</a:t>
            </a:r>
          </a:p>
          <a:p>
            <a:pPr lvl="1" algn="r" rtl="1"/>
            <a:r>
              <a:rPr lang="en-US" sz="2000" dirty="0">
                <a:latin typeface="Calibri" panose="020F0502020204030204" pitchFamily="34" charset="0"/>
                <a:cs typeface="Calibri" panose="020F0502020204030204" pitchFamily="34" charset="0"/>
              </a:rPr>
              <a:t>ت</a:t>
            </a:r>
            <a:r>
              <a:rPr lang="ar-JO" sz="2000" dirty="0">
                <a:latin typeface="Calibri" panose="020F0502020204030204" pitchFamily="34" charset="0"/>
                <a:cs typeface="Calibri" panose="020F0502020204030204" pitchFamily="34" charset="0"/>
              </a:rPr>
              <a:t>قييم</a:t>
            </a:r>
            <a:r>
              <a:rPr lang="en-US" sz="2000" dirty="0">
                <a:latin typeface="Calibri" panose="020F0502020204030204" pitchFamily="34" charset="0"/>
                <a:cs typeface="Calibri" panose="020F0502020204030204" pitchFamily="34" charset="0"/>
              </a:rPr>
              <a:t> السلامة ، والعنف القائم على النوع الاجتماعي أو التحليلات / </a:t>
            </a:r>
            <a:r>
              <a:rPr lang="en-US" sz="2000" dirty="0" err="1">
                <a:latin typeface="Calibri" panose="020F0502020204030204" pitchFamily="34" charset="0"/>
                <a:cs typeface="Calibri" panose="020F0502020204030204" pitchFamily="34" charset="0"/>
              </a:rPr>
              <a:t>التقييمات</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الجن</a:t>
            </a:r>
            <a:r>
              <a:rPr lang="ar-JO" sz="2000" dirty="0">
                <a:latin typeface="Calibri" panose="020F0502020204030204" pitchFamily="34" charset="0"/>
                <a:cs typeface="Calibri" panose="020F0502020204030204" pitchFamily="34" charset="0"/>
              </a:rPr>
              <a:t>درية</a:t>
            </a:r>
            <a:r>
              <a:rPr lang="en-US" sz="2000" dirty="0">
                <a:latin typeface="Calibri" panose="020F0502020204030204" pitchFamily="34" charset="0"/>
                <a:cs typeface="Calibri" panose="020F0502020204030204" pitchFamily="34" charset="0"/>
              </a:rPr>
              <a:t>؟</a:t>
            </a:r>
          </a:p>
          <a:p>
            <a:pPr lvl="1" algn="r" rtl="1"/>
            <a:r>
              <a:rPr lang="en-US" sz="2000" dirty="0">
                <a:latin typeface="Calibri" panose="020F0502020204030204" pitchFamily="34" charset="0"/>
                <a:cs typeface="Calibri" panose="020F0502020204030204" pitchFamily="34" charset="0"/>
              </a:rPr>
              <a:t>الاحتياجات أو الأولويات </a:t>
            </a:r>
            <a:r>
              <a:rPr lang="en-US" sz="2000" dirty="0" err="1">
                <a:latin typeface="Calibri" panose="020F0502020204030204" pitchFamily="34" charset="0"/>
                <a:cs typeface="Calibri" panose="020F0502020204030204" pitchFamily="34" charset="0"/>
              </a:rPr>
              <a:t>المحددة</a:t>
            </a:r>
            <a:r>
              <a:rPr lang="en-US" sz="2000" dirty="0">
                <a:latin typeface="Calibri" panose="020F0502020204030204" pitchFamily="34" charset="0"/>
                <a:cs typeface="Calibri" panose="020F0502020204030204" pitchFamily="34" charset="0"/>
              </a:rPr>
              <a:t> ل</a:t>
            </a:r>
            <a:r>
              <a:rPr lang="ar-JO" sz="2000" dirty="0">
                <a:latin typeface="Calibri" panose="020F0502020204030204" pitchFamily="34" charset="0"/>
                <a:cs typeface="Calibri" panose="020F0502020204030204" pitchFamily="34" charset="0"/>
              </a:rPr>
              <a:t> أو من قبل ال</a:t>
            </a:r>
            <a:r>
              <a:rPr lang="en-US" sz="2000" dirty="0" err="1">
                <a:latin typeface="Calibri" panose="020F0502020204030204" pitchFamily="34" charset="0"/>
                <a:cs typeface="Calibri" panose="020F0502020204030204" pitchFamily="34" charset="0"/>
              </a:rPr>
              <a:t>نساء</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والفتيات</a:t>
            </a:r>
            <a:r>
              <a:rPr lang="en-US" sz="2000" dirty="0">
                <a:latin typeface="Calibri" panose="020F0502020204030204" pitchFamily="34" charset="0"/>
                <a:cs typeface="Calibri" panose="020F0502020204030204" pitchFamily="34" charset="0"/>
              </a:rPr>
              <a:t>؟</a:t>
            </a:r>
          </a:p>
          <a:p>
            <a:pPr lvl="1" algn="r" rtl="1"/>
            <a:r>
              <a:rPr lang="en-US" sz="2000" dirty="0">
                <a:latin typeface="Calibri" panose="020F0502020204030204" pitchFamily="34" charset="0"/>
                <a:cs typeface="Calibri" panose="020F0502020204030204" pitchFamily="34" charset="0"/>
              </a:rPr>
              <a:t>الوضع الحالي للوقاية </a:t>
            </a:r>
            <a:r>
              <a:rPr lang="en-US" sz="2000" dirty="0" err="1">
                <a:latin typeface="Calibri" panose="020F0502020204030204" pitchFamily="34" charset="0"/>
                <a:cs typeface="Calibri" panose="020F0502020204030204" pitchFamily="34" charset="0"/>
              </a:rPr>
              <a:t>من</a:t>
            </a:r>
            <a:r>
              <a:rPr lang="en-US" sz="2000" dirty="0">
                <a:latin typeface="Calibri" panose="020F0502020204030204" pitchFamily="34" charset="0"/>
                <a:cs typeface="Calibri" panose="020F0502020204030204" pitchFamily="34" charset="0"/>
              </a:rPr>
              <a:t> </a:t>
            </a:r>
            <a:r>
              <a:rPr lang="ar-JO" sz="2000" dirty="0">
                <a:latin typeface="Calibri" panose="020F0502020204030204" pitchFamily="34" charset="0"/>
                <a:cs typeface="Calibri" panose="020F0502020204030204" pitchFamily="34" charset="0"/>
              </a:rPr>
              <a:t>الاساءة </a:t>
            </a:r>
            <a:r>
              <a:rPr lang="en-US" sz="2000" dirty="0" err="1">
                <a:latin typeface="Calibri" panose="020F0502020204030204" pitchFamily="34" charset="0"/>
                <a:cs typeface="Calibri" panose="020F0502020204030204" pitchFamily="34" charset="0"/>
              </a:rPr>
              <a:t>والاستغلال</a:t>
            </a:r>
            <a:r>
              <a:rPr lang="en-US" sz="2000" dirty="0">
                <a:latin typeface="Calibri" panose="020F0502020204030204" pitchFamily="34" charset="0"/>
                <a:cs typeface="Calibri" panose="020F0502020204030204" pitchFamily="34" charset="0"/>
              </a:rPr>
              <a:t> </a:t>
            </a:r>
            <a:r>
              <a:rPr lang="en-US" sz="2000" dirty="0" err="1">
                <a:latin typeface="Calibri" panose="020F0502020204030204" pitchFamily="34" charset="0"/>
                <a:cs typeface="Calibri" panose="020F0502020204030204" pitchFamily="34" charset="0"/>
              </a:rPr>
              <a:t>الجنسي</a:t>
            </a:r>
            <a:r>
              <a:rPr lang="en-US" sz="2000" dirty="0">
                <a:latin typeface="Calibri" panose="020F0502020204030204" pitchFamily="34" charset="0"/>
                <a:cs typeface="Calibri" panose="020F0502020204030204" pitchFamily="34" charset="0"/>
              </a:rPr>
              <a:t> / </a:t>
            </a:r>
            <a:r>
              <a:rPr lang="en-US" sz="2000" dirty="0" err="1">
                <a:latin typeface="Calibri" panose="020F0502020204030204" pitchFamily="34" charset="0"/>
                <a:cs typeface="Calibri" panose="020F0502020204030204" pitchFamily="34" charset="0"/>
              </a:rPr>
              <a:t>ال</a:t>
            </a:r>
            <a:r>
              <a:rPr lang="ar-JO" sz="2000" dirty="0">
                <a:latin typeface="Calibri" panose="020F0502020204030204" pitchFamily="34" charset="0"/>
                <a:cs typeface="Calibri" panose="020F0502020204030204" pitchFamily="34" charset="0"/>
              </a:rPr>
              <a:t>تحرش</a:t>
            </a:r>
            <a:r>
              <a:rPr lang="en-US" sz="2000" dirty="0">
                <a:latin typeface="Calibri" panose="020F0502020204030204" pitchFamily="34" charset="0"/>
                <a:cs typeface="Calibri" panose="020F0502020204030204" pitchFamily="34" charset="0"/>
              </a:rPr>
              <a:t> الجنسي من قبل المجتمع الإنساني أو أماكن العمل؟</a:t>
            </a:r>
          </a:p>
          <a:p>
            <a:pPr lvl="1" algn="r" rtl="1"/>
            <a:r>
              <a:rPr lang="en-US" sz="2000" dirty="0">
                <a:latin typeface="Calibri" panose="020F0502020204030204" pitchFamily="34" charset="0"/>
                <a:cs typeface="Calibri" panose="020F0502020204030204" pitchFamily="34" charset="0"/>
              </a:rPr>
              <a:t>أي شيء آخر؟</a:t>
            </a:r>
          </a:p>
        </p:txBody>
      </p:sp>
    </p:spTree>
    <p:extLst>
      <p:ext uri="{BB962C8B-B14F-4D97-AF65-F5344CB8AC3E}">
        <p14:creationId xmlns:p14="http://schemas.microsoft.com/office/powerpoint/2010/main" val="19575657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4F18-AF32-764E-B325-6BD8A119CA3F}"/>
              </a:ext>
            </a:extLst>
          </p:cNvPr>
          <p:cNvSpPr>
            <a:spLocks noGrp="1"/>
          </p:cNvSpPr>
          <p:nvPr>
            <p:ph type="title"/>
          </p:nvPr>
        </p:nvSpPr>
        <p:spPr/>
        <p:txBody>
          <a:bodyPr/>
          <a:lstStyle/>
          <a:p>
            <a:pPr algn="r" rtl="1"/>
            <a:r>
              <a:rPr lang="ar-JO" sz="4000" dirty="0">
                <a:latin typeface="Calibri" panose="020F0502020204030204" pitchFamily="34" charset="0"/>
                <a:cs typeface="Calibri" panose="020F0502020204030204" pitchFamily="34" charset="0"/>
              </a:rPr>
              <a:t>شكراً لكم</a:t>
            </a:r>
            <a:r>
              <a:rPr lang="en-US" sz="4000" dirty="0">
                <a:latin typeface="Calibri" panose="020F0502020204030204" pitchFamily="34" charset="0"/>
                <a:cs typeface="Calibri" panose="020F0502020204030204" pitchFamily="34" charset="0"/>
              </a:rPr>
              <a:t>!</a:t>
            </a:r>
          </a:p>
        </p:txBody>
      </p:sp>
      <p:sp>
        <p:nvSpPr>
          <p:cNvPr id="3" name="Text Placeholder 2">
            <a:extLst>
              <a:ext uri="{FF2B5EF4-FFF2-40B4-BE49-F238E27FC236}">
                <a16:creationId xmlns:a16="http://schemas.microsoft.com/office/drawing/2014/main" id="{0A848D71-E98E-8C4C-90B8-9EE711296449}"/>
              </a:ext>
            </a:extLst>
          </p:cNvPr>
          <p:cNvSpPr>
            <a:spLocks noGrp="1"/>
          </p:cNvSpPr>
          <p:nvPr>
            <p:ph type="body" idx="1"/>
          </p:nvPr>
        </p:nvSpPr>
        <p:spPr/>
        <p:txBody>
          <a:bodyPr/>
          <a:lstStyle/>
          <a:p>
            <a:pPr algn="r" rtl="1"/>
            <a:endParaRPr lang="en-US"/>
          </a:p>
        </p:txBody>
      </p:sp>
    </p:spTree>
    <p:extLst>
      <p:ext uri="{BB962C8B-B14F-4D97-AF65-F5344CB8AC3E}">
        <p14:creationId xmlns:p14="http://schemas.microsoft.com/office/powerpoint/2010/main" val="23871532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1_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{E7A17033-2215-3E44-8535-609DACAF444A}tf10001121</Template>
  <TotalTime>5774</TotalTime>
  <Words>3885</Words>
  <Application>Microsoft Office PowerPoint</Application>
  <PresentationFormat>Widescreen</PresentationFormat>
  <Paragraphs>393</Paragraphs>
  <Slides>56</Slides>
  <Notes>37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56</vt:i4>
      </vt:variant>
    </vt:vector>
  </HeadingPairs>
  <TitlesOfParts>
    <vt:vector size="66" baseType="lpstr">
      <vt:lpstr>Aharoni</vt:lpstr>
      <vt:lpstr>Arial</vt:lpstr>
      <vt:lpstr>Calibri</vt:lpstr>
      <vt:lpstr>Century Gothic</vt:lpstr>
      <vt:lpstr>Courier New</vt:lpstr>
      <vt:lpstr>Montserrat</vt:lpstr>
      <vt:lpstr>Wingdings</vt:lpstr>
      <vt:lpstr>Wingdings 2</vt:lpstr>
      <vt:lpstr>Quotable</vt:lpstr>
      <vt:lpstr>1_Quotable</vt:lpstr>
      <vt:lpstr>الاستماع!  البارومتر(مؤشر الضغط)</vt:lpstr>
      <vt:lpstr>أهلا بكم</vt:lpstr>
      <vt:lpstr>نتائج الاجتماع</vt:lpstr>
      <vt:lpstr>نظرة عامة: أجندة العمل</vt:lpstr>
      <vt:lpstr>ما هو مشروع الاستماع والبارومتر (مؤشر الضغط)؟</vt:lpstr>
      <vt:lpstr>نظرة عامة</vt:lpstr>
      <vt:lpstr>الاستماع! تاريخ المشروع</vt:lpstr>
      <vt:lpstr>الاستماع! الباروميتر (مؤشر الضغط)</vt:lpstr>
      <vt:lpstr>المعايير الدنيا</vt:lpstr>
      <vt:lpstr>نظرية التغيير</vt:lpstr>
      <vt:lpstr>لمن يٌستخدم البارومتر (مؤشر الضغط) ومتى نستخدمه؟</vt:lpstr>
      <vt:lpstr>كيف نقيس الاستجابة الإنسانية باستخدام الباروميتر (مؤشر الضغط)؟</vt:lpstr>
      <vt:lpstr>كيف نقيس الاستجابة الإنسانية باستخدام الباروميتر (مؤشر الضغط)؟</vt:lpstr>
      <vt:lpstr>مراجعة المفاهيم الأساسية للعنف القائم على النوع الاجتماعي والمبادئ التوجيهية والدعم المرتكز على رغبة الناجين </vt:lpstr>
      <vt:lpstr>الأسباب الرئيسية للعنف القائم على النوع الاجتماعي</vt:lpstr>
      <vt:lpstr>الأنواع الأساسية للعنف المبني على النوع الاجتماعي</vt:lpstr>
      <vt:lpstr>العوامل المساهمة في العنف القائم على النوع الاجتماعي</vt:lpstr>
      <vt:lpstr>PowerPoint Presentation</vt:lpstr>
      <vt:lpstr>  -1شجرة قمع النساء والفتيات  -2 شجرة التمكين  للنساء والفتيات  </vt:lpstr>
      <vt:lpstr>PowerPoint Presentation</vt:lpstr>
      <vt:lpstr>PowerPoint Presentation</vt:lpstr>
      <vt:lpstr>المبادئ التوجيهية</vt:lpstr>
      <vt:lpstr>المبادئ التوجيهية</vt:lpstr>
      <vt:lpstr>PowerPoint Presentation</vt:lpstr>
      <vt:lpstr>المبادئ التوجيهية</vt:lpstr>
      <vt:lpstr>تمركز النساء والفتيات والناجيات</vt:lpstr>
      <vt:lpstr>جمع البيانات النسوية</vt:lpstr>
      <vt:lpstr>جمع البيانات النسوية</vt:lpstr>
      <vt:lpstr>جمع البيانات النسوية</vt:lpstr>
      <vt:lpstr>المصطلحات واللغة</vt:lpstr>
      <vt:lpstr>مراجعة الكلمات والمصطلحات والتعريفات الخاصة بالعنف القائم على النوع الاجتماعي</vt:lpstr>
      <vt:lpstr>تعاريف موحدة</vt:lpstr>
      <vt:lpstr>مراجعة الأدوات والممارسة</vt:lpstr>
      <vt:lpstr>تدوين الملاحظات</vt:lpstr>
      <vt:lpstr>أدوات جلسات النقاش الجماعية ( (FGD</vt:lpstr>
      <vt:lpstr>أداة استبيان اراء الموظفين</vt:lpstr>
      <vt:lpstr>أداة قائمة الرصد و الملاحظة</vt:lpstr>
      <vt:lpstr>أداة مقدمي المعلومات الرئيسيين(  KII)</vt:lpstr>
      <vt:lpstr>تدوين الملاحظات </vt:lpstr>
      <vt:lpstr>جدول تنفيذ البارومتر (مؤشر الضغط)</vt:lpstr>
      <vt:lpstr>الجدول الزمني للتنفيذ</vt:lpstr>
      <vt:lpstr>الاعتبارات الأخلاقية والمتعلقة بالسلامة  و الامن</vt:lpstr>
      <vt:lpstr>السلامة والأمن</vt:lpstr>
      <vt:lpstr>السلامة والأمن</vt:lpstr>
      <vt:lpstr>أدوار ومسؤوليات الفريق</vt:lpstr>
      <vt:lpstr>ادوار الفريق </vt:lpstr>
      <vt:lpstr>تعيين أنشطة جمع البيانات</vt:lpstr>
      <vt:lpstr>اتفاقيات المجموعة و  القواعد السلوكية </vt:lpstr>
      <vt:lpstr>اتفاقيات المجموعة</vt:lpstr>
      <vt:lpstr>مدونة قواعد السلوك</vt:lpstr>
      <vt:lpstr>مراجعة مسارات الإحالة الخاصة بالعنف القائم على النوع الاجتماعي  وجهات الاتصال</vt:lpstr>
      <vt:lpstr>الإحالات وجهات الاتصال الخاصة بالعنف القائم على النوع الاجتماعي</vt:lpstr>
      <vt:lpstr>مراجعة الوثائق الإنسانية </vt:lpstr>
      <vt:lpstr>وثائق إنسانية </vt:lpstr>
      <vt:lpstr>وثائق إنسانية</vt:lpstr>
      <vt:lpstr>شكراً لكم!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Listen Up! Barometer</dc:title>
  <dc:creator>Amy Greenbank</dc:creator>
  <cp:lastModifiedBy>Bethany Tillema</cp:lastModifiedBy>
  <cp:revision>140</cp:revision>
  <dcterms:created xsi:type="dcterms:W3CDTF">2020-04-20T13:36:14Z</dcterms:created>
  <dcterms:modified xsi:type="dcterms:W3CDTF">2022-03-22T17:03:03Z</dcterms:modified>
</cp:coreProperties>
</file>