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1.xml" ContentType="application/vnd.openxmlformats-officedocument.presentationml.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66" r:id="rId1"/>
    <p:sldMasterId id="2147484281" r:id="rId2"/>
  </p:sldMasterIdLst>
  <p:notesMasterIdLst>
    <p:notesMasterId r:id="rId59"/>
  </p:notesMasterIdLst>
  <p:sldIdLst>
    <p:sldId id="256" r:id="rId3"/>
    <p:sldId id="259" r:id="rId4"/>
    <p:sldId id="257" r:id="rId5"/>
    <p:sldId id="258" r:id="rId6"/>
    <p:sldId id="260" r:id="rId7"/>
    <p:sldId id="261" r:id="rId8"/>
    <p:sldId id="325" r:id="rId9"/>
    <p:sldId id="326" r:id="rId10"/>
    <p:sldId id="328" r:id="rId11"/>
    <p:sldId id="327" r:id="rId12"/>
    <p:sldId id="329" r:id="rId13"/>
    <p:sldId id="330" r:id="rId14"/>
    <p:sldId id="331" r:id="rId15"/>
    <p:sldId id="264" r:id="rId16"/>
    <p:sldId id="332" r:id="rId17"/>
    <p:sldId id="446" r:id="rId18"/>
    <p:sldId id="447" r:id="rId19"/>
    <p:sldId id="448" r:id="rId20"/>
    <p:sldId id="284" r:id="rId21"/>
    <p:sldId id="285" r:id="rId22"/>
    <p:sldId id="532" r:id="rId23"/>
    <p:sldId id="294" r:id="rId24"/>
    <p:sldId id="295" r:id="rId25"/>
    <p:sldId id="296" r:id="rId26"/>
    <p:sldId id="297" r:id="rId27"/>
    <p:sldId id="531" r:id="rId28"/>
    <p:sldId id="269" r:id="rId29"/>
    <p:sldId id="534" r:id="rId30"/>
    <p:sldId id="270" r:id="rId31"/>
    <p:sldId id="266" r:id="rId32"/>
    <p:sldId id="535" r:id="rId33"/>
    <p:sldId id="267" r:id="rId34"/>
    <p:sldId id="304" r:id="rId35"/>
    <p:sldId id="305" r:id="rId36"/>
    <p:sldId id="306" r:id="rId37"/>
    <p:sldId id="307" r:id="rId38"/>
    <p:sldId id="308" r:id="rId39"/>
    <p:sldId id="309" r:id="rId40"/>
    <p:sldId id="310" r:id="rId41"/>
    <p:sldId id="262" r:id="rId42"/>
    <p:sldId id="263" r:id="rId43"/>
    <p:sldId id="311" r:id="rId44"/>
    <p:sldId id="312" r:id="rId45"/>
    <p:sldId id="324" r:id="rId46"/>
    <p:sldId id="313" r:id="rId47"/>
    <p:sldId id="314" r:id="rId48"/>
    <p:sldId id="315" r:id="rId49"/>
    <p:sldId id="316" r:id="rId50"/>
    <p:sldId id="317" r:id="rId51"/>
    <p:sldId id="533" r:id="rId52"/>
    <p:sldId id="318" r:id="rId53"/>
    <p:sldId id="319" r:id="rId54"/>
    <p:sldId id="320" r:id="rId55"/>
    <p:sldId id="321" r:id="rId56"/>
    <p:sldId id="322" r:id="rId57"/>
    <p:sldId id="323"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y Pfeiffer" initials="EP" lastIdx="12" clrIdx="0">
    <p:extLst>
      <p:ext uri="{19B8F6BF-5375-455C-9EA6-DF929625EA0E}">
        <p15:presenceInfo xmlns:p15="http://schemas.microsoft.com/office/powerpoint/2012/main" userId="S::pfeiffe@hrw.org::0f845e2f-136d-4e6f-9486-f81ac2a960b0" providerId="AD"/>
      </p:ext>
    </p:extLst>
  </p:cmAuthor>
  <p:cmAuthor id="2" name="Helena Minchew" initials="HM" lastIdx="1" clrIdx="1">
    <p:extLst>
      <p:ext uri="{19B8F6BF-5375-455C-9EA6-DF929625EA0E}">
        <p15:presenceInfo xmlns:p15="http://schemas.microsoft.com/office/powerpoint/2012/main" userId="g0kf3WEOG3B4+MnZUX2EOJvbiDHOXZEvhlSxCZVuDj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1C1FC9-A82E-4BEB-8F57-1E380D4D9D6D}" v="8" dt="2021-01-26T21:46:41.4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13"/>
    <p:restoredTop sz="76256" autoAdjust="0"/>
  </p:normalViewPr>
  <p:slideViewPr>
    <p:cSldViewPr snapToGrid="0" snapToObjects="1">
      <p:cViewPr varScale="1">
        <p:scale>
          <a:sx n="55" d="100"/>
          <a:sy n="55" d="100"/>
        </p:scale>
        <p:origin x="1248" y="6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ommentAuthors" Target="commentAuthors.xml"/><Relationship Id="rId65"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1-26T13:45:45.528" idx="1">
    <p:pos x="6973" y="262"/>
    <p:text>For Translation - VAWG = Violence Against Women and Girls
</p:text>
    <p:extLst>
      <p:ext uri="{C676402C-5697-4E1C-873F-D02D1690AC5C}">
        <p15:threadingInfo xmlns:p15="http://schemas.microsoft.com/office/powerpoint/2012/main" timeZoneBias="480"/>
      </p:ext>
    </p:extLst>
  </p:cm>
</p:cmLst>
</file>

<file path=ppt/diagrams/_rels/data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_rels/drawing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77C95059-64D6-4E64-BF63-8E7BB5BE506B}" type="doc">
      <dgm:prSet loTypeId="urn:microsoft.com/office/officeart/2005/8/layout/venn3" loCatId="relationship" qsTypeId="urn:microsoft.com/office/officeart/2005/8/quickstyle/simple1" qsCatId="simple" csTypeId="urn:microsoft.com/office/officeart/2005/8/colors/accent5_5" csCatId="accent5" phldr="1"/>
      <dgm:spPr/>
    </dgm:pt>
    <dgm:pt modelId="{071313FC-CAA5-4E95-946A-D8154675D4B3}">
      <dgm:prSet phldrT="[Text]" custT="1"/>
      <dgm:spPr/>
      <dgm:t>
        <a:bodyPr/>
        <a:lstStyle/>
        <a:p>
          <a:r>
            <a:rPr lang="en-US" sz="2000" b="1">
              <a:solidFill>
                <a:schemeClr val="bg1"/>
              </a:solidFill>
            </a:rPr>
            <a:t>Inequality between men and women across all aspects of life</a:t>
          </a:r>
          <a:endParaRPr lang="en-GB" sz="2000" b="1" dirty="0">
            <a:solidFill>
              <a:schemeClr val="bg1"/>
            </a:solidFill>
          </a:endParaRPr>
        </a:p>
      </dgm:t>
    </dgm:pt>
    <dgm:pt modelId="{BD25D885-F7DA-4FA8-921C-4D150C07D6B4}" type="parTrans" cxnId="{A64A065E-1E04-4855-B318-434B82EE0A48}">
      <dgm:prSet/>
      <dgm:spPr/>
      <dgm:t>
        <a:bodyPr/>
        <a:lstStyle/>
        <a:p>
          <a:endParaRPr lang="en-GB"/>
        </a:p>
      </dgm:t>
    </dgm:pt>
    <dgm:pt modelId="{90FDFF77-C44B-44C8-B9FB-435081C1F6D6}" type="sibTrans" cxnId="{A64A065E-1E04-4855-B318-434B82EE0A48}">
      <dgm:prSet/>
      <dgm:spPr/>
      <dgm:t>
        <a:bodyPr/>
        <a:lstStyle/>
        <a:p>
          <a:endParaRPr lang="en-GB"/>
        </a:p>
      </dgm:t>
    </dgm:pt>
    <dgm:pt modelId="{A8DC0750-A03F-4656-902B-5493681D788D}">
      <dgm:prSet phldrT="[Text]" custT="1"/>
      <dgm:spPr/>
      <dgm:t>
        <a:bodyPr/>
        <a:lstStyle/>
        <a:p>
          <a:r>
            <a:rPr lang="en-US" sz="2000" b="1">
              <a:solidFill>
                <a:schemeClr val="bg1"/>
              </a:solidFill>
            </a:rPr>
            <a:t>Male abuse of control and POWER OVER women and girls</a:t>
          </a:r>
          <a:endParaRPr lang="en-GB" sz="2000" b="1" dirty="0">
            <a:solidFill>
              <a:schemeClr val="bg1"/>
            </a:solidFill>
          </a:endParaRPr>
        </a:p>
      </dgm:t>
    </dgm:pt>
    <dgm:pt modelId="{887F39A9-C118-4CC7-8679-DB352FC9F54C}" type="parTrans" cxnId="{1AF4FDDB-41F6-4F91-B7AF-25ABC626FB9B}">
      <dgm:prSet/>
      <dgm:spPr/>
      <dgm:t>
        <a:bodyPr/>
        <a:lstStyle/>
        <a:p>
          <a:endParaRPr lang="en-GB"/>
        </a:p>
      </dgm:t>
    </dgm:pt>
    <dgm:pt modelId="{C6E81515-D0AC-4283-8FC6-DAFB1C449A5D}" type="sibTrans" cxnId="{1AF4FDDB-41F6-4F91-B7AF-25ABC626FB9B}">
      <dgm:prSet/>
      <dgm:spPr/>
      <dgm:t>
        <a:bodyPr/>
        <a:lstStyle/>
        <a:p>
          <a:endParaRPr lang="en-GB"/>
        </a:p>
      </dgm:t>
    </dgm:pt>
    <dgm:pt modelId="{4066CDAF-C14D-471D-ACAC-E1998DFAE165}">
      <dgm:prSet phldrT="[Text]" custT="1"/>
      <dgm:spPr/>
      <dgm:t>
        <a:bodyPr/>
        <a:lstStyle/>
        <a:p>
          <a:r>
            <a:rPr lang="en-GB" sz="2000" b="1" dirty="0">
              <a:solidFill>
                <a:schemeClr val="bg1"/>
              </a:solidFill>
            </a:rPr>
            <a:t>Lack of belief in human rights for all, that women’s and girls’ lives are less valuable than those of men and boys </a:t>
          </a:r>
        </a:p>
      </dgm:t>
    </dgm:pt>
    <dgm:pt modelId="{B744D839-6043-4E7C-B903-AE042349766C}" type="parTrans" cxnId="{F6559D4E-2392-4B33-AE8F-1F14998A88E3}">
      <dgm:prSet/>
      <dgm:spPr/>
      <dgm:t>
        <a:bodyPr/>
        <a:lstStyle/>
        <a:p>
          <a:endParaRPr lang="en-GB"/>
        </a:p>
      </dgm:t>
    </dgm:pt>
    <dgm:pt modelId="{8DE2CDAC-C13E-43FC-A685-A05662EC9742}" type="sibTrans" cxnId="{F6559D4E-2392-4B33-AE8F-1F14998A88E3}">
      <dgm:prSet/>
      <dgm:spPr/>
      <dgm:t>
        <a:bodyPr/>
        <a:lstStyle/>
        <a:p>
          <a:endParaRPr lang="en-GB"/>
        </a:p>
      </dgm:t>
    </dgm:pt>
    <dgm:pt modelId="{69A032D6-9695-4E25-B957-AB07565017FC}">
      <dgm:prSet custT="1"/>
      <dgm:spPr/>
      <dgm:t>
        <a:bodyPr/>
        <a:lstStyle/>
        <a:p>
          <a:r>
            <a:rPr lang="en-GB" sz="2000" b="1" dirty="0">
              <a:solidFill>
                <a:schemeClr val="bg1"/>
              </a:solidFill>
            </a:rPr>
            <a:t>Men’s position of power, privilege and entitlement over women</a:t>
          </a:r>
          <a:endParaRPr lang="en-US" sz="2000" b="1" dirty="0">
            <a:solidFill>
              <a:schemeClr val="bg1"/>
            </a:solidFill>
          </a:endParaRPr>
        </a:p>
      </dgm:t>
    </dgm:pt>
    <dgm:pt modelId="{1236A47C-1253-42F2-B2FC-0609C26C8219}" type="parTrans" cxnId="{49B31BC2-71BA-4BD7-9BEC-032C704C0C5A}">
      <dgm:prSet/>
      <dgm:spPr/>
      <dgm:t>
        <a:bodyPr/>
        <a:lstStyle/>
        <a:p>
          <a:endParaRPr lang="en-US"/>
        </a:p>
      </dgm:t>
    </dgm:pt>
    <dgm:pt modelId="{F11CB28F-96B6-48C7-A2AE-C08A5FC732DD}" type="sibTrans" cxnId="{49B31BC2-71BA-4BD7-9BEC-032C704C0C5A}">
      <dgm:prSet/>
      <dgm:spPr/>
      <dgm:t>
        <a:bodyPr/>
        <a:lstStyle/>
        <a:p>
          <a:endParaRPr lang="en-US"/>
        </a:p>
      </dgm:t>
    </dgm:pt>
    <dgm:pt modelId="{5CE4FCD2-6570-4D53-9D2D-C3B664D7EB35}" type="pres">
      <dgm:prSet presAssocID="{77C95059-64D6-4E64-BF63-8E7BB5BE506B}" presName="Name0" presStyleCnt="0">
        <dgm:presLayoutVars>
          <dgm:dir/>
          <dgm:resizeHandles val="exact"/>
        </dgm:presLayoutVars>
      </dgm:prSet>
      <dgm:spPr/>
    </dgm:pt>
    <dgm:pt modelId="{ECE35D19-0FBB-463F-820A-EDCAB39487C5}" type="pres">
      <dgm:prSet presAssocID="{071313FC-CAA5-4E95-946A-D8154675D4B3}" presName="Name5" presStyleLbl="vennNode1" presStyleIdx="0" presStyleCnt="4">
        <dgm:presLayoutVars>
          <dgm:bulletEnabled val="1"/>
        </dgm:presLayoutVars>
      </dgm:prSet>
      <dgm:spPr/>
    </dgm:pt>
    <dgm:pt modelId="{F20A5195-8714-4137-A597-6F60E0C7D6B8}" type="pres">
      <dgm:prSet presAssocID="{90FDFF77-C44B-44C8-B9FB-435081C1F6D6}" presName="space" presStyleCnt="0"/>
      <dgm:spPr/>
    </dgm:pt>
    <dgm:pt modelId="{A8AC985B-FE07-4858-BA84-89DA6FEA1864}" type="pres">
      <dgm:prSet presAssocID="{A8DC0750-A03F-4656-902B-5493681D788D}" presName="Name5" presStyleLbl="vennNode1" presStyleIdx="1" presStyleCnt="4">
        <dgm:presLayoutVars>
          <dgm:bulletEnabled val="1"/>
        </dgm:presLayoutVars>
      </dgm:prSet>
      <dgm:spPr/>
    </dgm:pt>
    <dgm:pt modelId="{55F2C7D2-E718-4C2D-BC84-CA723EDD8E47}" type="pres">
      <dgm:prSet presAssocID="{C6E81515-D0AC-4283-8FC6-DAFB1C449A5D}" presName="space" presStyleCnt="0"/>
      <dgm:spPr/>
    </dgm:pt>
    <dgm:pt modelId="{16E5BD94-E6C4-4B55-A0B6-1E930AD0F2F5}" type="pres">
      <dgm:prSet presAssocID="{4066CDAF-C14D-471D-ACAC-E1998DFAE165}" presName="Name5" presStyleLbl="vennNode1" presStyleIdx="2" presStyleCnt="4">
        <dgm:presLayoutVars>
          <dgm:bulletEnabled val="1"/>
        </dgm:presLayoutVars>
      </dgm:prSet>
      <dgm:spPr/>
    </dgm:pt>
    <dgm:pt modelId="{26AC04D7-049D-4D49-B226-8636D8141D03}" type="pres">
      <dgm:prSet presAssocID="{8DE2CDAC-C13E-43FC-A685-A05662EC9742}" presName="space" presStyleCnt="0"/>
      <dgm:spPr/>
    </dgm:pt>
    <dgm:pt modelId="{24C6B5BB-82BD-4917-92B6-C7D5B8C43D72}" type="pres">
      <dgm:prSet presAssocID="{69A032D6-9695-4E25-B957-AB07565017FC}" presName="Name5" presStyleLbl="vennNode1" presStyleIdx="3" presStyleCnt="4">
        <dgm:presLayoutVars>
          <dgm:bulletEnabled val="1"/>
        </dgm:presLayoutVars>
      </dgm:prSet>
      <dgm:spPr/>
    </dgm:pt>
  </dgm:ptLst>
  <dgm:cxnLst>
    <dgm:cxn modelId="{A64A065E-1E04-4855-B318-434B82EE0A48}" srcId="{77C95059-64D6-4E64-BF63-8E7BB5BE506B}" destId="{071313FC-CAA5-4E95-946A-D8154675D4B3}" srcOrd="0" destOrd="0" parTransId="{BD25D885-F7DA-4FA8-921C-4D150C07D6B4}" sibTransId="{90FDFF77-C44B-44C8-B9FB-435081C1F6D6}"/>
    <dgm:cxn modelId="{0ACD0067-EC9A-4FA4-BFD4-165A93590A6A}" type="presOf" srcId="{69A032D6-9695-4E25-B957-AB07565017FC}" destId="{24C6B5BB-82BD-4917-92B6-C7D5B8C43D72}" srcOrd="0" destOrd="0" presId="urn:microsoft.com/office/officeart/2005/8/layout/venn3"/>
    <dgm:cxn modelId="{F6559D4E-2392-4B33-AE8F-1F14998A88E3}" srcId="{77C95059-64D6-4E64-BF63-8E7BB5BE506B}" destId="{4066CDAF-C14D-471D-ACAC-E1998DFAE165}" srcOrd="2" destOrd="0" parTransId="{B744D839-6043-4E7C-B903-AE042349766C}" sibTransId="{8DE2CDAC-C13E-43FC-A685-A05662EC9742}"/>
    <dgm:cxn modelId="{4104E89E-BB7D-4298-BD92-977FED29B565}" type="presOf" srcId="{77C95059-64D6-4E64-BF63-8E7BB5BE506B}" destId="{5CE4FCD2-6570-4D53-9D2D-C3B664D7EB35}" srcOrd="0" destOrd="0" presId="urn:microsoft.com/office/officeart/2005/8/layout/venn3"/>
    <dgm:cxn modelId="{886A4BB6-7D89-45B2-A209-F8412759978A}" type="presOf" srcId="{4066CDAF-C14D-471D-ACAC-E1998DFAE165}" destId="{16E5BD94-E6C4-4B55-A0B6-1E930AD0F2F5}" srcOrd="0" destOrd="0" presId="urn:microsoft.com/office/officeart/2005/8/layout/venn3"/>
    <dgm:cxn modelId="{49B31BC2-71BA-4BD7-9BEC-032C704C0C5A}" srcId="{77C95059-64D6-4E64-BF63-8E7BB5BE506B}" destId="{69A032D6-9695-4E25-B957-AB07565017FC}" srcOrd="3" destOrd="0" parTransId="{1236A47C-1253-42F2-B2FC-0609C26C8219}" sibTransId="{F11CB28F-96B6-48C7-A2AE-C08A5FC732DD}"/>
    <dgm:cxn modelId="{1AF4FDDB-41F6-4F91-B7AF-25ABC626FB9B}" srcId="{77C95059-64D6-4E64-BF63-8E7BB5BE506B}" destId="{A8DC0750-A03F-4656-902B-5493681D788D}" srcOrd="1" destOrd="0" parTransId="{887F39A9-C118-4CC7-8679-DB352FC9F54C}" sibTransId="{C6E81515-D0AC-4283-8FC6-DAFB1C449A5D}"/>
    <dgm:cxn modelId="{7420A6F7-852A-4239-918C-ED4D7ADAB18E}" type="presOf" srcId="{A8DC0750-A03F-4656-902B-5493681D788D}" destId="{A8AC985B-FE07-4858-BA84-89DA6FEA1864}" srcOrd="0" destOrd="0" presId="urn:microsoft.com/office/officeart/2005/8/layout/venn3"/>
    <dgm:cxn modelId="{6F7729FD-90BB-4B4E-B2B1-D84D59B432FC}" type="presOf" srcId="{071313FC-CAA5-4E95-946A-D8154675D4B3}" destId="{ECE35D19-0FBB-463F-820A-EDCAB39487C5}" srcOrd="0" destOrd="0" presId="urn:microsoft.com/office/officeart/2005/8/layout/venn3"/>
    <dgm:cxn modelId="{465F9723-17A5-49A3-8322-BF9DD934F218}" type="presParOf" srcId="{5CE4FCD2-6570-4D53-9D2D-C3B664D7EB35}" destId="{ECE35D19-0FBB-463F-820A-EDCAB39487C5}" srcOrd="0" destOrd="0" presId="urn:microsoft.com/office/officeart/2005/8/layout/venn3"/>
    <dgm:cxn modelId="{E52F8DDF-262B-4AC8-9352-775BF9F7DD82}" type="presParOf" srcId="{5CE4FCD2-6570-4D53-9D2D-C3B664D7EB35}" destId="{F20A5195-8714-4137-A597-6F60E0C7D6B8}" srcOrd="1" destOrd="0" presId="urn:microsoft.com/office/officeart/2005/8/layout/venn3"/>
    <dgm:cxn modelId="{161144AD-186F-42E9-AF99-FC7D9FE7CF5E}" type="presParOf" srcId="{5CE4FCD2-6570-4D53-9D2D-C3B664D7EB35}" destId="{A8AC985B-FE07-4858-BA84-89DA6FEA1864}" srcOrd="2" destOrd="0" presId="urn:microsoft.com/office/officeart/2005/8/layout/venn3"/>
    <dgm:cxn modelId="{A4867BAB-31F3-49C5-AA29-1D5D8AA4DC4C}" type="presParOf" srcId="{5CE4FCD2-6570-4D53-9D2D-C3B664D7EB35}" destId="{55F2C7D2-E718-4C2D-BC84-CA723EDD8E47}" srcOrd="3" destOrd="0" presId="urn:microsoft.com/office/officeart/2005/8/layout/venn3"/>
    <dgm:cxn modelId="{30D65473-1E2C-43D1-89B2-53151A134751}" type="presParOf" srcId="{5CE4FCD2-6570-4D53-9D2D-C3B664D7EB35}" destId="{16E5BD94-E6C4-4B55-A0B6-1E930AD0F2F5}" srcOrd="4" destOrd="0" presId="urn:microsoft.com/office/officeart/2005/8/layout/venn3"/>
    <dgm:cxn modelId="{9A512E43-29CE-42A2-B607-C54788F0D275}" type="presParOf" srcId="{5CE4FCD2-6570-4D53-9D2D-C3B664D7EB35}" destId="{26AC04D7-049D-4D49-B226-8636D8141D03}" srcOrd="5" destOrd="0" presId="urn:microsoft.com/office/officeart/2005/8/layout/venn3"/>
    <dgm:cxn modelId="{0A523177-811A-4A6D-808B-E630147DB77D}" type="presParOf" srcId="{5CE4FCD2-6570-4D53-9D2D-C3B664D7EB35}" destId="{24C6B5BB-82BD-4917-92B6-C7D5B8C43D72}" srcOrd="6"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41F4C8-025B-4946-99D1-79AA1130DC6D}"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GB"/>
        </a:p>
      </dgm:t>
    </dgm:pt>
    <dgm:pt modelId="{BD3B09A8-85A3-47F1-9D53-BD159187D3A6}">
      <dgm:prSet phldrT="[Text]" custT="1"/>
      <dgm:spPr/>
      <dgm:t>
        <a:bodyPr/>
        <a:lstStyle/>
        <a:p>
          <a:r>
            <a:rPr lang="en-GB" sz="2400" b="1"/>
            <a:t>Sexual Assault</a:t>
          </a:r>
          <a:endParaRPr lang="en-GB" sz="2400" b="1" dirty="0"/>
        </a:p>
      </dgm:t>
    </dgm:pt>
    <dgm:pt modelId="{20F0AB70-3132-43E2-9F46-8D7A0373B495}" type="parTrans" cxnId="{153E2C29-CA58-4E1C-90FF-85EAD1FAD853}">
      <dgm:prSet/>
      <dgm:spPr/>
      <dgm:t>
        <a:bodyPr/>
        <a:lstStyle/>
        <a:p>
          <a:endParaRPr lang="en-GB"/>
        </a:p>
      </dgm:t>
    </dgm:pt>
    <dgm:pt modelId="{CA8E4F8F-B388-45AF-A55D-99CFF4B88720}" type="sibTrans" cxnId="{153E2C29-CA58-4E1C-90FF-85EAD1FAD853}">
      <dgm:prSet/>
      <dgm:spPr/>
      <dgm:t>
        <a:bodyPr/>
        <a:lstStyle/>
        <a:p>
          <a:r>
            <a:rPr lang="en-GB" b="1"/>
            <a:t>Rape</a:t>
          </a:r>
          <a:endParaRPr lang="en-GB" b="1" dirty="0"/>
        </a:p>
      </dgm:t>
    </dgm:pt>
    <dgm:pt modelId="{A91B3C4E-5BB5-4A6A-A42F-EA24567E8658}">
      <dgm:prSet phldrT="[Text]" custT="1"/>
      <dgm:spPr/>
      <dgm:t>
        <a:bodyPr/>
        <a:lstStyle/>
        <a:p>
          <a:r>
            <a:rPr lang="en-GB" sz="2400" b="1"/>
            <a:t>Physical Assault</a:t>
          </a:r>
          <a:endParaRPr lang="en-GB" sz="3200" b="1" dirty="0"/>
        </a:p>
      </dgm:t>
    </dgm:pt>
    <dgm:pt modelId="{D4D85EE7-373C-4CC1-BBF1-121004E368F9}" type="parTrans" cxnId="{6ADC4359-4AB6-4765-9A95-8CCE4DCDE486}">
      <dgm:prSet/>
      <dgm:spPr/>
      <dgm:t>
        <a:bodyPr/>
        <a:lstStyle/>
        <a:p>
          <a:endParaRPr lang="en-GB"/>
        </a:p>
      </dgm:t>
    </dgm:pt>
    <dgm:pt modelId="{B4DA8188-1DAC-4DBB-9780-FCC8ED011F91}" type="sibTrans" cxnId="{6ADC4359-4AB6-4765-9A95-8CCE4DCDE486}">
      <dgm:prSet custT="1"/>
      <dgm:spPr/>
      <dgm:t>
        <a:bodyPr/>
        <a:lstStyle/>
        <a:p>
          <a:r>
            <a:rPr lang="en-GB" sz="2000" b="1"/>
            <a:t>Denial of resources, opportunities or services</a:t>
          </a:r>
          <a:endParaRPr lang="en-GB" sz="2000" b="1" dirty="0"/>
        </a:p>
      </dgm:t>
    </dgm:pt>
    <dgm:pt modelId="{372224E2-96D0-4006-B353-E270374D6E6B}">
      <dgm:prSet phldrT="[Text]" custT="1"/>
      <dgm:spPr/>
      <dgm:t>
        <a:bodyPr/>
        <a:lstStyle/>
        <a:p>
          <a:r>
            <a:rPr lang="en-GB" sz="1600" b="1" i="0" dirty="0"/>
            <a:t>Forced Marriage/ Harmful Traditional Practices</a:t>
          </a:r>
        </a:p>
      </dgm:t>
    </dgm:pt>
    <dgm:pt modelId="{F4BB41B3-7C76-4B19-AC3D-A5156D804AD7}" type="parTrans" cxnId="{1B9806C6-6211-4B8F-91C8-7EDF8A958F96}">
      <dgm:prSet/>
      <dgm:spPr/>
      <dgm:t>
        <a:bodyPr/>
        <a:lstStyle/>
        <a:p>
          <a:endParaRPr lang="en-GB"/>
        </a:p>
      </dgm:t>
    </dgm:pt>
    <dgm:pt modelId="{9E2C72F3-DEF7-4F76-BB5C-424522FAFC69}" type="sibTrans" cxnId="{1B9806C6-6211-4B8F-91C8-7EDF8A958F96}">
      <dgm:prSet/>
      <dgm:spPr/>
      <dgm:t>
        <a:bodyPr/>
        <a:lstStyle/>
        <a:p>
          <a:r>
            <a:rPr lang="en-GB" b="1" dirty="0"/>
            <a:t>Psychological/ Emotional Abuse</a:t>
          </a:r>
        </a:p>
      </dgm:t>
    </dgm:pt>
    <dgm:pt modelId="{1E63E8FA-E70F-46C7-81D1-6C1B2AB2FF2D}" type="pres">
      <dgm:prSet presAssocID="{C341F4C8-025B-4946-99D1-79AA1130DC6D}" presName="Name0" presStyleCnt="0">
        <dgm:presLayoutVars>
          <dgm:chMax/>
          <dgm:chPref/>
          <dgm:dir/>
          <dgm:animLvl val="lvl"/>
        </dgm:presLayoutVars>
      </dgm:prSet>
      <dgm:spPr/>
    </dgm:pt>
    <dgm:pt modelId="{FB53842D-EFE2-443B-9495-82F53FB4FEC7}" type="pres">
      <dgm:prSet presAssocID="{BD3B09A8-85A3-47F1-9D53-BD159187D3A6}" presName="composite" presStyleCnt="0"/>
      <dgm:spPr/>
    </dgm:pt>
    <dgm:pt modelId="{989A4DAD-6A11-4C6E-8585-A9B6EF81C687}" type="pres">
      <dgm:prSet presAssocID="{BD3B09A8-85A3-47F1-9D53-BD159187D3A6}" presName="Parent1" presStyleLbl="node1" presStyleIdx="0" presStyleCnt="6">
        <dgm:presLayoutVars>
          <dgm:chMax val="1"/>
          <dgm:chPref val="1"/>
          <dgm:bulletEnabled val="1"/>
        </dgm:presLayoutVars>
      </dgm:prSet>
      <dgm:spPr/>
    </dgm:pt>
    <dgm:pt modelId="{64A0B802-B8C8-4B88-AE99-B292F67348A7}" type="pres">
      <dgm:prSet presAssocID="{BD3B09A8-85A3-47F1-9D53-BD159187D3A6}" presName="Childtext1" presStyleLbl="revTx" presStyleIdx="0" presStyleCnt="3">
        <dgm:presLayoutVars>
          <dgm:chMax val="0"/>
          <dgm:chPref val="0"/>
          <dgm:bulletEnabled val="1"/>
        </dgm:presLayoutVars>
      </dgm:prSet>
      <dgm:spPr/>
    </dgm:pt>
    <dgm:pt modelId="{4263187C-166B-42B8-8A13-2F8F12343026}" type="pres">
      <dgm:prSet presAssocID="{BD3B09A8-85A3-47F1-9D53-BD159187D3A6}" presName="BalanceSpacing" presStyleCnt="0"/>
      <dgm:spPr/>
    </dgm:pt>
    <dgm:pt modelId="{A2E655F1-6333-4577-9BF3-6AB12E648D96}" type="pres">
      <dgm:prSet presAssocID="{BD3B09A8-85A3-47F1-9D53-BD159187D3A6}" presName="BalanceSpacing1" presStyleCnt="0"/>
      <dgm:spPr/>
    </dgm:pt>
    <dgm:pt modelId="{752362BD-6E2B-455D-8DCA-837DC4E1F20B}" type="pres">
      <dgm:prSet presAssocID="{CA8E4F8F-B388-45AF-A55D-99CFF4B88720}" presName="Accent1Text" presStyleLbl="node1" presStyleIdx="1" presStyleCnt="6" custLinFactNeighborY="0"/>
      <dgm:spPr/>
    </dgm:pt>
    <dgm:pt modelId="{2B4A679E-0725-4B20-865E-AD3215969D59}" type="pres">
      <dgm:prSet presAssocID="{CA8E4F8F-B388-45AF-A55D-99CFF4B88720}" presName="spaceBetweenRectangles" presStyleCnt="0"/>
      <dgm:spPr/>
    </dgm:pt>
    <dgm:pt modelId="{079F2477-6C7E-457A-87B0-09D4A562AA56}" type="pres">
      <dgm:prSet presAssocID="{A91B3C4E-5BB5-4A6A-A42F-EA24567E8658}" presName="composite" presStyleCnt="0"/>
      <dgm:spPr/>
    </dgm:pt>
    <dgm:pt modelId="{EE156ED7-5C13-44B9-AAC6-92E1D3C04ABA}" type="pres">
      <dgm:prSet presAssocID="{A91B3C4E-5BB5-4A6A-A42F-EA24567E8658}" presName="Parent1" presStyleLbl="node1" presStyleIdx="2" presStyleCnt="6" custScaleX="103740">
        <dgm:presLayoutVars>
          <dgm:chMax val="1"/>
          <dgm:chPref val="1"/>
          <dgm:bulletEnabled val="1"/>
        </dgm:presLayoutVars>
      </dgm:prSet>
      <dgm:spPr/>
    </dgm:pt>
    <dgm:pt modelId="{9ED90C82-8A37-4504-8CB2-52007ED6B3AB}" type="pres">
      <dgm:prSet presAssocID="{A91B3C4E-5BB5-4A6A-A42F-EA24567E8658}" presName="Childtext1" presStyleLbl="revTx" presStyleIdx="1" presStyleCnt="3">
        <dgm:presLayoutVars>
          <dgm:chMax val="0"/>
          <dgm:chPref val="0"/>
          <dgm:bulletEnabled val="1"/>
        </dgm:presLayoutVars>
      </dgm:prSet>
      <dgm:spPr/>
    </dgm:pt>
    <dgm:pt modelId="{75FBC510-5D1A-44E1-9B49-41832F8B59D1}" type="pres">
      <dgm:prSet presAssocID="{A91B3C4E-5BB5-4A6A-A42F-EA24567E8658}" presName="BalanceSpacing" presStyleCnt="0"/>
      <dgm:spPr/>
    </dgm:pt>
    <dgm:pt modelId="{598A95FE-B60B-4CE2-8163-B4B99A3B29B7}" type="pres">
      <dgm:prSet presAssocID="{A91B3C4E-5BB5-4A6A-A42F-EA24567E8658}" presName="BalanceSpacing1" presStyleCnt="0"/>
      <dgm:spPr/>
    </dgm:pt>
    <dgm:pt modelId="{01D90AB7-2771-4D25-8C81-F99076A43140}" type="pres">
      <dgm:prSet presAssocID="{B4DA8188-1DAC-4DBB-9780-FCC8ED011F91}" presName="Accent1Text" presStyleLbl="node1" presStyleIdx="3" presStyleCnt="6" custScaleX="121650" custScaleY="108948" custLinFactNeighborX="11505" custLinFactNeighborY="-368"/>
      <dgm:spPr/>
    </dgm:pt>
    <dgm:pt modelId="{420181EF-0931-43A2-B253-A7A184F5E67B}" type="pres">
      <dgm:prSet presAssocID="{B4DA8188-1DAC-4DBB-9780-FCC8ED011F91}" presName="spaceBetweenRectangles" presStyleCnt="0"/>
      <dgm:spPr/>
    </dgm:pt>
    <dgm:pt modelId="{7EA5D328-9E55-4D66-A680-5025A01625EC}" type="pres">
      <dgm:prSet presAssocID="{372224E2-96D0-4006-B353-E270374D6E6B}" presName="composite" presStyleCnt="0"/>
      <dgm:spPr/>
    </dgm:pt>
    <dgm:pt modelId="{972ABF33-011E-4EB2-9D80-083B507EF005}" type="pres">
      <dgm:prSet presAssocID="{372224E2-96D0-4006-B353-E270374D6E6B}" presName="Parent1" presStyleLbl="node1" presStyleIdx="4" presStyleCnt="6" custScaleX="114887" custLinFactNeighborX="9356" custLinFactNeighborY="0">
        <dgm:presLayoutVars>
          <dgm:chMax val="1"/>
          <dgm:chPref val="1"/>
          <dgm:bulletEnabled val="1"/>
        </dgm:presLayoutVars>
      </dgm:prSet>
      <dgm:spPr/>
    </dgm:pt>
    <dgm:pt modelId="{3E207C42-085A-4D1E-879A-A115BE75B8A0}" type="pres">
      <dgm:prSet presAssocID="{372224E2-96D0-4006-B353-E270374D6E6B}" presName="Childtext1" presStyleLbl="revTx" presStyleIdx="2" presStyleCnt="3">
        <dgm:presLayoutVars>
          <dgm:chMax val="0"/>
          <dgm:chPref val="0"/>
          <dgm:bulletEnabled val="1"/>
        </dgm:presLayoutVars>
      </dgm:prSet>
      <dgm:spPr/>
    </dgm:pt>
    <dgm:pt modelId="{9CFC4297-E61A-41F0-AD6E-6305D9000B97}" type="pres">
      <dgm:prSet presAssocID="{372224E2-96D0-4006-B353-E270374D6E6B}" presName="BalanceSpacing" presStyleCnt="0"/>
      <dgm:spPr/>
    </dgm:pt>
    <dgm:pt modelId="{16282D37-C8E0-4758-9B7D-E4FAAD369C0E}" type="pres">
      <dgm:prSet presAssocID="{372224E2-96D0-4006-B353-E270374D6E6B}" presName="BalanceSpacing1" presStyleCnt="0"/>
      <dgm:spPr/>
    </dgm:pt>
    <dgm:pt modelId="{37B57D92-F244-4422-A830-63D0C3FCFFDF}" type="pres">
      <dgm:prSet presAssocID="{9E2C72F3-DEF7-4F76-BB5C-424522FAFC69}" presName="Accent1Text" presStyleLbl="node1" presStyleIdx="5" presStyleCnt="6" custScaleX="112409"/>
      <dgm:spPr/>
    </dgm:pt>
  </dgm:ptLst>
  <dgm:cxnLst>
    <dgm:cxn modelId="{C4634D04-6B4B-44C8-8E5B-9D1D05163F09}" type="presOf" srcId="{A91B3C4E-5BB5-4A6A-A42F-EA24567E8658}" destId="{EE156ED7-5C13-44B9-AAC6-92E1D3C04ABA}" srcOrd="0" destOrd="0" presId="urn:microsoft.com/office/officeart/2008/layout/AlternatingHexagons"/>
    <dgm:cxn modelId="{153E2C29-CA58-4E1C-90FF-85EAD1FAD853}" srcId="{C341F4C8-025B-4946-99D1-79AA1130DC6D}" destId="{BD3B09A8-85A3-47F1-9D53-BD159187D3A6}" srcOrd="0" destOrd="0" parTransId="{20F0AB70-3132-43E2-9F46-8D7A0373B495}" sibTransId="{CA8E4F8F-B388-45AF-A55D-99CFF4B88720}"/>
    <dgm:cxn modelId="{DE151A45-2480-4C5E-971D-99AE2D6C48CE}" type="presOf" srcId="{C341F4C8-025B-4946-99D1-79AA1130DC6D}" destId="{1E63E8FA-E70F-46C7-81D1-6C1B2AB2FF2D}" srcOrd="0" destOrd="0" presId="urn:microsoft.com/office/officeart/2008/layout/AlternatingHexagons"/>
    <dgm:cxn modelId="{5E32F351-631C-45ED-9330-1B5DA4BD5575}" type="presOf" srcId="{372224E2-96D0-4006-B353-E270374D6E6B}" destId="{972ABF33-011E-4EB2-9D80-083B507EF005}" srcOrd="0" destOrd="0" presId="urn:microsoft.com/office/officeart/2008/layout/AlternatingHexagons"/>
    <dgm:cxn modelId="{6ADC4359-4AB6-4765-9A95-8CCE4DCDE486}" srcId="{C341F4C8-025B-4946-99D1-79AA1130DC6D}" destId="{A91B3C4E-5BB5-4A6A-A42F-EA24567E8658}" srcOrd="1" destOrd="0" parTransId="{D4D85EE7-373C-4CC1-BBF1-121004E368F9}" sibTransId="{B4DA8188-1DAC-4DBB-9780-FCC8ED011F91}"/>
    <dgm:cxn modelId="{433CF0B7-92E7-4D8E-BDD2-333A8D4D0A79}" type="presOf" srcId="{9E2C72F3-DEF7-4F76-BB5C-424522FAFC69}" destId="{37B57D92-F244-4422-A830-63D0C3FCFFDF}" srcOrd="0" destOrd="0" presId="urn:microsoft.com/office/officeart/2008/layout/AlternatingHexagons"/>
    <dgm:cxn modelId="{0D937DC5-6B02-4F34-805E-428A428ED5F4}" type="presOf" srcId="{CA8E4F8F-B388-45AF-A55D-99CFF4B88720}" destId="{752362BD-6E2B-455D-8DCA-837DC4E1F20B}" srcOrd="0" destOrd="0" presId="urn:microsoft.com/office/officeart/2008/layout/AlternatingHexagons"/>
    <dgm:cxn modelId="{1B9806C6-6211-4B8F-91C8-7EDF8A958F96}" srcId="{C341F4C8-025B-4946-99D1-79AA1130DC6D}" destId="{372224E2-96D0-4006-B353-E270374D6E6B}" srcOrd="2" destOrd="0" parTransId="{F4BB41B3-7C76-4B19-AC3D-A5156D804AD7}" sibTransId="{9E2C72F3-DEF7-4F76-BB5C-424522FAFC69}"/>
    <dgm:cxn modelId="{EDC054CB-E3A0-44CE-A2B2-CFAAC3601C00}" type="presOf" srcId="{BD3B09A8-85A3-47F1-9D53-BD159187D3A6}" destId="{989A4DAD-6A11-4C6E-8585-A9B6EF81C687}" srcOrd="0" destOrd="0" presId="urn:microsoft.com/office/officeart/2008/layout/AlternatingHexagons"/>
    <dgm:cxn modelId="{EED0E1EC-2B91-42B4-A464-5FC4B466AE30}" type="presOf" srcId="{B4DA8188-1DAC-4DBB-9780-FCC8ED011F91}" destId="{01D90AB7-2771-4D25-8C81-F99076A43140}" srcOrd="0" destOrd="0" presId="urn:microsoft.com/office/officeart/2008/layout/AlternatingHexagons"/>
    <dgm:cxn modelId="{02170A84-8281-47AA-B60B-5DF6DA1C514C}" type="presParOf" srcId="{1E63E8FA-E70F-46C7-81D1-6C1B2AB2FF2D}" destId="{FB53842D-EFE2-443B-9495-82F53FB4FEC7}" srcOrd="0" destOrd="0" presId="urn:microsoft.com/office/officeart/2008/layout/AlternatingHexagons"/>
    <dgm:cxn modelId="{8013EF41-75AF-42A2-B51F-2BF8E2BA953D}" type="presParOf" srcId="{FB53842D-EFE2-443B-9495-82F53FB4FEC7}" destId="{989A4DAD-6A11-4C6E-8585-A9B6EF81C687}" srcOrd="0" destOrd="0" presId="urn:microsoft.com/office/officeart/2008/layout/AlternatingHexagons"/>
    <dgm:cxn modelId="{054FF720-4B9C-4769-ABA5-9DF7ABAF0487}" type="presParOf" srcId="{FB53842D-EFE2-443B-9495-82F53FB4FEC7}" destId="{64A0B802-B8C8-4B88-AE99-B292F67348A7}" srcOrd="1" destOrd="0" presId="urn:microsoft.com/office/officeart/2008/layout/AlternatingHexagons"/>
    <dgm:cxn modelId="{6C6C86F7-1B78-4BCE-9459-3550B7BB7C70}" type="presParOf" srcId="{FB53842D-EFE2-443B-9495-82F53FB4FEC7}" destId="{4263187C-166B-42B8-8A13-2F8F12343026}" srcOrd="2" destOrd="0" presId="urn:microsoft.com/office/officeart/2008/layout/AlternatingHexagons"/>
    <dgm:cxn modelId="{87F0198C-08F5-4A18-82FF-BD7B15BF48C5}" type="presParOf" srcId="{FB53842D-EFE2-443B-9495-82F53FB4FEC7}" destId="{A2E655F1-6333-4577-9BF3-6AB12E648D96}" srcOrd="3" destOrd="0" presId="urn:microsoft.com/office/officeart/2008/layout/AlternatingHexagons"/>
    <dgm:cxn modelId="{CC3D4124-84F4-49DA-B780-87E585F5BC3B}" type="presParOf" srcId="{FB53842D-EFE2-443B-9495-82F53FB4FEC7}" destId="{752362BD-6E2B-455D-8DCA-837DC4E1F20B}" srcOrd="4" destOrd="0" presId="urn:microsoft.com/office/officeart/2008/layout/AlternatingHexagons"/>
    <dgm:cxn modelId="{A27FE220-6DCB-4DA5-8164-FB3B3A946D77}" type="presParOf" srcId="{1E63E8FA-E70F-46C7-81D1-6C1B2AB2FF2D}" destId="{2B4A679E-0725-4B20-865E-AD3215969D59}" srcOrd="1" destOrd="0" presId="urn:microsoft.com/office/officeart/2008/layout/AlternatingHexagons"/>
    <dgm:cxn modelId="{50FDE35E-4C1D-41CF-AC9A-A4303C4ED073}" type="presParOf" srcId="{1E63E8FA-E70F-46C7-81D1-6C1B2AB2FF2D}" destId="{079F2477-6C7E-457A-87B0-09D4A562AA56}" srcOrd="2" destOrd="0" presId="urn:microsoft.com/office/officeart/2008/layout/AlternatingHexagons"/>
    <dgm:cxn modelId="{553AC123-7398-4A21-BB17-E72F1B8D1852}" type="presParOf" srcId="{079F2477-6C7E-457A-87B0-09D4A562AA56}" destId="{EE156ED7-5C13-44B9-AAC6-92E1D3C04ABA}" srcOrd="0" destOrd="0" presId="urn:microsoft.com/office/officeart/2008/layout/AlternatingHexagons"/>
    <dgm:cxn modelId="{95ED4CB9-DFDA-433C-BD1E-DA5A9D436815}" type="presParOf" srcId="{079F2477-6C7E-457A-87B0-09D4A562AA56}" destId="{9ED90C82-8A37-4504-8CB2-52007ED6B3AB}" srcOrd="1" destOrd="0" presId="urn:microsoft.com/office/officeart/2008/layout/AlternatingHexagons"/>
    <dgm:cxn modelId="{620E69A3-6A51-4DD1-B648-F02BE36B33D6}" type="presParOf" srcId="{079F2477-6C7E-457A-87B0-09D4A562AA56}" destId="{75FBC510-5D1A-44E1-9B49-41832F8B59D1}" srcOrd="2" destOrd="0" presId="urn:microsoft.com/office/officeart/2008/layout/AlternatingHexagons"/>
    <dgm:cxn modelId="{DF2888A2-4AA8-4B3E-B125-9438272D018D}" type="presParOf" srcId="{079F2477-6C7E-457A-87B0-09D4A562AA56}" destId="{598A95FE-B60B-4CE2-8163-B4B99A3B29B7}" srcOrd="3" destOrd="0" presId="urn:microsoft.com/office/officeart/2008/layout/AlternatingHexagons"/>
    <dgm:cxn modelId="{1DDFA9ED-E788-4543-9A38-28F550D9DECC}" type="presParOf" srcId="{079F2477-6C7E-457A-87B0-09D4A562AA56}" destId="{01D90AB7-2771-4D25-8C81-F99076A43140}" srcOrd="4" destOrd="0" presId="urn:microsoft.com/office/officeart/2008/layout/AlternatingHexagons"/>
    <dgm:cxn modelId="{FE64103F-A4DA-4741-87CA-68FDBD5F7F1E}" type="presParOf" srcId="{1E63E8FA-E70F-46C7-81D1-6C1B2AB2FF2D}" destId="{420181EF-0931-43A2-B253-A7A184F5E67B}" srcOrd="3" destOrd="0" presId="urn:microsoft.com/office/officeart/2008/layout/AlternatingHexagons"/>
    <dgm:cxn modelId="{9E1B6D08-D84B-4FDD-88C2-197F2C9BD5FE}" type="presParOf" srcId="{1E63E8FA-E70F-46C7-81D1-6C1B2AB2FF2D}" destId="{7EA5D328-9E55-4D66-A680-5025A01625EC}" srcOrd="4" destOrd="0" presId="urn:microsoft.com/office/officeart/2008/layout/AlternatingHexagons"/>
    <dgm:cxn modelId="{926C7C04-46BB-4071-8428-14A5C059BFAB}" type="presParOf" srcId="{7EA5D328-9E55-4D66-A680-5025A01625EC}" destId="{972ABF33-011E-4EB2-9D80-083B507EF005}" srcOrd="0" destOrd="0" presId="urn:microsoft.com/office/officeart/2008/layout/AlternatingHexagons"/>
    <dgm:cxn modelId="{58706235-88FC-4D5A-A7F2-CF5E31F044A2}" type="presParOf" srcId="{7EA5D328-9E55-4D66-A680-5025A01625EC}" destId="{3E207C42-085A-4D1E-879A-A115BE75B8A0}" srcOrd="1" destOrd="0" presId="urn:microsoft.com/office/officeart/2008/layout/AlternatingHexagons"/>
    <dgm:cxn modelId="{B3915BAC-D627-4207-8316-A3757487767A}" type="presParOf" srcId="{7EA5D328-9E55-4D66-A680-5025A01625EC}" destId="{9CFC4297-E61A-41F0-AD6E-6305D9000B97}" srcOrd="2" destOrd="0" presId="urn:microsoft.com/office/officeart/2008/layout/AlternatingHexagons"/>
    <dgm:cxn modelId="{B55A86CC-F6ED-44C6-ABCD-245914C8053A}" type="presParOf" srcId="{7EA5D328-9E55-4D66-A680-5025A01625EC}" destId="{16282D37-C8E0-4758-9B7D-E4FAAD369C0E}" srcOrd="3" destOrd="0" presId="urn:microsoft.com/office/officeart/2008/layout/AlternatingHexagons"/>
    <dgm:cxn modelId="{2F82C27D-5BCF-4CE8-B315-036AC9E79B8B}" type="presParOf" srcId="{7EA5D328-9E55-4D66-A680-5025A01625EC}" destId="{37B57D92-F244-4422-A830-63D0C3FCFFDF}"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EE4614-8AE1-42E9-8D2C-E5736C37575F}"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GB"/>
        </a:p>
      </dgm:t>
    </dgm:pt>
    <dgm:pt modelId="{621B46B0-EDD0-442F-8A3B-6650757BC1FC}">
      <dgm:prSet phldrT="[Text]"/>
      <dgm:spPr/>
      <dgm:t>
        <a:bodyPr/>
        <a:lstStyle/>
        <a:p>
          <a:r>
            <a:rPr lang="en-GB" b="1" dirty="0">
              <a:solidFill>
                <a:schemeClr val="bg1"/>
              </a:solidFill>
            </a:rPr>
            <a:t>Alcohol/ drug abuse</a:t>
          </a:r>
        </a:p>
      </dgm:t>
    </dgm:pt>
    <dgm:pt modelId="{920C64DE-4D72-4DE6-8C91-0CBD777A197D}" type="parTrans" cxnId="{96DA5DE3-7CA3-4E00-AB5B-66B455617CD0}">
      <dgm:prSet/>
      <dgm:spPr/>
      <dgm:t>
        <a:bodyPr/>
        <a:lstStyle/>
        <a:p>
          <a:endParaRPr lang="en-GB"/>
        </a:p>
      </dgm:t>
    </dgm:pt>
    <dgm:pt modelId="{5DC70DF3-1C58-47F9-9153-001D99DC2FDC}" type="sibTrans" cxnId="{96DA5DE3-7CA3-4E00-AB5B-66B455617CD0}">
      <dgm:prSet/>
      <dgm:spPr/>
      <dgm:t>
        <a:bodyPr/>
        <a:lstStyle/>
        <a:p>
          <a:endParaRPr lang="en-GB"/>
        </a:p>
      </dgm:t>
    </dgm:pt>
    <dgm:pt modelId="{87DA0C0E-DBD5-4C4B-A353-BBE6665A80FD}">
      <dgm:prSet phldrT="[Text]"/>
      <dgm:spPr/>
      <dgm:t>
        <a:bodyPr/>
        <a:lstStyle/>
        <a:p>
          <a:r>
            <a:rPr lang="en-GB" b="1" dirty="0">
              <a:solidFill>
                <a:schemeClr val="bg1"/>
              </a:solidFill>
            </a:rPr>
            <a:t>Poverty</a:t>
          </a:r>
        </a:p>
      </dgm:t>
    </dgm:pt>
    <dgm:pt modelId="{4915AE98-2B20-4FED-A712-7143C5D7BD09}" type="parTrans" cxnId="{642DFD2B-14EA-4AA6-AD63-AB999344C5DD}">
      <dgm:prSet/>
      <dgm:spPr/>
      <dgm:t>
        <a:bodyPr/>
        <a:lstStyle/>
        <a:p>
          <a:endParaRPr lang="en-GB"/>
        </a:p>
      </dgm:t>
    </dgm:pt>
    <dgm:pt modelId="{49FE5A5C-58C3-41D1-A504-12B0BD04913A}" type="sibTrans" cxnId="{642DFD2B-14EA-4AA6-AD63-AB999344C5DD}">
      <dgm:prSet/>
      <dgm:spPr/>
      <dgm:t>
        <a:bodyPr/>
        <a:lstStyle/>
        <a:p>
          <a:endParaRPr lang="en-GB"/>
        </a:p>
      </dgm:t>
    </dgm:pt>
    <dgm:pt modelId="{3A466367-E8B1-453F-8164-E4BDC7C45D88}">
      <dgm:prSet phldrT="[Text]"/>
      <dgm:spPr/>
      <dgm:t>
        <a:bodyPr/>
        <a:lstStyle/>
        <a:p>
          <a:r>
            <a:rPr lang="en-GB" b="1" dirty="0">
              <a:solidFill>
                <a:schemeClr val="bg1"/>
              </a:solidFill>
            </a:rPr>
            <a:t>Collapse of traditional society and family support system</a:t>
          </a:r>
        </a:p>
      </dgm:t>
    </dgm:pt>
    <dgm:pt modelId="{499642F0-7390-4C2F-AA4B-D516523DF1AA}" type="parTrans" cxnId="{0D0AA7F3-7C13-45D5-9150-5303FD986D87}">
      <dgm:prSet/>
      <dgm:spPr/>
      <dgm:t>
        <a:bodyPr/>
        <a:lstStyle/>
        <a:p>
          <a:endParaRPr lang="en-GB"/>
        </a:p>
      </dgm:t>
    </dgm:pt>
    <dgm:pt modelId="{5B0C9DA3-5897-4041-A016-E7599F14B3E6}" type="sibTrans" cxnId="{0D0AA7F3-7C13-45D5-9150-5303FD986D87}">
      <dgm:prSet/>
      <dgm:spPr/>
      <dgm:t>
        <a:bodyPr/>
        <a:lstStyle/>
        <a:p>
          <a:endParaRPr lang="en-GB"/>
        </a:p>
      </dgm:t>
    </dgm:pt>
    <dgm:pt modelId="{12EB64EC-0531-40D1-B072-6AE2588CA3F8}">
      <dgm:prSet phldrT="[Text]"/>
      <dgm:spPr/>
      <dgm:t>
        <a:bodyPr/>
        <a:lstStyle/>
        <a:p>
          <a:r>
            <a:rPr lang="en-GB" b="1" dirty="0">
              <a:solidFill>
                <a:schemeClr val="bg1"/>
              </a:solidFill>
            </a:rPr>
            <a:t>Religious, cultural and/or family beliefs and practices</a:t>
          </a:r>
        </a:p>
      </dgm:t>
    </dgm:pt>
    <dgm:pt modelId="{0221B431-13C3-4A33-BAB0-19CD87C48FDE}" type="parTrans" cxnId="{64239673-6E15-4F11-B804-35276577EE65}">
      <dgm:prSet/>
      <dgm:spPr/>
      <dgm:t>
        <a:bodyPr/>
        <a:lstStyle/>
        <a:p>
          <a:endParaRPr lang="en-GB"/>
        </a:p>
      </dgm:t>
    </dgm:pt>
    <dgm:pt modelId="{C3BF1FF6-4273-4892-B6E0-31FBF9269F8B}" type="sibTrans" cxnId="{64239673-6E15-4F11-B804-35276577EE65}">
      <dgm:prSet/>
      <dgm:spPr/>
      <dgm:t>
        <a:bodyPr/>
        <a:lstStyle/>
        <a:p>
          <a:endParaRPr lang="en-GB"/>
        </a:p>
      </dgm:t>
    </dgm:pt>
    <dgm:pt modelId="{5C3997CD-23E1-4996-9091-C7E123E81159}">
      <dgm:prSet phldrT="[Text]"/>
      <dgm:spPr/>
      <dgm:t>
        <a:bodyPr/>
        <a:lstStyle/>
        <a:p>
          <a:r>
            <a:rPr lang="en-GB" b="1" dirty="0">
              <a:solidFill>
                <a:schemeClr val="bg1"/>
              </a:solidFill>
            </a:rPr>
            <a:t>Lack of police protection; lack of laws protecting against GBV</a:t>
          </a:r>
        </a:p>
      </dgm:t>
    </dgm:pt>
    <dgm:pt modelId="{F92B2781-E126-49AA-9F34-C3D7662748BB}" type="parTrans" cxnId="{C9A5452D-CF3C-44CA-88E5-E329B823FAD5}">
      <dgm:prSet/>
      <dgm:spPr/>
      <dgm:t>
        <a:bodyPr/>
        <a:lstStyle/>
        <a:p>
          <a:endParaRPr lang="en-GB"/>
        </a:p>
      </dgm:t>
    </dgm:pt>
    <dgm:pt modelId="{63C3E656-7398-4177-94F2-DBC6DED4AA49}" type="sibTrans" cxnId="{C9A5452D-CF3C-44CA-88E5-E329B823FAD5}">
      <dgm:prSet/>
      <dgm:spPr/>
      <dgm:t>
        <a:bodyPr/>
        <a:lstStyle/>
        <a:p>
          <a:endParaRPr lang="en-GB"/>
        </a:p>
      </dgm:t>
    </dgm:pt>
    <dgm:pt modelId="{2189F8A9-CC81-45EC-A60E-518797D4ED27}">
      <dgm:prSet/>
      <dgm:spPr/>
      <dgm:t>
        <a:bodyPr/>
        <a:lstStyle/>
        <a:p>
          <a:r>
            <a:rPr lang="en-GB" b="1" dirty="0">
              <a:solidFill>
                <a:schemeClr val="bg1"/>
              </a:solidFill>
            </a:rPr>
            <a:t>Availability of food, fuel, income generation</a:t>
          </a:r>
        </a:p>
      </dgm:t>
    </dgm:pt>
    <dgm:pt modelId="{0833BAF8-FC31-4DC4-9F59-C83F5B6312B5}" type="parTrans" cxnId="{F27D8EB0-3B5A-4097-8824-41CD3297B672}">
      <dgm:prSet/>
      <dgm:spPr/>
      <dgm:t>
        <a:bodyPr/>
        <a:lstStyle/>
        <a:p>
          <a:endParaRPr lang="en-GB"/>
        </a:p>
      </dgm:t>
    </dgm:pt>
    <dgm:pt modelId="{FAC99AF0-88F8-4E0A-A71C-DD5F488A3337}" type="sibTrans" cxnId="{F27D8EB0-3B5A-4097-8824-41CD3297B672}">
      <dgm:prSet/>
      <dgm:spPr/>
      <dgm:t>
        <a:bodyPr/>
        <a:lstStyle/>
        <a:p>
          <a:endParaRPr lang="en-GB"/>
        </a:p>
      </dgm:t>
    </dgm:pt>
    <dgm:pt modelId="{C1C8D8B8-D48D-4785-8C8A-9D88AFE6AE05}">
      <dgm:prSet/>
      <dgm:spPr/>
      <dgm:t>
        <a:bodyPr/>
        <a:lstStyle/>
        <a:p>
          <a:r>
            <a:rPr lang="en-GB" b="1">
              <a:solidFill>
                <a:schemeClr val="bg1"/>
              </a:solidFill>
            </a:rPr>
            <a:t>Conflict</a:t>
          </a:r>
        </a:p>
      </dgm:t>
    </dgm:pt>
    <dgm:pt modelId="{6D2A3229-3C27-4471-9B8B-DD90DB4C8DBD}" type="parTrans" cxnId="{024014F7-151F-4D86-AE72-3C8B1EDA26B8}">
      <dgm:prSet/>
      <dgm:spPr/>
      <dgm:t>
        <a:bodyPr/>
        <a:lstStyle/>
        <a:p>
          <a:endParaRPr lang="en-GB"/>
        </a:p>
      </dgm:t>
    </dgm:pt>
    <dgm:pt modelId="{D724576D-5BC5-425A-8BD2-DEEAE6C4E326}" type="sibTrans" cxnId="{024014F7-151F-4D86-AE72-3C8B1EDA26B8}">
      <dgm:prSet/>
      <dgm:spPr/>
      <dgm:t>
        <a:bodyPr/>
        <a:lstStyle/>
        <a:p>
          <a:endParaRPr lang="en-GB"/>
        </a:p>
      </dgm:t>
    </dgm:pt>
    <dgm:pt modelId="{25CFD54D-8480-4C3E-BB20-99F890AA29D7}">
      <dgm:prSet/>
      <dgm:spPr/>
      <dgm:t>
        <a:bodyPr/>
        <a:lstStyle/>
        <a:p>
          <a:r>
            <a:rPr lang="en-GB" b="1" dirty="0">
              <a:solidFill>
                <a:schemeClr val="bg1"/>
              </a:solidFill>
            </a:rPr>
            <a:t>Boredom and lack of services, activities or programs</a:t>
          </a:r>
        </a:p>
      </dgm:t>
    </dgm:pt>
    <dgm:pt modelId="{AB01B1E0-6819-4EA6-9DAF-0EA85DA4EE06}" type="parTrans" cxnId="{CEA95D80-3996-4205-90C4-044DEC7FE499}">
      <dgm:prSet/>
      <dgm:spPr/>
      <dgm:t>
        <a:bodyPr/>
        <a:lstStyle/>
        <a:p>
          <a:endParaRPr lang="en-GB"/>
        </a:p>
      </dgm:t>
    </dgm:pt>
    <dgm:pt modelId="{D9C5D1F7-1070-4F8B-AED7-F634B5BA1137}" type="sibTrans" cxnId="{CEA95D80-3996-4205-90C4-044DEC7FE499}">
      <dgm:prSet/>
      <dgm:spPr/>
      <dgm:t>
        <a:bodyPr/>
        <a:lstStyle/>
        <a:p>
          <a:endParaRPr lang="en-GB"/>
        </a:p>
      </dgm:t>
    </dgm:pt>
    <dgm:pt modelId="{A6530E80-CFFC-42A8-B274-B8BA236F9BC6}">
      <dgm:prSet/>
      <dgm:spPr/>
      <dgm:t>
        <a:bodyPr/>
        <a:lstStyle/>
        <a:p>
          <a:r>
            <a:rPr lang="en-GB" b="1">
              <a:solidFill>
                <a:schemeClr val="bg1"/>
              </a:solidFill>
            </a:rPr>
            <a:t>Impunity</a:t>
          </a:r>
        </a:p>
      </dgm:t>
    </dgm:pt>
    <dgm:pt modelId="{638B0923-F3E5-49B0-9C49-93683B71ADFC}" type="parTrans" cxnId="{362F6C27-D982-4FFD-A5C5-7EDCDBDA7E55}">
      <dgm:prSet/>
      <dgm:spPr/>
      <dgm:t>
        <a:bodyPr/>
        <a:lstStyle/>
        <a:p>
          <a:endParaRPr lang="en-GB"/>
        </a:p>
      </dgm:t>
    </dgm:pt>
    <dgm:pt modelId="{69131845-8342-4C06-AB8C-DB117747C5E7}" type="sibTrans" cxnId="{362F6C27-D982-4FFD-A5C5-7EDCDBDA7E55}">
      <dgm:prSet/>
      <dgm:spPr/>
      <dgm:t>
        <a:bodyPr/>
        <a:lstStyle/>
        <a:p>
          <a:endParaRPr lang="en-GB"/>
        </a:p>
      </dgm:t>
    </dgm:pt>
    <dgm:pt modelId="{E45E81D9-99C8-4825-95EA-49EFFF1D2B95}">
      <dgm:prSet/>
      <dgm:spPr/>
      <dgm:t>
        <a:bodyPr/>
        <a:lstStyle/>
        <a:p>
          <a:r>
            <a:rPr lang="en-GB" b="1" dirty="0">
              <a:solidFill>
                <a:schemeClr val="bg1"/>
              </a:solidFill>
            </a:rPr>
            <a:t>Loss of male power/ role in family and community</a:t>
          </a:r>
        </a:p>
      </dgm:t>
    </dgm:pt>
    <dgm:pt modelId="{118951DD-BCE0-4017-8D43-58775C7F380E}" type="parTrans" cxnId="{4347F399-9BCF-4082-AD1D-65AA474EC055}">
      <dgm:prSet/>
      <dgm:spPr/>
      <dgm:t>
        <a:bodyPr/>
        <a:lstStyle/>
        <a:p>
          <a:endParaRPr lang="en-GB"/>
        </a:p>
      </dgm:t>
    </dgm:pt>
    <dgm:pt modelId="{F8A9716E-009E-4A0C-B1B1-66D1517B40BB}" type="sibTrans" cxnId="{4347F399-9BCF-4082-AD1D-65AA474EC055}">
      <dgm:prSet/>
      <dgm:spPr/>
      <dgm:t>
        <a:bodyPr/>
        <a:lstStyle/>
        <a:p>
          <a:endParaRPr lang="en-GB"/>
        </a:p>
      </dgm:t>
    </dgm:pt>
    <dgm:pt modelId="{F608020A-A634-497D-877F-0344552FA882}">
      <dgm:prSet/>
      <dgm:spPr/>
      <dgm:t>
        <a:bodyPr/>
        <a:lstStyle/>
        <a:p>
          <a:r>
            <a:rPr lang="en-GB" b="1">
              <a:solidFill>
                <a:schemeClr val="bg1"/>
              </a:solidFill>
            </a:rPr>
            <a:t>Men seeking to assert power</a:t>
          </a:r>
          <a:endParaRPr lang="en-GB" b="1" dirty="0">
            <a:solidFill>
              <a:schemeClr val="bg1"/>
            </a:solidFill>
          </a:endParaRPr>
        </a:p>
      </dgm:t>
    </dgm:pt>
    <dgm:pt modelId="{9B6C07C7-40A5-4032-B649-D07303EA6092}" type="parTrans" cxnId="{8CB820F0-96C2-4507-AE50-C3DB5126B2BB}">
      <dgm:prSet/>
      <dgm:spPr/>
      <dgm:t>
        <a:bodyPr/>
        <a:lstStyle/>
        <a:p>
          <a:endParaRPr lang="en-GB"/>
        </a:p>
      </dgm:t>
    </dgm:pt>
    <dgm:pt modelId="{6D06FF35-7AC3-4F2C-A92A-D64A475A295C}" type="sibTrans" cxnId="{8CB820F0-96C2-4507-AE50-C3DB5126B2BB}">
      <dgm:prSet/>
      <dgm:spPr/>
      <dgm:t>
        <a:bodyPr/>
        <a:lstStyle/>
        <a:p>
          <a:endParaRPr lang="en-GB"/>
        </a:p>
      </dgm:t>
    </dgm:pt>
    <dgm:pt modelId="{5F2F8E2F-49A5-49D7-A2A0-B00F5D7A0116}">
      <dgm:prSet/>
      <dgm:spPr/>
      <dgm:t>
        <a:bodyPr/>
        <a:lstStyle/>
        <a:p>
          <a:r>
            <a:rPr lang="en-GB" b="1" dirty="0">
              <a:solidFill>
                <a:schemeClr val="bg1"/>
              </a:solidFill>
            </a:rPr>
            <a:t>Retaliation</a:t>
          </a:r>
        </a:p>
      </dgm:t>
    </dgm:pt>
    <dgm:pt modelId="{91B1E025-8D50-44B6-AC5D-A8B7543F1F11}" type="parTrans" cxnId="{CFE3A258-FDFC-4A4C-A079-9E426532B49F}">
      <dgm:prSet/>
      <dgm:spPr/>
      <dgm:t>
        <a:bodyPr/>
        <a:lstStyle/>
        <a:p>
          <a:endParaRPr lang="en-GB"/>
        </a:p>
      </dgm:t>
    </dgm:pt>
    <dgm:pt modelId="{57178F83-3F48-4471-B467-6AA8DFBA1453}" type="sibTrans" cxnId="{CFE3A258-FDFC-4A4C-A079-9E426532B49F}">
      <dgm:prSet/>
      <dgm:spPr/>
      <dgm:t>
        <a:bodyPr/>
        <a:lstStyle/>
        <a:p>
          <a:endParaRPr lang="en-GB"/>
        </a:p>
      </dgm:t>
    </dgm:pt>
    <dgm:pt modelId="{8C291217-B20E-43EF-9A9A-39795F721F9C}">
      <dgm:prSet/>
      <dgm:spPr/>
      <dgm:t>
        <a:bodyPr/>
        <a:lstStyle/>
        <a:p>
          <a:r>
            <a:rPr lang="en-GB" b="1" dirty="0">
              <a:solidFill>
                <a:schemeClr val="bg1"/>
              </a:solidFill>
            </a:rPr>
            <a:t>Tool/ strategy of war</a:t>
          </a:r>
        </a:p>
      </dgm:t>
    </dgm:pt>
    <dgm:pt modelId="{C22D3C98-8CF0-4307-9762-409AAD2F23E1}" type="parTrans" cxnId="{3BE51313-D5FA-4D4F-AE55-E3BB1DD6ADA3}">
      <dgm:prSet/>
      <dgm:spPr/>
      <dgm:t>
        <a:bodyPr/>
        <a:lstStyle/>
        <a:p>
          <a:endParaRPr lang="en-GB"/>
        </a:p>
      </dgm:t>
    </dgm:pt>
    <dgm:pt modelId="{FB055FE9-5E24-4EEF-A2C5-0826F0AA757B}" type="sibTrans" cxnId="{3BE51313-D5FA-4D4F-AE55-E3BB1DD6ADA3}">
      <dgm:prSet/>
      <dgm:spPr/>
      <dgm:t>
        <a:bodyPr/>
        <a:lstStyle/>
        <a:p>
          <a:endParaRPr lang="en-GB"/>
        </a:p>
      </dgm:t>
    </dgm:pt>
    <dgm:pt modelId="{86A09B3C-E460-47C6-AF0E-FDEB87F8CB68}">
      <dgm:prSet/>
      <dgm:spPr/>
      <dgm:t>
        <a:bodyPr/>
        <a:lstStyle/>
        <a:p>
          <a:r>
            <a:rPr lang="en-GB" b="1">
              <a:solidFill>
                <a:schemeClr val="bg1"/>
              </a:solidFill>
            </a:rPr>
            <a:t>Lack of education</a:t>
          </a:r>
          <a:endParaRPr lang="en-GB" b="1" dirty="0">
            <a:solidFill>
              <a:schemeClr val="bg1"/>
            </a:solidFill>
          </a:endParaRPr>
        </a:p>
      </dgm:t>
    </dgm:pt>
    <dgm:pt modelId="{306E76BC-5B75-4F39-B0F9-06C9E0E46B1F}" type="parTrans" cxnId="{85311D5A-51DE-4869-9422-EEC4BFE37650}">
      <dgm:prSet/>
      <dgm:spPr/>
      <dgm:t>
        <a:bodyPr/>
        <a:lstStyle/>
        <a:p>
          <a:endParaRPr lang="en-GB"/>
        </a:p>
      </dgm:t>
    </dgm:pt>
    <dgm:pt modelId="{BF2DD4DE-F530-4DE1-B1E1-DFCB807A46F8}" type="sibTrans" cxnId="{85311D5A-51DE-4869-9422-EEC4BFE37650}">
      <dgm:prSet/>
      <dgm:spPr/>
      <dgm:t>
        <a:bodyPr/>
        <a:lstStyle/>
        <a:p>
          <a:endParaRPr lang="en-GB"/>
        </a:p>
      </dgm:t>
    </dgm:pt>
    <dgm:pt modelId="{B2219C08-230B-4922-8CE6-7AFAC7471197}">
      <dgm:prSet/>
      <dgm:spPr/>
      <dgm:t>
        <a:bodyPr/>
        <a:lstStyle/>
        <a:p>
          <a:r>
            <a:rPr lang="en-GB" b="1" dirty="0">
              <a:solidFill>
                <a:schemeClr val="bg1"/>
              </a:solidFill>
            </a:rPr>
            <a:t>Leadership predominantly male</a:t>
          </a:r>
        </a:p>
      </dgm:t>
    </dgm:pt>
    <dgm:pt modelId="{0E219165-4CE9-40BD-96ED-6579E5919A21}" type="parTrans" cxnId="{C4385B35-F8EC-4FAB-9CCF-A1F6AE594EDC}">
      <dgm:prSet/>
      <dgm:spPr/>
      <dgm:t>
        <a:bodyPr/>
        <a:lstStyle/>
        <a:p>
          <a:endParaRPr lang="en-GB"/>
        </a:p>
      </dgm:t>
    </dgm:pt>
    <dgm:pt modelId="{BCF58D43-8B2F-4FC3-AB45-0B561001C483}" type="sibTrans" cxnId="{C4385B35-F8EC-4FAB-9CCF-A1F6AE594EDC}">
      <dgm:prSet/>
      <dgm:spPr/>
      <dgm:t>
        <a:bodyPr/>
        <a:lstStyle/>
        <a:p>
          <a:endParaRPr lang="en-GB"/>
        </a:p>
      </dgm:t>
    </dgm:pt>
    <dgm:pt modelId="{6301D7AC-FC5B-4C3A-B223-31434713E9CE}">
      <dgm:prSet/>
      <dgm:spPr/>
      <dgm:t>
        <a:bodyPr/>
        <a:lstStyle/>
        <a:p>
          <a:r>
            <a:rPr lang="en-US" b="1" dirty="0">
              <a:solidFill>
                <a:schemeClr val="bg1"/>
              </a:solidFill>
            </a:rPr>
            <a:t>Breakdown of social structures </a:t>
          </a:r>
        </a:p>
      </dgm:t>
    </dgm:pt>
    <dgm:pt modelId="{98CABA28-0452-46E2-97CD-E26CD262CC01}" type="parTrans" cxnId="{7DC705D2-9195-4D9D-8F38-34354F37C710}">
      <dgm:prSet/>
      <dgm:spPr/>
      <dgm:t>
        <a:bodyPr/>
        <a:lstStyle/>
        <a:p>
          <a:endParaRPr lang="en-US"/>
        </a:p>
      </dgm:t>
    </dgm:pt>
    <dgm:pt modelId="{256115A9-D00E-49CC-80C6-BE614709BCDC}" type="sibTrans" cxnId="{7DC705D2-9195-4D9D-8F38-34354F37C710}">
      <dgm:prSet/>
      <dgm:spPr/>
      <dgm:t>
        <a:bodyPr/>
        <a:lstStyle/>
        <a:p>
          <a:endParaRPr lang="en-US"/>
        </a:p>
      </dgm:t>
    </dgm:pt>
    <dgm:pt modelId="{DD70505C-824C-4B5D-919B-A695C93C7D0C}" type="pres">
      <dgm:prSet presAssocID="{24EE4614-8AE1-42E9-8D2C-E5736C37575F}" presName="diagram" presStyleCnt="0">
        <dgm:presLayoutVars>
          <dgm:dir/>
          <dgm:resizeHandles val="exact"/>
        </dgm:presLayoutVars>
      </dgm:prSet>
      <dgm:spPr/>
    </dgm:pt>
    <dgm:pt modelId="{5430A731-90B3-48F2-9D8E-F33949302729}" type="pres">
      <dgm:prSet presAssocID="{6301D7AC-FC5B-4C3A-B223-31434713E9CE}" presName="node" presStyleLbl="node1" presStyleIdx="0" presStyleCnt="16">
        <dgm:presLayoutVars>
          <dgm:bulletEnabled val="1"/>
        </dgm:presLayoutVars>
      </dgm:prSet>
      <dgm:spPr/>
    </dgm:pt>
    <dgm:pt modelId="{DAE8C2CA-36AE-4FA3-94D6-9223BF06B50B}" type="pres">
      <dgm:prSet presAssocID="{256115A9-D00E-49CC-80C6-BE614709BCDC}" presName="sibTrans" presStyleCnt="0"/>
      <dgm:spPr/>
    </dgm:pt>
    <dgm:pt modelId="{84A01AC4-5610-45AA-91A5-509FD7F06D2E}" type="pres">
      <dgm:prSet presAssocID="{621B46B0-EDD0-442F-8A3B-6650757BC1FC}" presName="node" presStyleLbl="node1" presStyleIdx="1" presStyleCnt="16" custScaleX="104892" custScaleY="92513">
        <dgm:presLayoutVars>
          <dgm:bulletEnabled val="1"/>
        </dgm:presLayoutVars>
      </dgm:prSet>
      <dgm:spPr/>
    </dgm:pt>
    <dgm:pt modelId="{FCE5840B-CEDA-4DE6-B74B-1ACE8B91D51E}" type="pres">
      <dgm:prSet presAssocID="{5DC70DF3-1C58-47F9-9153-001D99DC2FDC}" presName="sibTrans" presStyleCnt="0"/>
      <dgm:spPr/>
    </dgm:pt>
    <dgm:pt modelId="{3614D2AB-D30A-406C-97F4-5C5D8F9992D6}" type="pres">
      <dgm:prSet presAssocID="{87DA0C0E-DBD5-4C4B-A353-BBE6665A80FD}" presName="node" presStyleLbl="node1" presStyleIdx="2" presStyleCnt="16">
        <dgm:presLayoutVars>
          <dgm:bulletEnabled val="1"/>
        </dgm:presLayoutVars>
      </dgm:prSet>
      <dgm:spPr/>
    </dgm:pt>
    <dgm:pt modelId="{D71410D8-FAC2-4CBF-890C-C9B970507F2B}" type="pres">
      <dgm:prSet presAssocID="{49FE5A5C-58C3-41D1-A504-12B0BD04913A}" presName="sibTrans" presStyleCnt="0"/>
      <dgm:spPr/>
    </dgm:pt>
    <dgm:pt modelId="{2DEE9587-63D7-4D29-8920-E8E51AE292D5}" type="pres">
      <dgm:prSet presAssocID="{2189F8A9-CC81-45EC-A60E-518797D4ED27}" presName="node" presStyleLbl="node1" presStyleIdx="3" presStyleCnt="16">
        <dgm:presLayoutVars>
          <dgm:bulletEnabled val="1"/>
        </dgm:presLayoutVars>
      </dgm:prSet>
      <dgm:spPr/>
    </dgm:pt>
    <dgm:pt modelId="{939A5EE9-B003-4CD5-8A18-54E1F93CC7DE}" type="pres">
      <dgm:prSet presAssocID="{FAC99AF0-88F8-4E0A-A71C-DD5F488A3337}" presName="sibTrans" presStyleCnt="0"/>
      <dgm:spPr/>
    </dgm:pt>
    <dgm:pt modelId="{53EF86D4-5042-4400-A09C-F17314A14AC3}" type="pres">
      <dgm:prSet presAssocID="{C1C8D8B8-D48D-4785-8C8A-9D88AFE6AE05}" presName="node" presStyleLbl="node1" presStyleIdx="4" presStyleCnt="16">
        <dgm:presLayoutVars>
          <dgm:bulletEnabled val="1"/>
        </dgm:presLayoutVars>
      </dgm:prSet>
      <dgm:spPr/>
    </dgm:pt>
    <dgm:pt modelId="{64B13A5B-596D-4AA5-B935-56946BD0DF62}" type="pres">
      <dgm:prSet presAssocID="{D724576D-5BC5-425A-8BD2-DEEAE6C4E326}" presName="sibTrans" presStyleCnt="0"/>
      <dgm:spPr/>
    </dgm:pt>
    <dgm:pt modelId="{F90781F5-1C60-4B65-A476-03003F4EE673}" type="pres">
      <dgm:prSet presAssocID="{3A466367-E8B1-453F-8164-E4BDC7C45D88}" presName="node" presStyleLbl="node1" presStyleIdx="5" presStyleCnt="16">
        <dgm:presLayoutVars>
          <dgm:bulletEnabled val="1"/>
        </dgm:presLayoutVars>
      </dgm:prSet>
      <dgm:spPr/>
    </dgm:pt>
    <dgm:pt modelId="{5B12F49E-201B-4FF5-8035-25C72C97666A}" type="pres">
      <dgm:prSet presAssocID="{5B0C9DA3-5897-4041-A016-E7599F14B3E6}" presName="sibTrans" presStyleCnt="0"/>
      <dgm:spPr/>
    </dgm:pt>
    <dgm:pt modelId="{4E9C62B9-1EFF-495F-A883-F193B89C057E}" type="pres">
      <dgm:prSet presAssocID="{12EB64EC-0531-40D1-B072-6AE2588CA3F8}" presName="node" presStyleLbl="node1" presStyleIdx="6" presStyleCnt="16">
        <dgm:presLayoutVars>
          <dgm:bulletEnabled val="1"/>
        </dgm:presLayoutVars>
      </dgm:prSet>
      <dgm:spPr/>
    </dgm:pt>
    <dgm:pt modelId="{D9B3792B-23F7-4B25-9575-2A912EA4BC3D}" type="pres">
      <dgm:prSet presAssocID="{C3BF1FF6-4273-4892-B6E0-31FBF9269F8B}" presName="sibTrans" presStyleCnt="0"/>
      <dgm:spPr/>
    </dgm:pt>
    <dgm:pt modelId="{E772677A-BEEE-4A3C-8F71-3C8CDE68EB09}" type="pres">
      <dgm:prSet presAssocID="{5C3997CD-23E1-4996-9091-C7E123E81159}" presName="node" presStyleLbl="node1" presStyleIdx="7" presStyleCnt="16">
        <dgm:presLayoutVars>
          <dgm:bulletEnabled val="1"/>
        </dgm:presLayoutVars>
      </dgm:prSet>
      <dgm:spPr/>
    </dgm:pt>
    <dgm:pt modelId="{0E1226C0-3B61-42F1-A931-E8273995B557}" type="pres">
      <dgm:prSet presAssocID="{63C3E656-7398-4177-94F2-DBC6DED4AA49}" presName="sibTrans" presStyleCnt="0"/>
      <dgm:spPr/>
    </dgm:pt>
    <dgm:pt modelId="{FC89A770-447B-495E-8D2C-F799B29C987D}" type="pres">
      <dgm:prSet presAssocID="{25CFD54D-8480-4C3E-BB20-99F890AA29D7}" presName="node" presStyleLbl="node1" presStyleIdx="8" presStyleCnt="16">
        <dgm:presLayoutVars>
          <dgm:bulletEnabled val="1"/>
        </dgm:presLayoutVars>
      </dgm:prSet>
      <dgm:spPr/>
    </dgm:pt>
    <dgm:pt modelId="{2BD50C7E-2A77-4C4D-BAC9-917203FDC745}" type="pres">
      <dgm:prSet presAssocID="{D9C5D1F7-1070-4F8B-AED7-F634B5BA1137}" presName="sibTrans" presStyleCnt="0"/>
      <dgm:spPr/>
    </dgm:pt>
    <dgm:pt modelId="{936DCE2A-D6AB-41DF-907E-09FC0C2B5961}" type="pres">
      <dgm:prSet presAssocID="{A6530E80-CFFC-42A8-B274-B8BA236F9BC6}" presName="node" presStyleLbl="node1" presStyleIdx="9" presStyleCnt="16">
        <dgm:presLayoutVars>
          <dgm:bulletEnabled val="1"/>
        </dgm:presLayoutVars>
      </dgm:prSet>
      <dgm:spPr/>
    </dgm:pt>
    <dgm:pt modelId="{766BD133-3448-4FAD-AF54-985CC43368DB}" type="pres">
      <dgm:prSet presAssocID="{69131845-8342-4C06-AB8C-DB117747C5E7}" presName="sibTrans" presStyleCnt="0"/>
      <dgm:spPr/>
    </dgm:pt>
    <dgm:pt modelId="{6EFC14B8-F3F7-46BE-A794-8189D04410A2}" type="pres">
      <dgm:prSet presAssocID="{E45E81D9-99C8-4825-95EA-49EFFF1D2B95}" presName="node" presStyleLbl="node1" presStyleIdx="10" presStyleCnt="16">
        <dgm:presLayoutVars>
          <dgm:bulletEnabled val="1"/>
        </dgm:presLayoutVars>
      </dgm:prSet>
      <dgm:spPr/>
    </dgm:pt>
    <dgm:pt modelId="{ED22C824-B1A1-477F-B40F-2BD4EEBDC8B1}" type="pres">
      <dgm:prSet presAssocID="{F8A9716E-009E-4A0C-B1B1-66D1517B40BB}" presName="sibTrans" presStyleCnt="0"/>
      <dgm:spPr/>
    </dgm:pt>
    <dgm:pt modelId="{CAAB0C00-AE67-49BF-A6AB-2224E4722257}" type="pres">
      <dgm:prSet presAssocID="{F608020A-A634-497D-877F-0344552FA882}" presName="node" presStyleLbl="node1" presStyleIdx="11" presStyleCnt="16">
        <dgm:presLayoutVars>
          <dgm:bulletEnabled val="1"/>
        </dgm:presLayoutVars>
      </dgm:prSet>
      <dgm:spPr/>
    </dgm:pt>
    <dgm:pt modelId="{E68DDC94-CB76-49C7-A031-A640C36DD5C0}" type="pres">
      <dgm:prSet presAssocID="{6D06FF35-7AC3-4F2C-A92A-D64A475A295C}" presName="sibTrans" presStyleCnt="0"/>
      <dgm:spPr/>
    </dgm:pt>
    <dgm:pt modelId="{EBE97045-FF5F-4296-9782-CC8D28AD1A65}" type="pres">
      <dgm:prSet presAssocID="{5F2F8E2F-49A5-49D7-A2A0-B00F5D7A0116}" presName="node" presStyleLbl="node1" presStyleIdx="12" presStyleCnt="16">
        <dgm:presLayoutVars>
          <dgm:bulletEnabled val="1"/>
        </dgm:presLayoutVars>
      </dgm:prSet>
      <dgm:spPr/>
    </dgm:pt>
    <dgm:pt modelId="{F11CA1F7-8491-4824-BBAE-BDD599291639}" type="pres">
      <dgm:prSet presAssocID="{57178F83-3F48-4471-B467-6AA8DFBA1453}" presName="sibTrans" presStyleCnt="0"/>
      <dgm:spPr/>
    </dgm:pt>
    <dgm:pt modelId="{63FFA7EB-54F5-4689-A121-51657CAD7F00}" type="pres">
      <dgm:prSet presAssocID="{8C291217-B20E-43EF-9A9A-39795F721F9C}" presName="node" presStyleLbl="node1" presStyleIdx="13" presStyleCnt="16">
        <dgm:presLayoutVars>
          <dgm:bulletEnabled val="1"/>
        </dgm:presLayoutVars>
      </dgm:prSet>
      <dgm:spPr/>
    </dgm:pt>
    <dgm:pt modelId="{CBDE90C3-77B3-447F-A9BE-F44FF733BED3}" type="pres">
      <dgm:prSet presAssocID="{FB055FE9-5E24-4EEF-A2C5-0826F0AA757B}" presName="sibTrans" presStyleCnt="0"/>
      <dgm:spPr/>
    </dgm:pt>
    <dgm:pt modelId="{95B60A49-E36F-414D-AD79-48EA25DAA4EB}" type="pres">
      <dgm:prSet presAssocID="{86A09B3C-E460-47C6-AF0E-FDEB87F8CB68}" presName="node" presStyleLbl="node1" presStyleIdx="14" presStyleCnt="16">
        <dgm:presLayoutVars>
          <dgm:bulletEnabled val="1"/>
        </dgm:presLayoutVars>
      </dgm:prSet>
      <dgm:spPr/>
    </dgm:pt>
    <dgm:pt modelId="{F512DD18-F76C-4545-8CCD-CF7F619C3C3D}" type="pres">
      <dgm:prSet presAssocID="{BF2DD4DE-F530-4DE1-B1E1-DFCB807A46F8}" presName="sibTrans" presStyleCnt="0"/>
      <dgm:spPr/>
    </dgm:pt>
    <dgm:pt modelId="{1D565FC9-33B0-4B69-A57E-F86035CB31B3}" type="pres">
      <dgm:prSet presAssocID="{B2219C08-230B-4922-8CE6-7AFAC7471197}" presName="node" presStyleLbl="node1" presStyleIdx="15" presStyleCnt="16">
        <dgm:presLayoutVars>
          <dgm:bulletEnabled val="1"/>
        </dgm:presLayoutVars>
      </dgm:prSet>
      <dgm:spPr/>
    </dgm:pt>
  </dgm:ptLst>
  <dgm:cxnLst>
    <dgm:cxn modelId="{F8DCE104-84AC-428C-9F61-FF9285B4FB44}" type="presOf" srcId="{25CFD54D-8480-4C3E-BB20-99F890AA29D7}" destId="{FC89A770-447B-495E-8D2C-F799B29C987D}" srcOrd="0" destOrd="0" presId="urn:microsoft.com/office/officeart/2005/8/layout/default"/>
    <dgm:cxn modelId="{0CF8E711-74F5-4A21-8850-07346E5D1926}" type="presOf" srcId="{8C291217-B20E-43EF-9A9A-39795F721F9C}" destId="{63FFA7EB-54F5-4689-A121-51657CAD7F00}" srcOrd="0" destOrd="0" presId="urn:microsoft.com/office/officeart/2005/8/layout/default"/>
    <dgm:cxn modelId="{3BE51313-D5FA-4D4F-AE55-E3BB1DD6ADA3}" srcId="{24EE4614-8AE1-42E9-8D2C-E5736C37575F}" destId="{8C291217-B20E-43EF-9A9A-39795F721F9C}" srcOrd="13" destOrd="0" parTransId="{C22D3C98-8CF0-4307-9762-409AAD2F23E1}" sibTransId="{FB055FE9-5E24-4EEF-A2C5-0826F0AA757B}"/>
    <dgm:cxn modelId="{41385513-25A2-46B7-AB33-B594D7118154}" type="presOf" srcId="{A6530E80-CFFC-42A8-B274-B8BA236F9BC6}" destId="{936DCE2A-D6AB-41DF-907E-09FC0C2B5961}" srcOrd="0" destOrd="0" presId="urn:microsoft.com/office/officeart/2005/8/layout/default"/>
    <dgm:cxn modelId="{4908E41B-A456-471F-8222-FB2ECA274CFC}" type="presOf" srcId="{2189F8A9-CC81-45EC-A60E-518797D4ED27}" destId="{2DEE9587-63D7-4D29-8920-E8E51AE292D5}" srcOrd="0" destOrd="0" presId="urn:microsoft.com/office/officeart/2005/8/layout/default"/>
    <dgm:cxn modelId="{362F6C27-D982-4FFD-A5C5-7EDCDBDA7E55}" srcId="{24EE4614-8AE1-42E9-8D2C-E5736C37575F}" destId="{A6530E80-CFFC-42A8-B274-B8BA236F9BC6}" srcOrd="9" destOrd="0" parTransId="{638B0923-F3E5-49B0-9C49-93683B71ADFC}" sibTransId="{69131845-8342-4C06-AB8C-DB117747C5E7}"/>
    <dgm:cxn modelId="{7F57882B-340B-49BF-B094-D8624617939B}" type="presOf" srcId="{5C3997CD-23E1-4996-9091-C7E123E81159}" destId="{E772677A-BEEE-4A3C-8F71-3C8CDE68EB09}" srcOrd="0" destOrd="0" presId="urn:microsoft.com/office/officeart/2005/8/layout/default"/>
    <dgm:cxn modelId="{642DFD2B-14EA-4AA6-AD63-AB999344C5DD}" srcId="{24EE4614-8AE1-42E9-8D2C-E5736C37575F}" destId="{87DA0C0E-DBD5-4C4B-A353-BBE6665A80FD}" srcOrd="2" destOrd="0" parTransId="{4915AE98-2B20-4FED-A712-7143C5D7BD09}" sibTransId="{49FE5A5C-58C3-41D1-A504-12B0BD04913A}"/>
    <dgm:cxn modelId="{C9A5452D-CF3C-44CA-88E5-E329B823FAD5}" srcId="{24EE4614-8AE1-42E9-8D2C-E5736C37575F}" destId="{5C3997CD-23E1-4996-9091-C7E123E81159}" srcOrd="7" destOrd="0" parTransId="{F92B2781-E126-49AA-9F34-C3D7662748BB}" sibTransId="{63C3E656-7398-4177-94F2-DBC6DED4AA49}"/>
    <dgm:cxn modelId="{7EA82334-FC87-4C8E-8B03-2D742F823462}" type="presOf" srcId="{B2219C08-230B-4922-8CE6-7AFAC7471197}" destId="{1D565FC9-33B0-4B69-A57E-F86035CB31B3}" srcOrd="0" destOrd="0" presId="urn:microsoft.com/office/officeart/2005/8/layout/default"/>
    <dgm:cxn modelId="{C4385B35-F8EC-4FAB-9CCF-A1F6AE594EDC}" srcId="{24EE4614-8AE1-42E9-8D2C-E5736C37575F}" destId="{B2219C08-230B-4922-8CE6-7AFAC7471197}" srcOrd="15" destOrd="0" parTransId="{0E219165-4CE9-40BD-96ED-6579E5919A21}" sibTransId="{BCF58D43-8B2F-4FC3-AB45-0B561001C483}"/>
    <dgm:cxn modelId="{90E10C5C-20AB-4E8B-8B86-CCFDE731C899}" type="presOf" srcId="{24EE4614-8AE1-42E9-8D2C-E5736C37575F}" destId="{DD70505C-824C-4B5D-919B-A695C93C7D0C}" srcOrd="0" destOrd="0" presId="urn:microsoft.com/office/officeart/2005/8/layout/default"/>
    <dgm:cxn modelId="{DF11A56B-5472-47CB-A0EE-17AF3C8BA1D8}" type="presOf" srcId="{C1C8D8B8-D48D-4785-8C8A-9D88AFE6AE05}" destId="{53EF86D4-5042-4400-A09C-F17314A14AC3}" srcOrd="0" destOrd="0" presId="urn:microsoft.com/office/officeart/2005/8/layout/default"/>
    <dgm:cxn modelId="{64239673-6E15-4F11-B804-35276577EE65}" srcId="{24EE4614-8AE1-42E9-8D2C-E5736C37575F}" destId="{12EB64EC-0531-40D1-B072-6AE2588CA3F8}" srcOrd="6" destOrd="0" parTransId="{0221B431-13C3-4A33-BAB0-19CD87C48FDE}" sibTransId="{C3BF1FF6-4273-4892-B6E0-31FBF9269F8B}"/>
    <dgm:cxn modelId="{10B8E775-7503-4266-BEBC-771ABEA9BAFA}" type="presOf" srcId="{5F2F8E2F-49A5-49D7-A2A0-B00F5D7A0116}" destId="{EBE97045-FF5F-4296-9782-CC8D28AD1A65}" srcOrd="0" destOrd="0" presId="urn:microsoft.com/office/officeart/2005/8/layout/default"/>
    <dgm:cxn modelId="{CFE3A258-FDFC-4A4C-A079-9E426532B49F}" srcId="{24EE4614-8AE1-42E9-8D2C-E5736C37575F}" destId="{5F2F8E2F-49A5-49D7-A2A0-B00F5D7A0116}" srcOrd="12" destOrd="0" parTransId="{91B1E025-8D50-44B6-AC5D-A8B7543F1F11}" sibTransId="{57178F83-3F48-4471-B467-6AA8DFBA1453}"/>
    <dgm:cxn modelId="{85311D5A-51DE-4869-9422-EEC4BFE37650}" srcId="{24EE4614-8AE1-42E9-8D2C-E5736C37575F}" destId="{86A09B3C-E460-47C6-AF0E-FDEB87F8CB68}" srcOrd="14" destOrd="0" parTransId="{306E76BC-5B75-4F39-B0F9-06C9E0E46B1F}" sibTransId="{BF2DD4DE-F530-4DE1-B1E1-DFCB807A46F8}"/>
    <dgm:cxn modelId="{CEA95D80-3996-4205-90C4-044DEC7FE499}" srcId="{24EE4614-8AE1-42E9-8D2C-E5736C37575F}" destId="{25CFD54D-8480-4C3E-BB20-99F890AA29D7}" srcOrd="8" destOrd="0" parTransId="{AB01B1E0-6819-4EA6-9DAF-0EA85DA4EE06}" sibTransId="{D9C5D1F7-1070-4F8B-AED7-F634B5BA1137}"/>
    <dgm:cxn modelId="{3C74B587-DA75-4DC3-89DC-8ED7118C6487}" type="presOf" srcId="{86A09B3C-E460-47C6-AF0E-FDEB87F8CB68}" destId="{95B60A49-E36F-414D-AD79-48EA25DAA4EB}" srcOrd="0" destOrd="0" presId="urn:microsoft.com/office/officeart/2005/8/layout/default"/>
    <dgm:cxn modelId="{CB864E89-5CD7-427F-AF04-168F6E000E97}" type="presOf" srcId="{E45E81D9-99C8-4825-95EA-49EFFF1D2B95}" destId="{6EFC14B8-F3F7-46BE-A794-8189D04410A2}" srcOrd="0" destOrd="0" presId="urn:microsoft.com/office/officeart/2005/8/layout/default"/>
    <dgm:cxn modelId="{4347F399-9BCF-4082-AD1D-65AA474EC055}" srcId="{24EE4614-8AE1-42E9-8D2C-E5736C37575F}" destId="{E45E81D9-99C8-4825-95EA-49EFFF1D2B95}" srcOrd="10" destOrd="0" parTransId="{118951DD-BCE0-4017-8D43-58775C7F380E}" sibTransId="{F8A9716E-009E-4A0C-B1B1-66D1517B40BB}"/>
    <dgm:cxn modelId="{0F0358A1-2812-4DB7-89DB-A137A121CFD2}" type="presOf" srcId="{3A466367-E8B1-453F-8164-E4BDC7C45D88}" destId="{F90781F5-1C60-4B65-A476-03003F4EE673}" srcOrd="0" destOrd="0" presId="urn:microsoft.com/office/officeart/2005/8/layout/default"/>
    <dgm:cxn modelId="{F27D8EB0-3B5A-4097-8824-41CD3297B672}" srcId="{24EE4614-8AE1-42E9-8D2C-E5736C37575F}" destId="{2189F8A9-CC81-45EC-A60E-518797D4ED27}" srcOrd="3" destOrd="0" parTransId="{0833BAF8-FC31-4DC4-9F59-C83F5B6312B5}" sibTransId="{FAC99AF0-88F8-4E0A-A71C-DD5F488A3337}"/>
    <dgm:cxn modelId="{6A7496B6-65AA-4DEB-8E1C-3D9BEC5282DB}" type="presOf" srcId="{87DA0C0E-DBD5-4C4B-A353-BBE6665A80FD}" destId="{3614D2AB-D30A-406C-97F4-5C5D8F9992D6}" srcOrd="0" destOrd="0" presId="urn:microsoft.com/office/officeart/2005/8/layout/default"/>
    <dgm:cxn modelId="{3149CCBA-6365-45B0-8EFB-20A8BBE512DE}" type="presOf" srcId="{621B46B0-EDD0-442F-8A3B-6650757BC1FC}" destId="{84A01AC4-5610-45AA-91A5-509FD7F06D2E}" srcOrd="0" destOrd="0" presId="urn:microsoft.com/office/officeart/2005/8/layout/default"/>
    <dgm:cxn modelId="{93C046BE-2278-4726-81AB-64ECE80D9BDA}" type="presOf" srcId="{6301D7AC-FC5B-4C3A-B223-31434713E9CE}" destId="{5430A731-90B3-48F2-9D8E-F33949302729}" srcOrd="0" destOrd="0" presId="urn:microsoft.com/office/officeart/2005/8/layout/default"/>
    <dgm:cxn modelId="{7DC705D2-9195-4D9D-8F38-34354F37C710}" srcId="{24EE4614-8AE1-42E9-8D2C-E5736C37575F}" destId="{6301D7AC-FC5B-4C3A-B223-31434713E9CE}" srcOrd="0" destOrd="0" parTransId="{98CABA28-0452-46E2-97CD-E26CD262CC01}" sibTransId="{256115A9-D00E-49CC-80C6-BE614709BCDC}"/>
    <dgm:cxn modelId="{77EBB2E2-587A-4670-AA2F-0104B178322D}" type="presOf" srcId="{12EB64EC-0531-40D1-B072-6AE2588CA3F8}" destId="{4E9C62B9-1EFF-495F-A883-F193B89C057E}" srcOrd="0" destOrd="0" presId="urn:microsoft.com/office/officeart/2005/8/layout/default"/>
    <dgm:cxn modelId="{96DA5DE3-7CA3-4E00-AB5B-66B455617CD0}" srcId="{24EE4614-8AE1-42E9-8D2C-E5736C37575F}" destId="{621B46B0-EDD0-442F-8A3B-6650757BC1FC}" srcOrd="1" destOrd="0" parTransId="{920C64DE-4D72-4DE6-8C91-0CBD777A197D}" sibTransId="{5DC70DF3-1C58-47F9-9153-001D99DC2FDC}"/>
    <dgm:cxn modelId="{2C0BA3E9-4410-4856-BDFB-EBBD01DDF367}" type="presOf" srcId="{F608020A-A634-497D-877F-0344552FA882}" destId="{CAAB0C00-AE67-49BF-A6AB-2224E4722257}" srcOrd="0" destOrd="0" presId="urn:microsoft.com/office/officeart/2005/8/layout/default"/>
    <dgm:cxn modelId="{8CB820F0-96C2-4507-AE50-C3DB5126B2BB}" srcId="{24EE4614-8AE1-42E9-8D2C-E5736C37575F}" destId="{F608020A-A634-497D-877F-0344552FA882}" srcOrd="11" destOrd="0" parTransId="{9B6C07C7-40A5-4032-B649-D07303EA6092}" sibTransId="{6D06FF35-7AC3-4F2C-A92A-D64A475A295C}"/>
    <dgm:cxn modelId="{0D0AA7F3-7C13-45D5-9150-5303FD986D87}" srcId="{24EE4614-8AE1-42E9-8D2C-E5736C37575F}" destId="{3A466367-E8B1-453F-8164-E4BDC7C45D88}" srcOrd="5" destOrd="0" parTransId="{499642F0-7390-4C2F-AA4B-D516523DF1AA}" sibTransId="{5B0C9DA3-5897-4041-A016-E7599F14B3E6}"/>
    <dgm:cxn modelId="{024014F7-151F-4D86-AE72-3C8B1EDA26B8}" srcId="{24EE4614-8AE1-42E9-8D2C-E5736C37575F}" destId="{C1C8D8B8-D48D-4785-8C8A-9D88AFE6AE05}" srcOrd="4" destOrd="0" parTransId="{6D2A3229-3C27-4471-9B8B-DD90DB4C8DBD}" sibTransId="{D724576D-5BC5-425A-8BD2-DEEAE6C4E326}"/>
    <dgm:cxn modelId="{1D45AE64-F616-4301-A913-ADB7040BD37D}" type="presParOf" srcId="{DD70505C-824C-4B5D-919B-A695C93C7D0C}" destId="{5430A731-90B3-48F2-9D8E-F33949302729}" srcOrd="0" destOrd="0" presId="urn:microsoft.com/office/officeart/2005/8/layout/default"/>
    <dgm:cxn modelId="{E906E2F9-F1AF-4AA8-9A52-9D00CD3A68B6}" type="presParOf" srcId="{DD70505C-824C-4B5D-919B-A695C93C7D0C}" destId="{DAE8C2CA-36AE-4FA3-94D6-9223BF06B50B}" srcOrd="1" destOrd="0" presId="urn:microsoft.com/office/officeart/2005/8/layout/default"/>
    <dgm:cxn modelId="{0039E86C-7D40-481D-B353-5ED23034E659}" type="presParOf" srcId="{DD70505C-824C-4B5D-919B-A695C93C7D0C}" destId="{84A01AC4-5610-45AA-91A5-509FD7F06D2E}" srcOrd="2" destOrd="0" presId="urn:microsoft.com/office/officeart/2005/8/layout/default"/>
    <dgm:cxn modelId="{0362469E-6B49-40D1-9483-4A98DDC6BF14}" type="presParOf" srcId="{DD70505C-824C-4B5D-919B-A695C93C7D0C}" destId="{FCE5840B-CEDA-4DE6-B74B-1ACE8B91D51E}" srcOrd="3" destOrd="0" presId="urn:microsoft.com/office/officeart/2005/8/layout/default"/>
    <dgm:cxn modelId="{262E98E3-8F2E-4B73-804B-44F9E144C335}" type="presParOf" srcId="{DD70505C-824C-4B5D-919B-A695C93C7D0C}" destId="{3614D2AB-D30A-406C-97F4-5C5D8F9992D6}" srcOrd="4" destOrd="0" presId="urn:microsoft.com/office/officeart/2005/8/layout/default"/>
    <dgm:cxn modelId="{630BFBC6-3548-4CA8-9FF6-4F69FABC1137}" type="presParOf" srcId="{DD70505C-824C-4B5D-919B-A695C93C7D0C}" destId="{D71410D8-FAC2-4CBF-890C-C9B970507F2B}" srcOrd="5" destOrd="0" presId="urn:microsoft.com/office/officeart/2005/8/layout/default"/>
    <dgm:cxn modelId="{2CDB8B8C-BF9E-4E34-AAC3-8C5C950A7825}" type="presParOf" srcId="{DD70505C-824C-4B5D-919B-A695C93C7D0C}" destId="{2DEE9587-63D7-4D29-8920-E8E51AE292D5}" srcOrd="6" destOrd="0" presId="urn:microsoft.com/office/officeart/2005/8/layout/default"/>
    <dgm:cxn modelId="{97836B5D-ACF5-40ED-B1E7-159DA9AF321B}" type="presParOf" srcId="{DD70505C-824C-4B5D-919B-A695C93C7D0C}" destId="{939A5EE9-B003-4CD5-8A18-54E1F93CC7DE}" srcOrd="7" destOrd="0" presId="urn:microsoft.com/office/officeart/2005/8/layout/default"/>
    <dgm:cxn modelId="{C89D9746-0F37-4F6C-A25E-96F02E3D996F}" type="presParOf" srcId="{DD70505C-824C-4B5D-919B-A695C93C7D0C}" destId="{53EF86D4-5042-4400-A09C-F17314A14AC3}" srcOrd="8" destOrd="0" presId="urn:microsoft.com/office/officeart/2005/8/layout/default"/>
    <dgm:cxn modelId="{D0B0A2C8-52B5-47A5-A3F5-D03E77AF37B7}" type="presParOf" srcId="{DD70505C-824C-4B5D-919B-A695C93C7D0C}" destId="{64B13A5B-596D-4AA5-B935-56946BD0DF62}" srcOrd="9" destOrd="0" presId="urn:microsoft.com/office/officeart/2005/8/layout/default"/>
    <dgm:cxn modelId="{54669D20-1975-4E6C-9D74-562522F4D0FA}" type="presParOf" srcId="{DD70505C-824C-4B5D-919B-A695C93C7D0C}" destId="{F90781F5-1C60-4B65-A476-03003F4EE673}" srcOrd="10" destOrd="0" presId="urn:microsoft.com/office/officeart/2005/8/layout/default"/>
    <dgm:cxn modelId="{3513C75C-8987-40FA-9DC8-8E578BFF83D3}" type="presParOf" srcId="{DD70505C-824C-4B5D-919B-A695C93C7D0C}" destId="{5B12F49E-201B-4FF5-8035-25C72C97666A}" srcOrd="11" destOrd="0" presId="urn:microsoft.com/office/officeart/2005/8/layout/default"/>
    <dgm:cxn modelId="{EFA5C40E-2ADC-48D1-94FA-12F78036578C}" type="presParOf" srcId="{DD70505C-824C-4B5D-919B-A695C93C7D0C}" destId="{4E9C62B9-1EFF-495F-A883-F193B89C057E}" srcOrd="12" destOrd="0" presId="urn:microsoft.com/office/officeart/2005/8/layout/default"/>
    <dgm:cxn modelId="{0DE0ACB3-59FD-411D-917F-45B60CD9A2A4}" type="presParOf" srcId="{DD70505C-824C-4B5D-919B-A695C93C7D0C}" destId="{D9B3792B-23F7-4B25-9575-2A912EA4BC3D}" srcOrd="13" destOrd="0" presId="urn:microsoft.com/office/officeart/2005/8/layout/default"/>
    <dgm:cxn modelId="{3E869AFE-63C1-4E6E-9132-105FCB4F577D}" type="presParOf" srcId="{DD70505C-824C-4B5D-919B-A695C93C7D0C}" destId="{E772677A-BEEE-4A3C-8F71-3C8CDE68EB09}" srcOrd="14" destOrd="0" presId="urn:microsoft.com/office/officeart/2005/8/layout/default"/>
    <dgm:cxn modelId="{84717367-AE78-4F22-899E-27A3E47F2D66}" type="presParOf" srcId="{DD70505C-824C-4B5D-919B-A695C93C7D0C}" destId="{0E1226C0-3B61-42F1-A931-E8273995B557}" srcOrd="15" destOrd="0" presId="urn:microsoft.com/office/officeart/2005/8/layout/default"/>
    <dgm:cxn modelId="{6A342B63-E418-4272-BF40-CA954E22FD33}" type="presParOf" srcId="{DD70505C-824C-4B5D-919B-A695C93C7D0C}" destId="{FC89A770-447B-495E-8D2C-F799B29C987D}" srcOrd="16" destOrd="0" presId="urn:microsoft.com/office/officeart/2005/8/layout/default"/>
    <dgm:cxn modelId="{9BA80131-AAF0-4691-8229-CF8C7F9663FD}" type="presParOf" srcId="{DD70505C-824C-4B5D-919B-A695C93C7D0C}" destId="{2BD50C7E-2A77-4C4D-BAC9-917203FDC745}" srcOrd="17" destOrd="0" presId="urn:microsoft.com/office/officeart/2005/8/layout/default"/>
    <dgm:cxn modelId="{08D2379C-6603-4AA5-AD27-D8E87AA2F554}" type="presParOf" srcId="{DD70505C-824C-4B5D-919B-A695C93C7D0C}" destId="{936DCE2A-D6AB-41DF-907E-09FC0C2B5961}" srcOrd="18" destOrd="0" presId="urn:microsoft.com/office/officeart/2005/8/layout/default"/>
    <dgm:cxn modelId="{51764A66-A826-4DD3-824E-9067C33DC66E}" type="presParOf" srcId="{DD70505C-824C-4B5D-919B-A695C93C7D0C}" destId="{766BD133-3448-4FAD-AF54-985CC43368DB}" srcOrd="19" destOrd="0" presId="urn:microsoft.com/office/officeart/2005/8/layout/default"/>
    <dgm:cxn modelId="{72CAADF9-B22F-4104-9509-2EBAE075917D}" type="presParOf" srcId="{DD70505C-824C-4B5D-919B-A695C93C7D0C}" destId="{6EFC14B8-F3F7-46BE-A794-8189D04410A2}" srcOrd="20" destOrd="0" presId="urn:microsoft.com/office/officeart/2005/8/layout/default"/>
    <dgm:cxn modelId="{582F2B81-7BC5-43FB-8FFF-5C8A479D1A9C}" type="presParOf" srcId="{DD70505C-824C-4B5D-919B-A695C93C7D0C}" destId="{ED22C824-B1A1-477F-B40F-2BD4EEBDC8B1}" srcOrd="21" destOrd="0" presId="urn:microsoft.com/office/officeart/2005/8/layout/default"/>
    <dgm:cxn modelId="{A6B0CAD6-8B92-4CE5-9BDC-94E1877BF9EB}" type="presParOf" srcId="{DD70505C-824C-4B5D-919B-A695C93C7D0C}" destId="{CAAB0C00-AE67-49BF-A6AB-2224E4722257}" srcOrd="22" destOrd="0" presId="urn:microsoft.com/office/officeart/2005/8/layout/default"/>
    <dgm:cxn modelId="{095A6B39-B687-4D43-84A6-BD620EC08FD3}" type="presParOf" srcId="{DD70505C-824C-4B5D-919B-A695C93C7D0C}" destId="{E68DDC94-CB76-49C7-A031-A640C36DD5C0}" srcOrd="23" destOrd="0" presId="urn:microsoft.com/office/officeart/2005/8/layout/default"/>
    <dgm:cxn modelId="{35805B83-3351-48A1-9A09-F68814B33BAE}" type="presParOf" srcId="{DD70505C-824C-4B5D-919B-A695C93C7D0C}" destId="{EBE97045-FF5F-4296-9782-CC8D28AD1A65}" srcOrd="24" destOrd="0" presId="urn:microsoft.com/office/officeart/2005/8/layout/default"/>
    <dgm:cxn modelId="{02F3517B-CE97-4591-8609-70ECB98D71E0}" type="presParOf" srcId="{DD70505C-824C-4B5D-919B-A695C93C7D0C}" destId="{F11CA1F7-8491-4824-BBAE-BDD599291639}" srcOrd="25" destOrd="0" presId="urn:microsoft.com/office/officeart/2005/8/layout/default"/>
    <dgm:cxn modelId="{3E6EED58-8147-4AB5-9321-D47878ED3A05}" type="presParOf" srcId="{DD70505C-824C-4B5D-919B-A695C93C7D0C}" destId="{63FFA7EB-54F5-4689-A121-51657CAD7F00}" srcOrd="26" destOrd="0" presId="urn:microsoft.com/office/officeart/2005/8/layout/default"/>
    <dgm:cxn modelId="{BD2B4829-E980-4F44-B0FA-6F23F0EE7381}" type="presParOf" srcId="{DD70505C-824C-4B5D-919B-A695C93C7D0C}" destId="{CBDE90C3-77B3-447F-A9BE-F44FF733BED3}" srcOrd="27" destOrd="0" presId="urn:microsoft.com/office/officeart/2005/8/layout/default"/>
    <dgm:cxn modelId="{0C7155FF-1873-4BFF-9ACF-E939162BEC4B}" type="presParOf" srcId="{DD70505C-824C-4B5D-919B-A695C93C7D0C}" destId="{95B60A49-E36F-414D-AD79-48EA25DAA4EB}" srcOrd="28" destOrd="0" presId="urn:microsoft.com/office/officeart/2005/8/layout/default"/>
    <dgm:cxn modelId="{1AF9DC1C-74E7-40DC-8C50-D9A20E53B23B}" type="presParOf" srcId="{DD70505C-824C-4B5D-919B-A695C93C7D0C}" destId="{F512DD18-F76C-4545-8CCD-CF7F619C3C3D}" srcOrd="29" destOrd="0" presId="urn:microsoft.com/office/officeart/2005/8/layout/default"/>
    <dgm:cxn modelId="{ACFBF497-6C39-4294-AB20-1844C5865C81}" type="presParOf" srcId="{DD70505C-824C-4B5D-919B-A695C93C7D0C}" destId="{1D565FC9-33B0-4B69-A57E-F86035CB31B3}" srcOrd="3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6">
            <a:lumMod val="60000"/>
            <a:lumOff val="40000"/>
          </a:schemeClr>
        </a:solidFill>
      </dgm:spPr>
      <dgm:t>
        <a:bodyPr/>
        <a:lstStyle/>
        <a:p>
          <a:r>
            <a:rPr lang="en-US" dirty="0">
              <a:solidFill>
                <a:schemeClr val="bg1"/>
              </a:solidFill>
            </a:rPr>
            <a:t>Death</a:t>
          </a: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6">
            <a:lumMod val="60000"/>
            <a:lumOff val="40000"/>
          </a:schemeClr>
        </a:solidFill>
      </dgm:spPr>
      <dgm:t>
        <a:bodyPr/>
        <a:lstStyle/>
        <a:p>
          <a:r>
            <a:rPr lang="en-US" dirty="0">
              <a:solidFill>
                <a:schemeClr val="bg1"/>
              </a:solidFill>
            </a:rPr>
            <a:t>Suicide</a:t>
          </a: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6">
            <a:lumMod val="60000"/>
            <a:lumOff val="40000"/>
          </a:schemeClr>
        </a:solidFill>
      </dgm:spPr>
      <dgm:t>
        <a:bodyPr/>
        <a:lstStyle/>
        <a:p>
          <a:r>
            <a:rPr lang="en-US" dirty="0">
              <a:solidFill>
                <a:schemeClr val="bg1"/>
              </a:solidFill>
            </a:rPr>
            <a:t>Serious injuries</a:t>
          </a: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6">
            <a:lumMod val="60000"/>
            <a:lumOff val="40000"/>
          </a:schemeClr>
        </a:solidFill>
      </dgm:spPr>
      <dgm:t>
        <a:bodyPr/>
        <a:lstStyle/>
        <a:p>
          <a:r>
            <a:rPr lang="en-US" dirty="0">
              <a:solidFill>
                <a:schemeClr val="bg1"/>
              </a:solidFill>
            </a:rPr>
            <a:t>Injuries during pregnancy</a:t>
          </a: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6">
            <a:lumMod val="60000"/>
            <a:lumOff val="40000"/>
          </a:schemeClr>
        </a:solidFill>
      </dgm:spPr>
      <dgm:t>
        <a:bodyPr/>
        <a:lstStyle/>
        <a:p>
          <a:r>
            <a:rPr lang="en-US" dirty="0">
              <a:solidFill>
                <a:schemeClr val="bg1"/>
              </a:solidFill>
            </a:rPr>
            <a:t>Unwanted or early pregnancy</a:t>
          </a: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13086783-660E-4FFB-B736-D5749C2D9B90}">
      <dgm:prSet/>
      <dgm:spPr>
        <a:solidFill>
          <a:schemeClr val="accent6">
            <a:lumMod val="60000"/>
            <a:lumOff val="40000"/>
          </a:schemeClr>
        </a:solidFill>
      </dgm:spPr>
      <dgm:t>
        <a:bodyPr/>
        <a:lstStyle/>
        <a:p>
          <a:r>
            <a:rPr lang="en-US" dirty="0">
              <a:solidFill>
                <a:schemeClr val="bg1"/>
              </a:solidFill>
            </a:rPr>
            <a:t>STIs, incl. HIV/AIDs</a:t>
          </a:r>
        </a:p>
      </dgm:t>
    </dgm:pt>
    <dgm:pt modelId="{EE1D3AAB-81A6-42A6-B563-6367CDB0377D}" type="parTrans" cxnId="{24CAFCCC-1065-4680-A01B-E112F6C9B331}">
      <dgm:prSet/>
      <dgm:spPr/>
      <dgm:t>
        <a:bodyPr/>
        <a:lstStyle/>
        <a:p>
          <a:endParaRPr lang="en-US"/>
        </a:p>
      </dgm:t>
    </dgm:pt>
    <dgm:pt modelId="{CC27E72C-95A2-4982-A80D-D1739DE0BFF7}" type="sibTrans" cxnId="{24CAFCCC-1065-4680-A01B-E112F6C9B331}">
      <dgm:prSet/>
      <dgm:spPr/>
      <dgm:t>
        <a:bodyPr/>
        <a:lstStyle/>
        <a:p>
          <a:endParaRPr lang="en-US"/>
        </a:p>
      </dgm:t>
    </dgm:pt>
    <dgm:pt modelId="{B2722C31-FE25-4867-8880-43CD0B998E54}">
      <dgm:prSet/>
      <dgm:spPr>
        <a:solidFill>
          <a:schemeClr val="accent6">
            <a:lumMod val="60000"/>
            <a:lumOff val="40000"/>
          </a:schemeClr>
        </a:solidFill>
      </dgm:spPr>
      <dgm:t>
        <a:bodyPr/>
        <a:lstStyle/>
        <a:p>
          <a:r>
            <a:rPr lang="en-US" dirty="0">
              <a:solidFill>
                <a:schemeClr val="bg1"/>
              </a:solidFill>
            </a:rPr>
            <a:t>Unsafe abortion complications</a:t>
          </a:r>
        </a:p>
      </dgm:t>
    </dgm:pt>
    <dgm:pt modelId="{319D481E-967E-4B54-B93C-32BBD8CE8CC3}" type="parTrans" cxnId="{90C2529F-7E3B-44C0-9760-B96CA5923AA7}">
      <dgm:prSet/>
      <dgm:spPr/>
      <dgm:t>
        <a:bodyPr/>
        <a:lstStyle/>
        <a:p>
          <a:endParaRPr lang="en-US"/>
        </a:p>
      </dgm:t>
    </dgm:pt>
    <dgm:pt modelId="{07BFC810-C644-4BDF-9536-9A5EC4A985EA}" type="sibTrans" cxnId="{90C2529F-7E3B-44C0-9760-B96CA5923AA7}">
      <dgm:prSet/>
      <dgm:spPr/>
      <dgm:t>
        <a:bodyPr/>
        <a:lstStyle/>
        <a:p>
          <a:endParaRPr lang="en-US"/>
        </a:p>
      </dgm:t>
    </dgm:pt>
    <dgm:pt modelId="{80491DF6-71AE-461A-A9BE-F4B329727823}">
      <dgm:prSet/>
      <dgm:spPr>
        <a:solidFill>
          <a:schemeClr val="accent6">
            <a:lumMod val="60000"/>
            <a:lumOff val="40000"/>
          </a:schemeClr>
        </a:solidFill>
      </dgm:spPr>
      <dgm:t>
        <a:bodyPr/>
        <a:lstStyle/>
        <a:p>
          <a:r>
            <a:rPr lang="en-US" dirty="0">
              <a:solidFill>
                <a:schemeClr val="bg1"/>
              </a:solidFill>
            </a:rPr>
            <a:t>Vulnerability to disease</a:t>
          </a:r>
        </a:p>
      </dgm:t>
    </dgm:pt>
    <dgm:pt modelId="{E99110D5-7E49-4F7E-A253-113E8E4B137D}" type="parTrans" cxnId="{B87F0F02-A873-481E-8D77-B3999E539840}">
      <dgm:prSet/>
      <dgm:spPr/>
      <dgm:t>
        <a:bodyPr/>
        <a:lstStyle/>
        <a:p>
          <a:endParaRPr lang="en-US"/>
        </a:p>
      </dgm:t>
    </dgm:pt>
    <dgm:pt modelId="{AB48BA56-471C-40A9-94AB-C28BD856FB5D}" type="sibTrans" cxnId="{B87F0F02-A873-481E-8D77-B3999E539840}">
      <dgm:prSet/>
      <dgm:spPr/>
      <dgm:t>
        <a:bodyPr/>
        <a:lstStyle/>
        <a:p>
          <a:endParaRPr lang="en-US"/>
        </a:p>
      </dgm:t>
    </dgm:pt>
    <dgm:pt modelId="{01281941-05E5-4C2D-8A32-4308ABDF88F2}">
      <dgm:prSet/>
      <dgm:spPr>
        <a:solidFill>
          <a:schemeClr val="accent6">
            <a:lumMod val="60000"/>
            <a:lumOff val="40000"/>
          </a:schemeClr>
        </a:solidFill>
      </dgm:spPr>
      <dgm:t>
        <a:bodyPr/>
        <a:lstStyle/>
        <a:p>
          <a:r>
            <a:rPr lang="en-US" dirty="0">
              <a:solidFill>
                <a:schemeClr val="bg1"/>
              </a:solidFill>
            </a:rPr>
            <a:t>Acute or chronic illness</a:t>
          </a:r>
        </a:p>
      </dgm:t>
    </dgm:pt>
    <dgm:pt modelId="{0F892879-72A7-4214-845C-2DB44A1B8F35}" type="parTrans" cxnId="{B2A8EDD9-994A-4F06-BD77-BA284448FA28}">
      <dgm:prSet/>
      <dgm:spPr/>
      <dgm:t>
        <a:bodyPr/>
        <a:lstStyle/>
        <a:p>
          <a:endParaRPr lang="en-US"/>
        </a:p>
      </dgm:t>
    </dgm:pt>
    <dgm:pt modelId="{C6CBE2F3-54E2-4F79-AF98-116994998B5D}" type="sibTrans" cxnId="{B2A8EDD9-994A-4F06-BD77-BA284448FA28}">
      <dgm:prSet/>
      <dgm:spPr/>
      <dgm:t>
        <a:bodyPr/>
        <a:lstStyle/>
        <a:p>
          <a:endParaRPr lang="en-US"/>
        </a:p>
      </dgm:t>
    </dgm:pt>
    <dgm:pt modelId="{D7F844AB-DEAB-4161-B7AD-49ABE7270B91}">
      <dgm:prSet/>
      <dgm:spPr>
        <a:solidFill>
          <a:schemeClr val="accent6">
            <a:lumMod val="60000"/>
            <a:lumOff val="40000"/>
          </a:schemeClr>
        </a:solidFill>
      </dgm:spPr>
      <dgm:t>
        <a:bodyPr/>
        <a:lstStyle/>
        <a:p>
          <a:r>
            <a:rPr lang="en-US" dirty="0">
              <a:solidFill>
                <a:schemeClr val="bg1"/>
              </a:solidFill>
            </a:rPr>
            <a:t>Infant mortality</a:t>
          </a:r>
        </a:p>
      </dgm:t>
    </dgm:pt>
    <dgm:pt modelId="{610D96F3-01DA-49A2-8186-732DF44F9C9A}" type="parTrans" cxnId="{ECB75D7B-9C06-48D6-85F8-68A72046861F}">
      <dgm:prSet/>
      <dgm:spPr/>
      <dgm:t>
        <a:bodyPr/>
        <a:lstStyle/>
        <a:p>
          <a:endParaRPr lang="en-US"/>
        </a:p>
      </dgm:t>
    </dgm:pt>
    <dgm:pt modelId="{D04DCC3E-8244-4398-9E09-09E1381EEB8E}" type="sibTrans" cxnId="{ECB75D7B-9C06-48D6-85F8-68A72046861F}">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A7864EEE-667F-431D-B46B-409AE9198FED}" type="pres">
      <dgm:prSet presAssocID="{F9C26135-ACF4-44BC-B3EC-8CAAE8F0D95E}" presName="node" presStyleLbl="node1" presStyleIdx="0" presStyleCnt="10">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1" presStyleCnt="10">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2" presStyleCnt="10">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3" presStyleCnt="10">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4" presStyleCnt="10">
        <dgm:presLayoutVars>
          <dgm:bulletEnabled val="1"/>
        </dgm:presLayoutVars>
      </dgm:prSet>
      <dgm:spPr/>
    </dgm:pt>
    <dgm:pt modelId="{DC61AB34-AD80-4663-8BF1-9C3C60C448E0}" type="pres">
      <dgm:prSet presAssocID="{60D9A179-F9F1-4596-9F84-55442B89479D}" presName="sibTrans" presStyleCnt="0"/>
      <dgm:spPr/>
    </dgm:pt>
    <dgm:pt modelId="{88FED8A4-0124-4986-A99A-8DC8CDA51963}" type="pres">
      <dgm:prSet presAssocID="{13086783-660E-4FFB-B736-D5749C2D9B90}" presName="node" presStyleLbl="node1" presStyleIdx="5" presStyleCnt="10">
        <dgm:presLayoutVars>
          <dgm:bulletEnabled val="1"/>
        </dgm:presLayoutVars>
      </dgm:prSet>
      <dgm:spPr/>
    </dgm:pt>
    <dgm:pt modelId="{36468F08-7DF4-44E9-885C-55AB00803A2F}" type="pres">
      <dgm:prSet presAssocID="{CC27E72C-95A2-4982-A80D-D1739DE0BFF7}" presName="sibTrans" presStyleCnt="0"/>
      <dgm:spPr/>
    </dgm:pt>
    <dgm:pt modelId="{0B690BF0-D431-4AA1-BB68-BFE1C730638E}" type="pres">
      <dgm:prSet presAssocID="{80491DF6-71AE-461A-A9BE-F4B329727823}" presName="node" presStyleLbl="node1" presStyleIdx="6" presStyleCnt="10">
        <dgm:presLayoutVars>
          <dgm:bulletEnabled val="1"/>
        </dgm:presLayoutVars>
      </dgm:prSet>
      <dgm:spPr/>
    </dgm:pt>
    <dgm:pt modelId="{0B5BA6F2-6294-4791-8D91-ECAAC24B36B5}" type="pres">
      <dgm:prSet presAssocID="{AB48BA56-471C-40A9-94AB-C28BD856FB5D}" presName="sibTrans" presStyleCnt="0"/>
      <dgm:spPr/>
    </dgm:pt>
    <dgm:pt modelId="{0C3CED8A-2714-4253-902A-33DDA0B4CED3}" type="pres">
      <dgm:prSet presAssocID="{B2722C31-FE25-4867-8880-43CD0B998E54}" presName="node" presStyleLbl="node1" presStyleIdx="7" presStyleCnt="10">
        <dgm:presLayoutVars>
          <dgm:bulletEnabled val="1"/>
        </dgm:presLayoutVars>
      </dgm:prSet>
      <dgm:spPr/>
    </dgm:pt>
    <dgm:pt modelId="{65AAFF59-DFD7-47D0-BB12-0C31BF15C975}" type="pres">
      <dgm:prSet presAssocID="{07BFC810-C644-4BDF-9536-9A5EC4A985EA}" presName="sibTrans" presStyleCnt="0"/>
      <dgm:spPr/>
    </dgm:pt>
    <dgm:pt modelId="{ABF0347E-F0AB-4979-B654-7F173685DC86}" type="pres">
      <dgm:prSet presAssocID="{01281941-05E5-4C2D-8A32-4308ABDF88F2}" presName="node" presStyleLbl="node1" presStyleIdx="8" presStyleCnt="10">
        <dgm:presLayoutVars>
          <dgm:bulletEnabled val="1"/>
        </dgm:presLayoutVars>
      </dgm:prSet>
      <dgm:spPr/>
    </dgm:pt>
    <dgm:pt modelId="{0FFD714F-2FEC-4ABB-8191-77F2732176DE}" type="pres">
      <dgm:prSet presAssocID="{C6CBE2F3-54E2-4F79-AF98-116994998B5D}" presName="sibTrans" presStyleCnt="0"/>
      <dgm:spPr/>
    </dgm:pt>
    <dgm:pt modelId="{B00F22FD-CE7B-4DB2-AB37-0E873232A0B9}" type="pres">
      <dgm:prSet presAssocID="{D7F844AB-DEAB-4161-B7AD-49ABE7270B91}" presName="node" presStyleLbl="node1" presStyleIdx="9" presStyleCnt="10">
        <dgm:presLayoutVars>
          <dgm:bulletEnabled val="1"/>
        </dgm:presLayoutVars>
      </dgm:prSet>
      <dgm:spPr/>
    </dgm:pt>
  </dgm:ptLst>
  <dgm:cxnLst>
    <dgm:cxn modelId="{B87F0F02-A873-481E-8D77-B3999E539840}" srcId="{1D60473C-5CE7-41AA-8605-6D3A0B18413B}" destId="{80491DF6-71AE-461A-A9BE-F4B329727823}" srcOrd="6" destOrd="0" parTransId="{E99110D5-7E49-4F7E-A253-113E8E4B137D}" sibTransId="{AB48BA56-471C-40A9-94AB-C28BD856FB5D}"/>
    <dgm:cxn modelId="{C421A51F-38FD-4CEF-9BA8-E1E1C72E2263}" srcId="{1D60473C-5CE7-41AA-8605-6D3A0B18413B}" destId="{16C837DA-B52B-4B9F-9B8C-451B2C9E3604}" srcOrd="3" destOrd="0" parTransId="{3A8EC505-293F-419B-B7A2-D03FF0761221}" sibTransId="{D5361445-C891-484B-9A41-15BC02D3F824}"/>
    <dgm:cxn modelId="{D5A5052A-0CAD-4A58-A31A-11DF3C8D4F7F}" type="presOf" srcId="{01281941-05E5-4C2D-8A32-4308ABDF88F2}" destId="{ABF0347E-F0AB-4979-B654-7F173685DC86}" srcOrd="0" destOrd="0" presId="urn:microsoft.com/office/officeart/2005/8/layout/default"/>
    <dgm:cxn modelId="{F6CC4E3D-FFB1-4FCA-B20D-2A21C21AEA82}" type="presOf" srcId="{16C837DA-B52B-4B9F-9B8C-451B2C9E3604}" destId="{1DC60AC3-9C29-4E06-8479-7E7D88583D9B}" srcOrd="0" destOrd="0" presId="urn:microsoft.com/office/officeart/2005/8/layout/default"/>
    <dgm:cxn modelId="{F8997F47-1A1B-40BB-90CA-2B6288A8F960}" type="presOf" srcId="{F9C26135-ACF4-44BC-B3EC-8CAAE8F0D95E}" destId="{A7864EEE-667F-431D-B46B-409AE9198FED}" srcOrd="0" destOrd="0" presId="urn:microsoft.com/office/officeart/2005/8/layout/default"/>
    <dgm:cxn modelId="{ECB75D7B-9C06-48D6-85F8-68A72046861F}" srcId="{1D60473C-5CE7-41AA-8605-6D3A0B18413B}" destId="{D7F844AB-DEAB-4161-B7AD-49ABE7270B91}" srcOrd="9" destOrd="0" parTransId="{610D96F3-01DA-49A2-8186-732DF44F9C9A}" sibTransId="{D04DCC3E-8244-4398-9E09-09E1381EEB8E}"/>
    <dgm:cxn modelId="{7133508E-7506-4660-93AC-EC44CD33CBB5}" type="presOf" srcId="{B2722C31-FE25-4867-8880-43CD0B998E54}" destId="{0C3CED8A-2714-4253-902A-33DDA0B4CED3}" srcOrd="0" destOrd="0" presId="urn:microsoft.com/office/officeart/2005/8/layout/default"/>
    <dgm:cxn modelId="{67FE2B91-DC13-47AE-B619-4E24FBBE1EDB}" type="presOf" srcId="{383FBEF8-AEAE-48AB-B427-2F64D937D0B2}" destId="{28250B4D-B25F-4FBE-9DD3-42F27972358D}" srcOrd="0" destOrd="0" presId="urn:microsoft.com/office/officeart/2005/8/layout/default"/>
    <dgm:cxn modelId="{90C2529F-7E3B-44C0-9760-B96CA5923AA7}" srcId="{1D60473C-5CE7-41AA-8605-6D3A0B18413B}" destId="{B2722C31-FE25-4867-8880-43CD0B998E54}" srcOrd="7" destOrd="0" parTransId="{319D481E-967E-4B54-B93C-32BBD8CE8CC3}" sibTransId="{07BFC810-C644-4BDF-9536-9A5EC4A985EA}"/>
    <dgm:cxn modelId="{59E2DCC6-BB7A-4AFC-949A-42CBE8D4237E}" type="presOf" srcId="{02B094E3-1C18-4231-AFC1-968C48A99E7A}" destId="{4882CCB9-CD1A-4954-9240-E41940FD4CAD}" srcOrd="0" destOrd="0" presId="urn:microsoft.com/office/officeart/2005/8/layout/default"/>
    <dgm:cxn modelId="{CF7F5EC7-62BC-492E-96C5-94C08D731686}" type="presOf" srcId="{1D60473C-5CE7-41AA-8605-6D3A0B18413B}" destId="{9F87481A-EEC5-48B3-87C0-07510F0FAE5D}" srcOrd="0" destOrd="0" presId="urn:microsoft.com/office/officeart/2005/8/layout/default"/>
    <dgm:cxn modelId="{24CAFCCC-1065-4680-A01B-E112F6C9B331}" srcId="{1D60473C-5CE7-41AA-8605-6D3A0B18413B}" destId="{13086783-660E-4FFB-B736-D5749C2D9B90}" srcOrd="5" destOrd="0" parTransId="{EE1D3AAB-81A6-42A6-B563-6367CDB0377D}" sibTransId="{CC27E72C-95A2-4982-A80D-D1739DE0BFF7}"/>
    <dgm:cxn modelId="{A0867ED7-6966-4C19-8440-505E35E063A9}" srcId="{1D60473C-5CE7-41AA-8605-6D3A0B18413B}" destId="{383FBEF8-AEAE-48AB-B427-2F64D937D0B2}" srcOrd="1" destOrd="0" parTransId="{502CB9D5-B83C-4569-89F6-69F89C917EE0}" sibTransId="{CFAB9DD8-8E03-4D77-8C2E-059060C1E50B}"/>
    <dgm:cxn modelId="{B2A8EDD9-994A-4F06-BD77-BA284448FA28}" srcId="{1D60473C-5CE7-41AA-8605-6D3A0B18413B}" destId="{01281941-05E5-4C2D-8A32-4308ABDF88F2}" srcOrd="8" destOrd="0" parTransId="{0F892879-72A7-4214-845C-2DB44A1B8F35}" sibTransId="{C6CBE2F3-54E2-4F79-AF98-116994998B5D}"/>
    <dgm:cxn modelId="{4B107DDB-FA41-4C7F-80A9-4D01ED68420C}" srcId="{1D60473C-5CE7-41AA-8605-6D3A0B18413B}" destId="{1EE7C259-C6AF-4C28-86EA-1FD079216B34}" srcOrd="4" destOrd="0" parTransId="{1B0A6761-AB7A-45CA-8358-4D74B31862B5}" sibTransId="{60D9A179-F9F1-4596-9F84-55442B89479D}"/>
    <dgm:cxn modelId="{D41B82DC-4DBC-431E-8D3E-797A2F32C132}" type="presOf" srcId="{80491DF6-71AE-461A-A9BE-F4B329727823}" destId="{0B690BF0-D431-4AA1-BB68-BFE1C730638E}" srcOrd="0" destOrd="0" presId="urn:microsoft.com/office/officeart/2005/8/layout/default"/>
    <dgm:cxn modelId="{762B64E2-15C8-481C-9067-E03F8E2A1277}" srcId="{1D60473C-5CE7-41AA-8605-6D3A0B18413B}" destId="{F9C26135-ACF4-44BC-B3EC-8CAAE8F0D95E}" srcOrd="0" destOrd="0" parTransId="{4798BB10-78EB-4FB5-9328-32B02FD9D4D3}" sibTransId="{5A43D3B1-D3C4-43E4-BD2F-E624F7A9095C}"/>
    <dgm:cxn modelId="{0BA238F6-C714-40D4-B05B-11C59EAFF89C}" type="presOf" srcId="{D7F844AB-DEAB-4161-B7AD-49ABE7270B91}" destId="{B00F22FD-CE7B-4DB2-AB37-0E873232A0B9}" srcOrd="0" destOrd="0" presId="urn:microsoft.com/office/officeart/2005/8/layout/default"/>
    <dgm:cxn modelId="{18AD25FA-C1B1-4909-BB29-7C7BE2538906}" type="presOf" srcId="{13086783-660E-4FFB-B736-D5749C2D9B90}" destId="{88FED8A4-0124-4986-A99A-8DC8CDA51963}" srcOrd="0" destOrd="0" presId="urn:microsoft.com/office/officeart/2005/8/layout/default"/>
    <dgm:cxn modelId="{A1D0B9FA-B7F6-4BFD-AC23-A4A75370D7D0}" srcId="{1D60473C-5CE7-41AA-8605-6D3A0B18413B}" destId="{02B094E3-1C18-4231-AFC1-968C48A99E7A}" srcOrd="2" destOrd="0" parTransId="{8799C36E-DC86-4BA9-8FF1-EAB690F5557B}" sibTransId="{11A7912D-3ACB-46C2-88FB-07B8C7396A79}"/>
    <dgm:cxn modelId="{330E69FC-5AC3-42DB-B9B1-041157BDDC7F}" type="presOf" srcId="{1EE7C259-C6AF-4C28-86EA-1FD079216B34}" destId="{8D549433-67EE-4E1E-AE63-0526B6D3F931}" srcOrd="0" destOrd="0" presId="urn:microsoft.com/office/officeart/2005/8/layout/default"/>
    <dgm:cxn modelId="{43E8CEA1-D539-4BED-B497-7C5BD30B8D0B}" type="presParOf" srcId="{9F87481A-EEC5-48B3-87C0-07510F0FAE5D}" destId="{A7864EEE-667F-431D-B46B-409AE9198FED}" srcOrd="0" destOrd="0" presId="urn:microsoft.com/office/officeart/2005/8/layout/default"/>
    <dgm:cxn modelId="{BF59CA7F-C9E0-4F48-82FD-9358DECA7E71}" type="presParOf" srcId="{9F87481A-EEC5-48B3-87C0-07510F0FAE5D}" destId="{61DD8AF2-D5FF-41C6-9723-7537EAB2DB59}" srcOrd="1" destOrd="0" presId="urn:microsoft.com/office/officeart/2005/8/layout/default"/>
    <dgm:cxn modelId="{D2791449-5004-4E67-9EEF-B6E52F40C732}" type="presParOf" srcId="{9F87481A-EEC5-48B3-87C0-07510F0FAE5D}" destId="{28250B4D-B25F-4FBE-9DD3-42F27972358D}" srcOrd="2" destOrd="0" presId="urn:microsoft.com/office/officeart/2005/8/layout/default"/>
    <dgm:cxn modelId="{B0256D27-51BB-451E-B8D8-108D725D9C1E}" type="presParOf" srcId="{9F87481A-EEC5-48B3-87C0-07510F0FAE5D}" destId="{4FF73B44-1C99-4C4B-A97D-8C551362C4C5}" srcOrd="3" destOrd="0" presId="urn:microsoft.com/office/officeart/2005/8/layout/default"/>
    <dgm:cxn modelId="{4D2620DB-D70C-41AE-9D14-5E92BD1C9BB4}" type="presParOf" srcId="{9F87481A-EEC5-48B3-87C0-07510F0FAE5D}" destId="{4882CCB9-CD1A-4954-9240-E41940FD4CAD}" srcOrd="4" destOrd="0" presId="urn:microsoft.com/office/officeart/2005/8/layout/default"/>
    <dgm:cxn modelId="{28C3CFD1-5793-42DD-ABEF-00073B569329}" type="presParOf" srcId="{9F87481A-EEC5-48B3-87C0-07510F0FAE5D}" destId="{56CCA752-C39F-4B2A-A4ED-27312FD73893}" srcOrd="5" destOrd="0" presId="urn:microsoft.com/office/officeart/2005/8/layout/default"/>
    <dgm:cxn modelId="{84529253-DB30-4A9A-8FF9-311F7FD18729}" type="presParOf" srcId="{9F87481A-EEC5-48B3-87C0-07510F0FAE5D}" destId="{1DC60AC3-9C29-4E06-8479-7E7D88583D9B}" srcOrd="6" destOrd="0" presId="urn:microsoft.com/office/officeart/2005/8/layout/default"/>
    <dgm:cxn modelId="{CD8EBC47-F1EA-4112-B092-9B66D36A2515}" type="presParOf" srcId="{9F87481A-EEC5-48B3-87C0-07510F0FAE5D}" destId="{F56F6A19-3687-4570-95C7-C82A9CF53FAC}" srcOrd="7" destOrd="0" presId="urn:microsoft.com/office/officeart/2005/8/layout/default"/>
    <dgm:cxn modelId="{1BBCF8A6-0F3D-408C-BE5F-E78A01C2FA85}" type="presParOf" srcId="{9F87481A-EEC5-48B3-87C0-07510F0FAE5D}" destId="{8D549433-67EE-4E1E-AE63-0526B6D3F931}" srcOrd="8" destOrd="0" presId="urn:microsoft.com/office/officeart/2005/8/layout/default"/>
    <dgm:cxn modelId="{13C020E4-3440-48BD-8BBB-C1240ED4D33D}" type="presParOf" srcId="{9F87481A-EEC5-48B3-87C0-07510F0FAE5D}" destId="{DC61AB34-AD80-4663-8BF1-9C3C60C448E0}" srcOrd="9" destOrd="0" presId="urn:microsoft.com/office/officeart/2005/8/layout/default"/>
    <dgm:cxn modelId="{4C18C29F-8F9B-4A41-B03F-1F5588D1736A}" type="presParOf" srcId="{9F87481A-EEC5-48B3-87C0-07510F0FAE5D}" destId="{88FED8A4-0124-4986-A99A-8DC8CDA51963}" srcOrd="10" destOrd="0" presId="urn:microsoft.com/office/officeart/2005/8/layout/default"/>
    <dgm:cxn modelId="{5808C684-35A8-49C0-85D2-D44777ABC1DA}" type="presParOf" srcId="{9F87481A-EEC5-48B3-87C0-07510F0FAE5D}" destId="{36468F08-7DF4-44E9-885C-55AB00803A2F}" srcOrd="11" destOrd="0" presId="urn:microsoft.com/office/officeart/2005/8/layout/default"/>
    <dgm:cxn modelId="{C15C555C-3D65-4306-9060-CDBF26EBF914}" type="presParOf" srcId="{9F87481A-EEC5-48B3-87C0-07510F0FAE5D}" destId="{0B690BF0-D431-4AA1-BB68-BFE1C730638E}" srcOrd="12" destOrd="0" presId="urn:microsoft.com/office/officeart/2005/8/layout/default"/>
    <dgm:cxn modelId="{53B85595-BDB4-4CB8-ADEA-87DDB3A12E95}" type="presParOf" srcId="{9F87481A-EEC5-48B3-87C0-07510F0FAE5D}" destId="{0B5BA6F2-6294-4791-8D91-ECAAC24B36B5}" srcOrd="13" destOrd="0" presId="urn:microsoft.com/office/officeart/2005/8/layout/default"/>
    <dgm:cxn modelId="{2743E974-E6FA-442A-9B45-8524F9364E8A}" type="presParOf" srcId="{9F87481A-EEC5-48B3-87C0-07510F0FAE5D}" destId="{0C3CED8A-2714-4253-902A-33DDA0B4CED3}" srcOrd="14" destOrd="0" presId="urn:microsoft.com/office/officeart/2005/8/layout/default"/>
    <dgm:cxn modelId="{F665DBDF-056E-4764-9DA2-73927218870A}" type="presParOf" srcId="{9F87481A-EEC5-48B3-87C0-07510F0FAE5D}" destId="{65AAFF59-DFD7-47D0-BB12-0C31BF15C975}" srcOrd="15" destOrd="0" presId="urn:microsoft.com/office/officeart/2005/8/layout/default"/>
    <dgm:cxn modelId="{30C5ABA0-9118-4B89-B147-3E4CBF261770}" type="presParOf" srcId="{9F87481A-EEC5-48B3-87C0-07510F0FAE5D}" destId="{ABF0347E-F0AB-4979-B654-7F173685DC86}" srcOrd="16" destOrd="0" presId="urn:microsoft.com/office/officeart/2005/8/layout/default"/>
    <dgm:cxn modelId="{051F0C4C-8EC6-4044-B29E-5C33C384DB20}" type="presParOf" srcId="{9F87481A-EEC5-48B3-87C0-07510F0FAE5D}" destId="{0FFD714F-2FEC-4ABB-8191-77F2732176DE}" srcOrd="17" destOrd="0" presId="urn:microsoft.com/office/officeart/2005/8/layout/default"/>
    <dgm:cxn modelId="{61E46733-7EEB-4511-95FF-B3A25DEA3AEC}" type="presParOf" srcId="{9F87481A-EEC5-48B3-87C0-07510F0FAE5D}" destId="{B00F22FD-CE7B-4DB2-AB37-0E873232A0B9}"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1">
            <a:lumMod val="60000"/>
            <a:lumOff val="40000"/>
          </a:schemeClr>
        </a:solidFill>
      </dgm:spPr>
      <dgm:t>
        <a:bodyPr/>
        <a:lstStyle/>
        <a:p>
          <a:r>
            <a:rPr lang="en-US" dirty="0">
              <a:solidFill>
                <a:schemeClr val="bg1"/>
              </a:solidFill>
            </a:rPr>
            <a:t>Depression</a:t>
          </a: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1">
            <a:lumMod val="60000"/>
            <a:lumOff val="40000"/>
          </a:schemeClr>
        </a:solidFill>
      </dgm:spPr>
      <dgm:t>
        <a:bodyPr/>
        <a:lstStyle/>
        <a:p>
          <a:r>
            <a:rPr lang="en-US" dirty="0">
              <a:solidFill>
                <a:schemeClr val="bg1"/>
              </a:solidFill>
            </a:rPr>
            <a:t>Anxiety, fear</a:t>
          </a: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1">
            <a:lumMod val="60000"/>
            <a:lumOff val="40000"/>
          </a:schemeClr>
        </a:solidFill>
      </dgm:spPr>
      <dgm:t>
        <a:bodyPr/>
        <a:lstStyle/>
        <a:p>
          <a:r>
            <a:rPr lang="en-US" dirty="0">
              <a:solidFill>
                <a:schemeClr val="bg1"/>
              </a:solidFill>
            </a:rPr>
            <a:t>Self-blame</a:t>
          </a: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1">
            <a:lumMod val="60000"/>
            <a:lumOff val="40000"/>
          </a:schemeClr>
        </a:solidFill>
      </dgm:spPr>
      <dgm:t>
        <a:bodyPr/>
        <a:lstStyle/>
        <a:p>
          <a:r>
            <a:rPr lang="en-US" dirty="0">
              <a:solidFill>
                <a:schemeClr val="bg1"/>
              </a:solidFill>
            </a:rPr>
            <a:t>Shame</a:t>
          </a: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1">
            <a:lumMod val="60000"/>
            <a:lumOff val="40000"/>
          </a:schemeClr>
        </a:solidFill>
      </dgm:spPr>
      <dgm:t>
        <a:bodyPr/>
        <a:lstStyle/>
        <a:p>
          <a:r>
            <a:rPr lang="en-US" dirty="0">
              <a:solidFill>
                <a:schemeClr val="bg1"/>
              </a:solidFill>
            </a:rPr>
            <a:t>Self-hate</a:t>
          </a: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13086783-660E-4FFB-B736-D5749C2D9B90}">
      <dgm:prSet/>
      <dgm:spPr>
        <a:solidFill>
          <a:schemeClr val="accent1">
            <a:lumMod val="60000"/>
            <a:lumOff val="40000"/>
          </a:schemeClr>
        </a:solidFill>
      </dgm:spPr>
      <dgm:t>
        <a:bodyPr/>
        <a:lstStyle/>
        <a:p>
          <a:r>
            <a:rPr lang="en-US" dirty="0">
              <a:solidFill>
                <a:schemeClr val="bg1"/>
              </a:solidFill>
            </a:rPr>
            <a:t>Suicidal thoughts</a:t>
          </a:r>
        </a:p>
      </dgm:t>
    </dgm:pt>
    <dgm:pt modelId="{EE1D3AAB-81A6-42A6-B563-6367CDB0377D}" type="parTrans" cxnId="{24CAFCCC-1065-4680-A01B-E112F6C9B331}">
      <dgm:prSet/>
      <dgm:spPr/>
      <dgm:t>
        <a:bodyPr/>
        <a:lstStyle/>
        <a:p>
          <a:endParaRPr lang="en-US"/>
        </a:p>
      </dgm:t>
    </dgm:pt>
    <dgm:pt modelId="{CC27E72C-95A2-4982-A80D-D1739DE0BFF7}" type="sibTrans" cxnId="{24CAFCCC-1065-4680-A01B-E112F6C9B331}">
      <dgm:prSet/>
      <dgm:spPr/>
      <dgm:t>
        <a:bodyPr/>
        <a:lstStyle/>
        <a:p>
          <a:endParaRPr lang="en-US"/>
        </a:p>
      </dgm:t>
    </dgm:pt>
    <dgm:pt modelId="{80491DF6-71AE-461A-A9BE-F4B329727823}">
      <dgm:prSet/>
      <dgm:spPr>
        <a:solidFill>
          <a:schemeClr val="accent1">
            <a:lumMod val="60000"/>
            <a:lumOff val="40000"/>
          </a:schemeClr>
        </a:solidFill>
      </dgm:spPr>
      <dgm:t>
        <a:bodyPr/>
        <a:lstStyle/>
        <a:p>
          <a:r>
            <a:rPr lang="en-US" dirty="0">
              <a:solidFill>
                <a:schemeClr val="bg1"/>
              </a:solidFill>
            </a:rPr>
            <a:t>Impact on children</a:t>
          </a:r>
        </a:p>
      </dgm:t>
    </dgm:pt>
    <dgm:pt modelId="{E99110D5-7E49-4F7E-A253-113E8E4B137D}" type="parTrans" cxnId="{B87F0F02-A873-481E-8D77-B3999E539840}">
      <dgm:prSet/>
      <dgm:spPr/>
      <dgm:t>
        <a:bodyPr/>
        <a:lstStyle/>
        <a:p>
          <a:endParaRPr lang="en-US"/>
        </a:p>
      </dgm:t>
    </dgm:pt>
    <dgm:pt modelId="{AB48BA56-471C-40A9-94AB-C28BD856FB5D}" type="sibTrans" cxnId="{B87F0F02-A873-481E-8D77-B3999E539840}">
      <dgm:prSet/>
      <dgm:spPr/>
      <dgm:t>
        <a:bodyPr/>
        <a:lstStyle/>
        <a:p>
          <a:endParaRPr lang="en-US"/>
        </a:p>
      </dgm:t>
    </dgm:pt>
    <dgm:pt modelId="{69C571C6-B3EF-45C0-8362-722BEABEA267}">
      <dgm:prSet/>
      <dgm:spPr>
        <a:solidFill>
          <a:schemeClr val="accent1">
            <a:lumMod val="60000"/>
            <a:lumOff val="40000"/>
          </a:schemeClr>
        </a:solidFill>
      </dgm:spPr>
      <dgm:t>
        <a:bodyPr/>
        <a:lstStyle/>
        <a:p>
          <a:r>
            <a:rPr lang="en-US" dirty="0">
              <a:solidFill>
                <a:schemeClr val="bg1"/>
              </a:solidFill>
            </a:rPr>
            <a:t>PTSD</a:t>
          </a:r>
        </a:p>
      </dgm:t>
    </dgm:pt>
    <dgm:pt modelId="{05F82A07-2312-41AA-BE2F-38C17E7A6837}" type="parTrans" cxnId="{2A09D378-AD14-4E4C-82AA-632FE2A7FD4D}">
      <dgm:prSet/>
      <dgm:spPr/>
      <dgm:t>
        <a:bodyPr/>
        <a:lstStyle/>
        <a:p>
          <a:endParaRPr lang="en-US"/>
        </a:p>
      </dgm:t>
    </dgm:pt>
    <dgm:pt modelId="{EEF587FC-0B3E-457B-970B-430816B6DA33}" type="sibTrans" cxnId="{2A09D378-AD14-4E4C-82AA-632FE2A7FD4D}">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C51BED19-0E12-4B4D-B3CD-47D1AF364437}" type="pres">
      <dgm:prSet presAssocID="{69C571C6-B3EF-45C0-8362-722BEABEA267}" presName="node" presStyleLbl="node1" presStyleIdx="0" presStyleCnt="8">
        <dgm:presLayoutVars>
          <dgm:bulletEnabled val="1"/>
        </dgm:presLayoutVars>
      </dgm:prSet>
      <dgm:spPr/>
    </dgm:pt>
    <dgm:pt modelId="{FE122724-EF46-4B8A-BAED-34D6590F5AB7}" type="pres">
      <dgm:prSet presAssocID="{EEF587FC-0B3E-457B-970B-430816B6DA33}" presName="sibTrans" presStyleCnt="0"/>
      <dgm:spPr/>
    </dgm:pt>
    <dgm:pt modelId="{A7864EEE-667F-431D-B46B-409AE9198FED}" type="pres">
      <dgm:prSet presAssocID="{F9C26135-ACF4-44BC-B3EC-8CAAE8F0D95E}" presName="node" presStyleLbl="node1" presStyleIdx="1" presStyleCnt="8">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2" presStyleCnt="8">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3" presStyleCnt="8">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4" presStyleCnt="8">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5" presStyleCnt="8">
        <dgm:presLayoutVars>
          <dgm:bulletEnabled val="1"/>
        </dgm:presLayoutVars>
      </dgm:prSet>
      <dgm:spPr/>
    </dgm:pt>
    <dgm:pt modelId="{DC61AB34-AD80-4663-8BF1-9C3C60C448E0}" type="pres">
      <dgm:prSet presAssocID="{60D9A179-F9F1-4596-9F84-55442B89479D}" presName="sibTrans" presStyleCnt="0"/>
      <dgm:spPr/>
    </dgm:pt>
    <dgm:pt modelId="{88FED8A4-0124-4986-A99A-8DC8CDA51963}" type="pres">
      <dgm:prSet presAssocID="{13086783-660E-4FFB-B736-D5749C2D9B90}" presName="node" presStyleLbl="node1" presStyleIdx="6" presStyleCnt="8">
        <dgm:presLayoutVars>
          <dgm:bulletEnabled val="1"/>
        </dgm:presLayoutVars>
      </dgm:prSet>
      <dgm:spPr/>
    </dgm:pt>
    <dgm:pt modelId="{36468F08-7DF4-44E9-885C-55AB00803A2F}" type="pres">
      <dgm:prSet presAssocID="{CC27E72C-95A2-4982-A80D-D1739DE0BFF7}" presName="sibTrans" presStyleCnt="0"/>
      <dgm:spPr/>
    </dgm:pt>
    <dgm:pt modelId="{0B690BF0-D431-4AA1-BB68-BFE1C730638E}" type="pres">
      <dgm:prSet presAssocID="{80491DF6-71AE-461A-A9BE-F4B329727823}" presName="node" presStyleLbl="node1" presStyleIdx="7" presStyleCnt="8">
        <dgm:presLayoutVars>
          <dgm:bulletEnabled val="1"/>
        </dgm:presLayoutVars>
      </dgm:prSet>
      <dgm:spPr/>
    </dgm:pt>
  </dgm:ptLst>
  <dgm:cxnLst>
    <dgm:cxn modelId="{B87F0F02-A873-481E-8D77-B3999E539840}" srcId="{1D60473C-5CE7-41AA-8605-6D3A0B18413B}" destId="{80491DF6-71AE-461A-A9BE-F4B329727823}" srcOrd="7" destOrd="0" parTransId="{E99110D5-7E49-4F7E-A253-113E8E4B137D}" sibTransId="{AB48BA56-471C-40A9-94AB-C28BD856FB5D}"/>
    <dgm:cxn modelId="{C7727F15-7C48-44AE-A768-208EE27AC5BF}" type="presOf" srcId="{1EE7C259-C6AF-4C28-86EA-1FD079216B34}" destId="{8D549433-67EE-4E1E-AE63-0526B6D3F931}" srcOrd="0" destOrd="0" presId="urn:microsoft.com/office/officeart/2005/8/layout/default"/>
    <dgm:cxn modelId="{C421A51F-38FD-4CEF-9BA8-E1E1C72E2263}" srcId="{1D60473C-5CE7-41AA-8605-6D3A0B18413B}" destId="{16C837DA-B52B-4B9F-9B8C-451B2C9E3604}" srcOrd="4" destOrd="0" parTransId="{3A8EC505-293F-419B-B7A2-D03FF0761221}" sibTransId="{D5361445-C891-484B-9A41-15BC02D3F824}"/>
    <dgm:cxn modelId="{2A09D378-AD14-4E4C-82AA-632FE2A7FD4D}" srcId="{1D60473C-5CE7-41AA-8605-6D3A0B18413B}" destId="{69C571C6-B3EF-45C0-8362-722BEABEA267}" srcOrd="0" destOrd="0" parTransId="{05F82A07-2312-41AA-BE2F-38C17E7A6837}" sibTransId="{EEF587FC-0B3E-457B-970B-430816B6DA33}"/>
    <dgm:cxn modelId="{C4E28E92-AFFD-43DC-9FED-7852DAEF39A4}" type="presOf" srcId="{02B094E3-1C18-4231-AFC1-968C48A99E7A}" destId="{4882CCB9-CD1A-4954-9240-E41940FD4CAD}" srcOrd="0" destOrd="0" presId="urn:microsoft.com/office/officeart/2005/8/layout/default"/>
    <dgm:cxn modelId="{9007F493-42B1-46F4-8BD6-44BA48303BD7}" type="presOf" srcId="{1D60473C-5CE7-41AA-8605-6D3A0B18413B}" destId="{9F87481A-EEC5-48B3-87C0-07510F0FAE5D}" srcOrd="0" destOrd="0" presId="urn:microsoft.com/office/officeart/2005/8/layout/default"/>
    <dgm:cxn modelId="{DEADA29B-44DC-49C0-8F6C-9EBB08DD8EB2}" type="presOf" srcId="{F9C26135-ACF4-44BC-B3EC-8CAAE8F0D95E}" destId="{A7864EEE-667F-431D-B46B-409AE9198FED}" srcOrd="0" destOrd="0" presId="urn:microsoft.com/office/officeart/2005/8/layout/default"/>
    <dgm:cxn modelId="{7FC2939E-C648-4C65-9852-28182AC536DD}" type="presOf" srcId="{16C837DA-B52B-4B9F-9B8C-451B2C9E3604}" destId="{1DC60AC3-9C29-4E06-8479-7E7D88583D9B}" srcOrd="0" destOrd="0" presId="urn:microsoft.com/office/officeart/2005/8/layout/default"/>
    <dgm:cxn modelId="{E48A2FA6-D1F9-45D5-B8D6-31EF133DBB76}" type="presOf" srcId="{13086783-660E-4FFB-B736-D5749C2D9B90}" destId="{88FED8A4-0124-4986-A99A-8DC8CDA51963}" srcOrd="0" destOrd="0" presId="urn:microsoft.com/office/officeart/2005/8/layout/default"/>
    <dgm:cxn modelId="{1DB705C8-A249-492C-9655-25A2395DECE3}" type="presOf" srcId="{80491DF6-71AE-461A-A9BE-F4B329727823}" destId="{0B690BF0-D431-4AA1-BB68-BFE1C730638E}" srcOrd="0" destOrd="0" presId="urn:microsoft.com/office/officeart/2005/8/layout/default"/>
    <dgm:cxn modelId="{24CAFCCC-1065-4680-A01B-E112F6C9B331}" srcId="{1D60473C-5CE7-41AA-8605-6D3A0B18413B}" destId="{13086783-660E-4FFB-B736-D5749C2D9B90}" srcOrd="6" destOrd="0" parTransId="{EE1D3AAB-81A6-42A6-B563-6367CDB0377D}" sibTransId="{CC27E72C-95A2-4982-A80D-D1739DE0BFF7}"/>
    <dgm:cxn modelId="{A0867ED7-6966-4C19-8440-505E35E063A9}" srcId="{1D60473C-5CE7-41AA-8605-6D3A0B18413B}" destId="{383FBEF8-AEAE-48AB-B427-2F64D937D0B2}" srcOrd="2" destOrd="0" parTransId="{502CB9D5-B83C-4569-89F6-69F89C917EE0}" sibTransId="{CFAB9DD8-8E03-4D77-8C2E-059060C1E50B}"/>
    <dgm:cxn modelId="{4B107DDB-FA41-4C7F-80A9-4D01ED68420C}" srcId="{1D60473C-5CE7-41AA-8605-6D3A0B18413B}" destId="{1EE7C259-C6AF-4C28-86EA-1FD079216B34}" srcOrd="5" destOrd="0" parTransId="{1B0A6761-AB7A-45CA-8358-4D74B31862B5}" sibTransId="{60D9A179-F9F1-4596-9F84-55442B89479D}"/>
    <dgm:cxn modelId="{4FA53AE0-E437-4EB4-A731-08D04E5D815D}" type="presOf" srcId="{383FBEF8-AEAE-48AB-B427-2F64D937D0B2}" destId="{28250B4D-B25F-4FBE-9DD3-42F27972358D}" srcOrd="0" destOrd="0" presId="urn:microsoft.com/office/officeart/2005/8/layout/default"/>
    <dgm:cxn modelId="{762B64E2-15C8-481C-9067-E03F8E2A1277}" srcId="{1D60473C-5CE7-41AA-8605-6D3A0B18413B}" destId="{F9C26135-ACF4-44BC-B3EC-8CAAE8F0D95E}" srcOrd="1" destOrd="0" parTransId="{4798BB10-78EB-4FB5-9328-32B02FD9D4D3}" sibTransId="{5A43D3B1-D3C4-43E4-BD2F-E624F7A9095C}"/>
    <dgm:cxn modelId="{ECBB99F4-A5E0-47DD-A8FF-E05C10C3488C}" type="presOf" srcId="{69C571C6-B3EF-45C0-8362-722BEABEA267}" destId="{C51BED19-0E12-4B4D-B3CD-47D1AF364437}" srcOrd="0" destOrd="0" presId="urn:microsoft.com/office/officeart/2005/8/layout/default"/>
    <dgm:cxn modelId="{A1D0B9FA-B7F6-4BFD-AC23-A4A75370D7D0}" srcId="{1D60473C-5CE7-41AA-8605-6D3A0B18413B}" destId="{02B094E3-1C18-4231-AFC1-968C48A99E7A}" srcOrd="3" destOrd="0" parTransId="{8799C36E-DC86-4BA9-8FF1-EAB690F5557B}" sibTransId="{11A7912D-3ACB-46C2-88FB-07B8C7396A79}"/>
    <dgm:cxn modelId="{A2B8D71B-4E34-4D42-8BA3-EA249E1E4B53}" type="presParOf" srcId="{9F87481A-EEC5-48B3-87C0-07510F0FAE5D}" destId="{C51BED19-0E12-4B4D-B3CD-47D1AF364437}" srcOrd="0" destOrd="0" presId="urn:microsoft.com/office/officeart/2005/8/layout/default"/>
    <dgm:cxn modelId="{6AEA275B-3875-4F23-8A4F-444F232DC432}" type="presParOf" srcId="{9F87481A-EEC5-48B3-87C0-07510F0FAE5D}" destId="{FE122724-EF46-4B8A-BAED-34D6590F5AB7}" srcOrd="1" destOrd="0" presId="urn:microsoft.com/office/officeart/2005/8/layout/default"/>
    <dgm:cxn modelId="{F3672874-5B04-4448-BB69-CFED549DC029}" type="presParOf" srcId="{9F87481A-EEC5-48B3-87C0-07510F0FAE5D}" destId="{A7864EEE-667F-431D-B46B-409AE9198FED}" srcOrd="2" destOrd="0" presId="urn:microsoft.com/office/officeart/2005/8/layout/default"/>
    <dgm:cxn modelId="{C267D507-2529-45D4-A737-F42D37C501BD}" type="presParOf" srcId="{9F87481A-EEC5-48B3-87C0-07510F0FAE5D}" destId="{61DD8AF2-D5FF-41C6-9723-7537EAB2DB59}" srcOrd="3" destOrd="0" presId="urn:microsoft.com/office/officeart/2005/8/layout/default"/>
    <dgm:cxn modelId="{3A806C51-EAF8-4CA7-ABAA-A0D5C7619BA3}" type="presParOf" srcId="{9F87481A-EEC5-48B3-87C0-07510F0FAE5D}" destId="{28250B4D-B25F-4FBE-9DD3-42F27972358D}" srcOrd="4" destOrd="0" presId="urn:microsoft.com/office/officeart/2005/8/layout/default"/>
    <dgm:cxn modelId="{E45374FC-478C-439F-A8AB-D2E7851E2ED0}" type="presParOf" srcId="{9F87481A-EEC5-48B3-87C0-07510F0FAE5D}" destId="{4FF73B44-1C99-4C4B-A97D-8C551362C4C5}" srcOrd="5" destOrd="0" presId="urn:microsoft.com/office/officeart/2005/8/layout/default"/>
    <dgm:cxn modelId="{C104E883-07EB-4C00-B9C5-FBCB9B5F46A4}" type="presParOf" srcId="{9F87481A-EEC5-48B3-87C0-07510F0FAE5D}" destId="{4882CCB9-CD1A-4954-9240-E41940FD4CAD}" srcOrd="6" destOrd="0" presId="urn:microsoft.com/office/officeart/2005/8/layout/default"/>
    <dgm:cxn modelId="{736F55F1-5DE4-474F-ABC7-91B09D07790B}" type="presParOf" srcId="{9F87481A-EEC5-48B3-87C0-07510F0FAE5D}" destId="{56CCA752-C39F-4B2A-A4ED-27312FD73893}" srcOrd="7" destOrd="0" presId="urn:microsoft.com/office/officeart/2005/8/layout/default"/>
    <dgm:cxn modelId="{D72A7C94-6F03-4D65-81F9-1B07C2A6731F}" type="presParOf" srcId="{9F87481A-EEC5-48B3-87C0-07510F0FAE5D}" destId="{1DC60AC3-9C29-4E06-8479-7E7D88583D9B}" srcOrd="8" destOrd="0" presId="urn:microsoft.com/office/officeart/2005/8/layout/default"/>
    <dgm:cxn modelId="{5F61D1AB-FDDC-4345-B5F8-144B66B140FB}" type="presParOf" srcId="{9F87481A-EEC5-48B3-87C0-07510F0FAE5D}" destId="{F56F6A19-3687-4570-95C7-C82A9CF53FAC}" srcOrd="9" destOrd="0" presId="urn:microsoft.com/office/officeart/2005/8/layout/default"/>
    <dgm:cxn modelId="{282B32DF-27A8-481B-BD67-234632E417E1}" type="presParOf" srcId="{9F87481A-EEC5-48B3-87C0-07510F0FAE5D}" destId="{8D549433-67EE-4E1E-AE63-0526B6D3F931}" srcOrd="10" destOrd="0" presId="urn:microsoft.com/office/officeart/2005/8/layout/default"/>
    <dgm:cxn modelId="{3A73A4E9-166F-44BA-87C9-2B97F6F40624}" type="presParOf" srcId="{9F87481A-EEC5-48B3-87C0-07510F0FAE5D}" destId="{DC61AB34-AD80-4663-8BF1-9C3C60C448E0}" srcOrd="11" destOrd="0" presId="urn:microsoft.com/office/officeart/2005/8/layout/default"/>
    <dgm:cxn modelId="{DCE590E4-3306-4813-B8EE-1182D5CC9B5A}" type="presParOf" srcId="{9F87481A-EEC5-48B3-87C0-07510F0FAE5D}" destId="{88FED8A4-0124-4986-A99A-8DC8CDA51963}" srcOrd="12" destOrd="0" presId="urn:microsoft.com/office/officeart/2005/8/layout/default"/>
    <dgm:cxn modelId="{75EF7FEE-3632-46DE-A739-2DF830851BF7}" type="presParOf" srcId="{9F87481A-EEC5-48B3-87C0-07510F0FAE5D}" destId="{36468F08-7DF4-44E9-885C-55AB00803A2F}" srcOrd="13" destOrd="0" presId="urn:microsoft.com/office/officeart/2005/8/layout/default"/>
    <dgm:cxn modelId="{37855884-D9BC-47D5-B6A2-6370CFAD5575}" type="presParOf" srcId="{9F87481A-EEC5-48B3-87C0-07510F0FAE5D}" destId="{0B690BF0-D431-4AA1-BB68-BFE1C730638E}" srcOrd="1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4">
            <a:lumMod val="60000"/>
            <a:lumOff val="40000"/>
          </a:schemeClr>
        </a:solidFill>
      </dgm:spPr>
      <dgm:t>
        <a:bodyPr/>
        <a:lstStyle/>
        <a:p>
          <a:r>
            <a:rPr lang="en-US" dirty="0">
              <a:solidFill>
                <a:schemeClr val="bg1"/>
              </a:solidFill>
            </a:rPr>
            <a:t>Isolation</a:t>
          </a: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4">
            <a:lumMod val="60000"/>
            <a:lumOff val="40000"/>
          </a:schemeClr>
        </a:solidFill>
      </dgm:spPr>
      <dgm:t>
        <a:bodyPr/>
        <a:lstStyle/>
        <a:p>
          <a:r>
            <a:rPr lang="en-US" dirty="0">
              <a:solidFill>
                <a:schemeClr val="bg1"/>
              </a:solidFill>
            </a:rPr>
            <a:t>Family breakdown</a:t>
          </a: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4">
            <a:lumMod val="60000"/>
            <a:lumOff val="40000"/>
          </a:schemeClr>
        </a:solidFill>
      </dgm:spPr>
      <dgm:t>
        <a:bodyPr/>
        <a:lstStyle/>
        <a:p>
          <a:r>
            <a:rPr lang="en-US" dirty="0">
              <a:solidFill>
                <a:schemeClr val="bg1"/>
              </a:solidFill>
            </a:rPr>
            <a:t>Social rejection/ ostracization</a:t>
          </a: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4">
            <a:lumMod val="60000"/>
            <a:lumOff val="40000"/>
          </a:schemeClr>
        </a:solidFill>
      </dgm:spPr>
      <dgm:t>
        <a:bodyPr/>
        <a:lstStyle/>
        <a:p>
          <a:r>
            <a:rPr lang="en-US" dirty="0">
              <a:solidFill>
                <a:schemeClr val="bg1"/>
              </a:solidFill>
            </a:rPr>
            <a:t>Social stigma</a:t>
          </a: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4">
            <a:lumMod val="60000"/>
            <a:lumOff val="40000"/>
          </a:schemeClr>
        </a:solidFill>
      </dgm:spPr>
      <dgm:t>
        <a:bodyPr/>
        <a:lstStyle/>
        <a:p>
          <a:r>
            <a:rPr lang="en-US" dirty="0">
              <a:solidFill>
                <a:schemeClr val="bg1"/>
              </a:solidFill>
            </a:rPr>
            <a:t>Withdrawal from social life</a:t>
          </a: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69C571C6-B3EF-45C0-8362-722BEABEA267}">
      <dgm:prSet/>
      <dgm:spPr>
        <a:solidFill>
          <a:schemeClr val="accent4">
            <a:lumMod val="60000"/>
            <a:lumOff val="40000"/>
          </a:schemeClr>
        </a:solidFill>
      </dgm:spPr>
      <dgm:t>
        <a:bodyPr/>
        <a:lstStyle/>
        <a:p>
          <a:r>
            <a:rPr lang="en-US" dirty="0">
              <a:solidFill>
                <a:schemeClr val="bg1"/>
              </a:solidFill>
            </a:rPr>
            <a:t>Rejection/ ostracization from family</a:t>
          </a:r>
        </a:p>
      </dgm:t>
    </dgm:pt>
    <dgm:pt modelId="{05F82A07-2312-41AA-BE2F-38C17E7A6837}" type="parTrans" cxnId="{2A09D378-AD14-4E4C-82AA-632FE2A7FD4D}">
      <dgm:prSet/>
      <dgm:spPr/>
      <dgm:t>
        <a:bodyPr/>
        <a:lstStyle/>
        <a:p>
          <a:endParaRPr lang="en-US"/>
        </a:p>
      </dgm:t>
    </dgm:pt>
    <dgm:pt modelId="{EEF587FC-0B3E-457B-970B-430816B6DA33}" type="sibTrans" cxnId="{2A09D378-AD14-4E4C-82AA-632FE2A7FD4D}">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C51BED19-0E12-4B4D-B3CD-47D1AF364437}" type="pres">
      <dgm:prSet presAssocID="{69C571C6-B3EF-45C0-8362-722BEABEA267}" presName="node" presStyleLbl="node1" presStyleIdx="0" presStyleCnt="6">
        <dgm:presLayoutVars>
          <dgm:bulletEnabled val="1"/>
        </dgm:presLayoutVars>
      </dgm:prSet>
      <dgm:spPr/>
    </dgm:pt>
    <dgm:pt modelId="{FE122724-EF46-4B8A-BAED-34D6590F5AB7}" type="pres">
      <dgm:prSet presAssocID="{EEF587FC-0B3E-457B-970B-430816B6DA33}" presName="sibTrans" presStyleCnt="0"/>
      <dgm:spPr/>
    </dgm:pt>
    <dgm:pt modelId="{A7864EEE-667F-431D-B46B-409AE9198FED}" type="pres">
      <dgm:prSet presAssocID="{F9C26135-ACF4-44BC-B3EC-8CAAE8F0D95E}" presName="node" presStyleLbl="node1" presStyleIdx="1" presStyleCnt="6">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2" presStyleCnt="6">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3" presStyleCnt="6">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4" presStyleCnt="6">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5" presStyleCnt="6">
        <dgm:presLayoutVars>
          <dgm:bulletEnabled val="1"/>
        </dgm:presLayoutVars>
      </dgm:prSet>
      <dgm:spPr/>
    </dgm:pt>
  </dgm:ptLst>
  <dgm:cxnLst>
    <dgm:cxn modelId="{9E7B8D1F-07CE-49D9-BBFE-0DF05713F6E5}" type="presOf" srcId="{69C571C6-B3EF-45C0-8362-722BEABEA267}" destId="{C51BED19-0E12-4B4D-B3CD-47D1AF364437}" srcOrd="0" destOrd="0" presId="urn:microsoft.com/office/officeart/2005/8/layout/default"/>
    <dgm:cxn modelId="{C421A51F-38FD-4CEF-9BA8-E1E1C72E2263}" srcId="{1D60473C-5CE7-41AA-8605-6D3A0B18413B}" destId="{16C837DA-B52B-4B9F-9B8C-451B2C9E3604}" srcOrd="4" destOrd="0" parTransId="{3A8EC505-293F-419B-B7A2-D03FF0761221}" sibTransId="{D5361445-C891-484B-9A41-15BC02D3F824}"/>
    <dgm:cxn modelId="{2E87492B-F0F0-4DE1-AE83-9B160A676F35}" type="presOf" srcId="{1EE7C259-C6AF-4C28-86EA-1FD079216B34}" destId="{8D549433-67EE-4E1E-AE63-0526B6D3F931}" srcOrd="0" destOrd="0" presId="urn:microsoft.com/office/officeart/2005/8/layout/default"/>
    <dgm:cxn modelId="{5867994F-F7B6-4AEB-B874-2043D339DC17}" type="presOf" srcId="{16C837DA-B52B-4B9F-9B8C-451B2C9E3604}" destId="{1DC60AC3-9C29-4E06-8479-7E7D88583D9B}" srcOrd="0" destOrd="0" presId="urn:microsoft.com/office/officeart/2005/8/layout/default"/>
    <dgm:cxn modelId="{99E00E70-9E6B-4460-BA4D-A7B518AB7C78}" type="presOf" srcId="{02B094E3-1C18-4231-AFC1-968C48A99E7A}" destId="{4882CCB9-CD1A-4954-9240-E41940FD4CAD}" srcOrd="0" destOrd="0" presId="urn:microsoft.com/office/officeart/2005/8/layout/default"/>
    <dgm:cxn modelId="{2A09D378-AD14-4E4C-82AA-632FE2A7FD4D}" srcId="{1D60473C-5CE7-41AA-8605-6D3A0B18413B}" destId="{69C571C6-B3EF-45C0-8362-722BEABEA267}" srcOrd="0" destOrd="0" parTransId="{05F82A07-2312-41AA-BE2F-38C17E7A6837}" sibTransId="{EEF587FC-0B3E-457B-970B-430816B6DA33}"/>
    <dgm:cxn modelId="{49CAD6A2-6F6D-4AC6-9758-900222606176}" type="presOf" srcId="{383FBEF8-AEAE-48AB-B427-2F64D937D0B2}" destId="{28250B4D-B25F-4FBE-9DD3-42F27972358D}" srcOrd="0" destOrd="0" presId="urn:microsoft.com/office/officeart/2005/8/layout/default"/>
    <dgm:cxn modelId="{A3458BB6-D2E7-4FD5-8A8D-6D6B0AA481BA}" type="presOf" srcId="{1D60473C-5CE7-41AA-8605-6D3A0B18413B}" destId="{9F87481A-EEC5-48B3-87C0-07510F0FAE5D}" srcOrd="0" destOrd="0" presId="urn:microsoft.com/office/officeart/2005/8/layout/default"/>
    <dgm:cxn modelId="{ACEF86CE-2B3D-429E-AD7F-509A12512FBA}" type="presOf" srcId="{F9C26135-ACF4-44BC-B3EC-8CAAE8F0D95E}" destId="{A7864EEE-667F-431D-B46B-409AE9198FED}" srcOrd="0" destOrd="0" presId="urn:microsoft.com/office/officeart/2005/8/layout/default"/>
    <dgm:cxn modelId="{A0867ED7-6966-4C19-8440-505E35E063A9}" srcId="{1D60473C-5CE7-41AA-8605-6D3A0B18413B}" destId="{383FBEF8-AEAE-48AB-B427-2F64D937D0B2}" srcOrd="2" destOrd="0" parTransId="{502CB9D5-B83C-4569-89F6-69F89C917EE0}" sibTransId="{CFAB9DD8-8E03-4D77-8C2E-059060C1E50B}"/>
    <dgm:cxn modelId="{4B107DDB-FA41-4C7F-80A9-4D01ED68420C}" srcId="{1D60473C-5CE7-41AA-8605-6D3A0B18413B}" destId="{1EE7C259-C6AF-4C28-86EA-1FD079216B34}" srcOrd="5" destOrd="0" parTransId="{1B0A6761-AB7A-45CA-8358-4D74B31862B5}" sibTransId="{60D9A179-F9F1-4596-9F84-55442B89479D}"/>
    <dgm:cxn modelId="{762B64E2-15C8-481C-9067-E03F8E2A1277}" srcId="{1D60473C-5CE7-41AA-8605-6D3A0B18413B}" destId="{F9C26135-ACF4-44BC-B3EC-8CAAE8F0D95E}" srcOrd="1" destOrd="0" parTransId="{4798BB10-78EB-4FB5-9328-32B02FD9D4D3}" sibTransId="{5A43D3B1-D3C4-43E4-BD2F-E624F7A9095C}"/>
    <dgm:cxn modelId="{A1D0B9FA-B7F6-4BFD-AC23-A4A75370D7D0}" srcId="{1D60473C-5CE7-41AA-8605-6D3A0B18413B}" destId="{02B094E3-1C18-4231-AFC1-968C48A99E7A}" srcOrd="3" destOrd="0" parTransId="{8799C36E-DC86-4BA9-8FF1-EAB690F5557B}" sibTransId="{11A7912D-3ACB-46C2-88FB-07B8C7396A79}"/>
    <dgm:cxn modelId="{2F15014D-220A-4047-B749-E40064304208}" type="presParOf" srcId="{9F87481A-EEC5-48B3-87C0-07510F0FAE5D}" destId="{C51BED19-0E12-4B4D-B3CD-47D1AF364437}" srcOrd="0" destOrd="0" presId="urn:microsoft.com/office/officeart/2005/8/layout/default"/>
    <dgm:cxn modelId="{F11D6F10-630B-45F3-B84B-C9B66D85F67D}" type="presParOf" srcId="{9F87481A-EEC5-48B3-87C0-07510F0FAE5D}" destId="{FE122724-EF46-4B8A-BAED-34D6590F5AB7}" srcOrd="1" destOrd="0" presId="urn:microsoft.com/office/officeart/2005/8/layout/default"/>
    <dgm:cxn modelId="{F7B7F071-9E62-4903-9D09-28E808EBFA21}" type="presParOf" srcId="{9F87481A-EEC5-48B3-87C0-07510F0FAE5D}" destId="{A7864EEE-667F-431D-B46B-409AE9198FED}" srcOrd="2" destOrd="0" presId="urn:microsoft.com/office/officeart/2005/8/layout/default"/>
    <dgm:cxn modelId="{E7F837E2-28BF-4E8B-9908-EBA823D45F29}" type="presParOf" srcId="{9F87481A-EEC5-48B3-87C0-07510F0FAE5D}" destId="{61DD8AF2-D5FF-41C6-9723-7537EAB2DB59}" srcOrd="3" destOrd="0" presId="urn:microsoft.com/office/officeart/2005/8/layout/default"/>
    <dgm:cxn modelId="{6AEC0647-AA59-4277-A4DC-3D7051C51C5F}" type="presParOf" srcId="{9F87481A-EEC5-48B3-87C0-07510F0FAE5D}" destId="{28250B4D-B25F-4FBE-9DD3-42F27972358D}" srcOrd="4" destOrd="0" presId="urn:microsoft.com/office/officeart/2005/8/layout/default"/>
    <dgm:cxn modelId="{EBB8BA2D-1449-494C-9995-14AA742C33D8}" type="presParOf" srcId="{9F87481A-EEC5-48B3-87C0-07510F0FAE5D}" destId="{4FF73B44-1C99-4C4B-A97D-8C551362C4C5}" srcOrd="5" destOrd="0" presId="urn:microsoft.com/office/officeart/2005/8/layout/default"/>
    <dgm:cxn modelId="{1F5B24BF-EAA8-432C-B46D-319967F2D7AB}" type="presParOf" srcId="{9F87481A-EEC5-48B3-87C0-07510F0FAE5D}" destId="{4882CCB9-CD1A-4954-9240-E41940FD4CAD}" srcOrd="6" destOrd="0" presId="urn:microsoft.com/office/officeart/2005/8/layout/default"/>
    <dgm:cxn modelId="{5C404417-85CE-4B24-823D-494C38BE031E}" type="presParOf" srcId="{9F87481A-EEC5-48B3-87C0-07510F0FAE5D}" destId="{56CCA752-C39F-4B2A-A4ED-27312FD73893}" srcOrd="7" destOrd="0" presId="urn:microsoft.com/office/officeart/2005/8/layout/default"/>
    <dgm:cxn modelId="{B0E4867D-E2B5-408E-A2A8-7916CD88073B}" type="presParOf" srcId="{9F87481A-EEC5-48B3-87C0-07510F0FAE5D}" destId="{1DC60AC3-9C29-4E06-8479-7E7D88583D9B}" srcOrd="8" destOrd="0" presId="urn:microsoft.com/office/officeart/2005/8/layout/default"/>
    <dgm:cxn modelId="{A6BC87AE-2607-4D38-954F-6A55B92A08E3}" type="presParOf" srcId="{9F87481A-EEC5-48B3-87C0-07510F0FAE5D}" destId="{F56F6A19-3687-4570-95C7-C82A9CF53FAC}" srcOrd="9" destOrd="0" presId="urn:microsoft.com/office/officeart/2005/8/layout/default"/>
    <dgm:cxn modelId="{A33A9F0C-E5FC-4627-8723-81D0134EA3CD}" type="presParOf" srcId="{9F87481A-EEC5-48B3-87C0-07510F0FAE5D}" destId="{8D549433-67EE-4E1E-AE63-0526B6D3F931}" srcOrd="10"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9F1DB2-36A4-4455-BAB2-64AFD0907F8B}"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19524C99-6507-41EB-AE00-2F68C25F6885}">
      <dgm:prSet phldrT="[Text]"/>
      <dgm:spPr>
        <a:xfrm>
          <a:off x="3309619" y="3555516"/>
          <a:ext cx="1508760" cy="1508760"/>
        </a:xfrm>
        <a:solidFill>
          <a:srgbClr val="F03B5E">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endParaRPr lang="en-US">
            <a:solidFill>
              <a:sysClr val="window" lastClr="FFFFFF"/>
            </a:solidFill>
            <a:latin typeface="Century Gothic" panose="020B0502020202020204"/>
            <a:ea typeface="+mn-ea"/>
            <a:cs typeface="+mn-cs"/>
          </a:endParaRPr>
        </a:p>
      </dgm:t>
    </dgm:pt>
    <dgm:pt modelId="{EDEB252B-E8A1-4CAA-A3A6-FAC0F0D81E7D}" type="parTrans" cxnId="{B3EA8580-88FA-4943-AEEE-EBAB24640689}">
      <dgm:prSet/>
      <dgm:spPr/>
      <dgm:t>
        <a:bodyPr/>
        <a:lstStyle/>
        <a:p>
          <a:endParaRPr lang="en-US"/>
        </a:p>
      </dgm:t>
    </dgm:pt>
    <dgm:pt modelId="{21C1139F-3801-47BA-BD3F-A75524114087}" type="sibTrans" cxnId="{B3EA8580-88FA-4943-AEEE-EBAB24640689}">
      <dgm:prSet/>
      <dgm:spPr/>
      <dgm:t>
        <a:bodyPr/>
        <a:lstStyle/>
        <a:p>
          <a:endParaRPr lang="en-US"/>
        </a:p>
      </dgm:t>
    </dgm:pt>
    <dgm:pt modelId="{20A8E87B-0108-48A4-AB4F-610A13AC8FA0}">
      <dgm:prSet phldrT="[Text]"/>
      <dgm:spPr>
        <a:xfrm>
          <a:off x="4887974" y="623328"/>
          <a:ext cx="1056132" cy="844905"/>
        </a:xfr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dirty="0">
              <a:solidFill>
                <a:schemeClr val="bg1"/>
              </a:solidFill>
              <a:latin typeface="Century Gothic" panose="020B0502020202020204"/>
              <a:ea typeface="+mn-ea"/>
              <a:cs typeface="+mn-cs"/>
            </a:rPr>
            <a:t>Underpinned by feminism and a feminist analysis of the world and anti-oppressive practice</a:t>
          </a:r>
        </a:p>
      </dgm:t>
    </dgm:pt>
    <dgm:pt modelId="{1C68BDC5-DB25-4C31-92AD-CB56F8E0E93F}" type="parTrans" cxnId="{41D2C1A5-B7D3-416C-BF11-27222E7CEC72}">
      <dgm:prSet/>
      <dgm:spPr>
        <a:xfrm rot="17550000">
          <a:off x="3600684" y="2043765"/>
          <a:ext cx="2625845" cy="429996"/>
        </a:xfrm>
        <a:solidFill>
          <a:srgbClr val="DC6FEC">
            <a:hueOff val="0"/>
            <a:satOff val="0"/>
            <a:lumOff val="0"/>
            <a:alphaOff val="0"/>
          </a:srgbClr>
        </a:solidFill>
        <a:ln>
          <a:noFill/>
        </a:ln>
        <a:effectLst/>
      </dgm:spPr>
      <dgm:t>
        <a:bodyPr/>
        <a:lstStyle/>
        <a:p>
          <a:endParaRPr lang="en-US"/>
        </a:p>
      </dgm:t>
    </dgm:pt>
    <dgm:pt modelId="{C9146B2C-7981-4D31-A971-1DBD22CE1D03}" type="sibTrans" cxnId="{41D2C1A5-B7D3-416C-BF11-27222E7CEC72}">
      <dgm:prSet/>
      <dgm:spPr/>
      <dgm:t>
        <a:bodyPr/>
        <a:lstStyle/>
        <a:p>
          <a:endParaRPr lang="en-US"/>
        </a:p>
      </dgm:t>
    </dgm:pt>
    <dgm:pt modelId="{CB7995B2-877B-4DAD-A5B3-BFD2F0478DA4}">
      <dgm:prSet phldrT="[Text]"/>
      <dgm:spPr>
        <a:xfrm>
          <a:off x="6800048" y="2535402"/>
          <a:ext cx="1056132" cy="844905"/>
        </a:xfr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dirty="0">
              <a:solidFill>
                <a:schemeClr val="bg1"/>
              </a:solidFill>
              <a:latin typeface="Century Gothic" panose="020B0502020202020204"/>
              <a:ea typeface="+mn-ea"/>
              <a:cs typeface="+mn-cs"/>
            </a:rPr>
            <a:t>Women’s and girls’ liberation from violence, discrimination and oppression at the heart</a:t>
          </a:r>
        </a:p>
      </dgm:t>
    </dgm:pt>
    <dgm:pt modelId="{63E7B9A3-6363-4BFA-9E55-BB8308006E33}" type="parTrans" cxnId="{2A85F90E-40A5-41B2-AA1A-9AE122307F9D}">
      <dgm:prSet/>
      <dgm:spPr>
        <a:xfrm rot="20250000">
          <a:off x="4802209" y="3245290"/>
          <a:ext cx="2625845" cy="429996"/>
        </a:xfrm>
        <a:solidFill>
          <a:srgbClr val="6AD5BB">
            <a:hueOff val="0"/>
            <a:satOff val="0"/>
            <a:lumOff val="0"/>
            <a:alphaOff val="0"/>
          </a:srgbClr>
        </a:solidFill>
        <a:ln>
          <a:noFill/>
        </a:ln>
        <a:effectLst/>
      </dgm:spPr>
      <dgm:t>
        <a:bodyPr/>
        <a:lstStyle/>
        <a:p>
          <a:endParaRPr lang="en-US"/>
        </a:p>
      </dgm:t>
    </dgm:pt>
    <dgm:pt modelId="{776A9113-C8B4-49AC-8A87-0BFA4DCD8C77}" type="sibTrans" cxnId="{2A85F90E-40A5-41B2-AA1A-9AE122307F9D}">
      <dgm:prSet/>
      <dgm:spPr/>
      <dgm:t>
        <a:bodyPr/>
        <a:lstStyle/>
        <a:p>
          <a:endParaRPr lang="en-US"/>
        </a:p>
      </dgm:t>
    </dgm:pt>
    <dgm:pt modelId="{BC715AF0-8615-414E-8A2B-0E67E6DBB3D4}">
      <dgm:prSet/>
      <dgm:spPr>
        <a:xfrm>
          <a:off x="6034179" y="1389197"/>
          <a:ext cx="1056132" cy="844905"/>
        </a:xfr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b="0" i="0" dirty="0">
              <a:solidFill>
                <a:schemeClr val="bg1"/>
              </a:solidFill>
            </a:rPr>
            <a:t>Recognizes and confronts the impact on women and girls lives of class, race, sexual orientation, disability, etc.</a:t>
          </a:r>
          <a:endParaRPr lang="en-US" dirty="0">
            <a:solidFill>
              <a:schemeClr val="bg1"/>
            </a:solidFill>
            <a:latin typeface="Century Gothic" panose="020B0502020202020204"/>
            <a:ea typeface="+mn-ea"/>
            <a:cs typeface="+mn-cs"/>
          </a:endParaRPr>
        </a:p>
      </dgm:t>
    </dgm:pt>
    <dgm:pt modelId="{9B5A9FE4-B85A-4BF3-802B-33D8CC0D4856}" type="parTrans" cxnId="{095D23AC-8C61-4823-9893-B0FDA9813EB7}">
      <dgm:prSet/>
      <dgm:spPr>
        <a:xfrm rot="18900000">
          <a:off x="4320946" y="2525029"/>
          <a:ext cx="2625845" cy="429996"/>
        </a:xfrm>
        <a:solidFill>
          <a:srgbClr val="60B1F2">
            <a:hueOff val="0"/>
            <a:satOff val="0"/>
            <a:lumOff val="0"/>
            <a:alphaOff val="0"/>
          </a:srgbClr>
        </a:solidFill>
        <a:ln>
          <a:noFill/>
        </a:ln>
        <a:effectLst/>
      </dgm:spPr>
      <dgm:t>
        <a:bodyPr/>
        <a:lstStyle/>
        <a:p>
          <a:endParaRPr lang="en-US"/>
        </a:p>
      </dgm:t>
    </dgm:pt>
    <dgm:pt modelId="{2CA387E9-B995-4FA2-84B7-5F0A616ABFC4}" type="sibTrans" cxnId="{095D23AC-8C61-4823-9893-B0FDA9813EB7}">
      <dgm:prSet/>
      <dgm:spPr/>
      <dgm:t>
        <a:bodyPr/>
        <a:lstStyle/>
        <a:p>
          <a:endParaRPr lang="en-US"/>
        </a:p>
      </dgm:t>
    </dgm:pt>
    <dgm:pt modelId="{AF2E80FC-82B7-427A-B169-12806FB3C8B3}">
      <dgm:prSet/>
      <dgm:spPr>
        <a:xfrm>
          <a:off x="2881" y="3887443"/>
          <a:ext cx="1056132" cy="844905"/>
        </a:xfr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dirty="0">
              <a:solidFill>
                <a:schemeClr val="bg1"/>
              </a:solidFill>
              <a:latin typeface="Century Gothic" panose="020B0502020202020204"/>
              <a:ea typeface="+mn-ea"/>
              <a:cs typeface="+mn-cs"/>
            </a:rPr>
            <a:t>Focused on women’s and girls’ needs, interests, priorities and lived experiences</a:t>
          </a:r>
        </a:p>
      </dgm:t>
    </dgm:pt>
    <dgm:pt modelId="{021BFD77-8D7D-4AC6-ABC9-3D4AE1595E56}" type="parTrans" cxnId="{8E7CDD38-94F9-40CC-AD1F-B93A0C254414}">
      <dgm:prSet/>
      <dgm:spPr>
        <a:xfrm rot="10800000">
          <a:off x="530947" y="4094897"/>
          <a:ext cx="2625845" cy="429996"/>
        </a:xfrm>
        <a:solidFill>
          <a:srgbClr val="DC6FEC">
            <a:hueOff val="0"/>
            <a:satOff val="0"/>
            <a:lumOff val="0"/>
            <a:alphaOff val="0"/>
          </a:srgbClr>
        </a:solidFill>
        <a:ln>
          <a:noFill/>
        </a:ln>
        <a:effectLst/>
      </dgm:spPr>
      <dgm:t>
        <a:bodyPr/>
        <a:lstStyle/>
        <a:p>
          <a:endParaRPr lang="en-US"/>
        </a:p>
      </dgm:t>
    </dgm:pt>
    <dgm:pt modelId="{911FB855-EBAA-438D-9488-A1713D825811}" type="sibTrans" cxnId="{8E7CDD38-94F9-40CC-AD1F-B93A0C254414}">
      <dgm:prSet/>
      <dgm:spPr/>
      <dgm:t>
        <a:bodyPr/>
        <a:lstStyle/>
        <a:p>
          <a:endParaRPr lang="en-US"/>
        </a:p>
      </dgm:t>
    </dgm:pt>
    <dgm:pt modelId="{63F18082-B7D3-4E8C-BB28-D700A1B642C7}">
      <dgm:prSet/>
      <dgm:spPr>
        <a:xfrm>
          <a:off x="3535933" y="354390"/>
          <a:ext cx="1056132" cy="844905"/>
        </a:xfrm>
        <a:solidFill>
          <a:srgbClr val="F56447">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dirty="0">
              <a:solidFill>
                <a:schemeClr val="bg1"/>
              </a:solidFill>
              <a:latin typeface="Century Gothic" panose="020B0502020202020204"/>
              <a:ea typeface="+mn-ea"/>
              <a:cs typeface="+mn-cs"/>
            </a:rPr>
            <a:t>Focused on power-within, power-with, and power-to, and solidarity among women</a:t>
          </a:r>
        </a:p>
      </dgm:t>
    </dgm:pt>
    <dgm:pt modelId="{7078AAF9-61F6-44CA-B611-0B4E661E900F}" type="parTrans" cxnId="{9213BAC8-5A16-4358-8E3C-02F3ACF9F28D}">
      <dgm:prSet/>
      <dgm:spPr>
        <a:xfrm rot="16200000">
          <a:off x="2751077" y="1874768"/>
          <a:ext cx="2625845" cy="429996"/>
        </a:xfrm>
        <a:solidFill>
          <a:srgbClr val="F56447">
            <a:hueOff val="0"/>
            <a:satOff val="0"/>
            <a:lumOff val="0"/>
            <a:alphaOff val="0"/>
          </a:srgbClr>
        </a:solidFill>
        <a:ln>
          <a:noFill/>
        </a:ln>
        <a:effectLst/>
      </dgm:spPr>
      <dgm:t>
        <a:bodyPr/>
        <a:lstStyle/>
        <a:p>
          <a:endParaRPr lang="en-US"/>
        </a:p>
      </dgm:t>
    </dgm:pt>
    <dgm:pt modelId="{4D99804F-3613-4060-8314-15CBFAA04799}" type="sibTrans" cxnId="{9213BAC8-5A16-4358-8E3C-02F3ACF9F28D}">
      <dgm:prSet/>
      <dgm:spPr/>
      <dgm:t>
        <a:bodyPr/>
        <a:lstStyle/>
        <a:p>
          <a:endParaRPr lang="en-US"/>
        </a:p>
      </dgm:t>
    </dgm:pt>
    <dgm:pt modelId="{3A80985C-AC41-40EF-B53E-15B4DD932E42}">
      <dgm:prSet/>
      <dgm:spPr>
        <a:xfrm>
          <a:off x="271819" y="2535402"/>
          <a:ext cx="1056132" cy="844905"/>
        </a:xfr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dirty="0">
              <a:solidFill>
                <a:schemeClr val="bg1"/>
              </a:solidFill>
              <a:latin typeface="Century Gothic" panose="020B0502020202020204"/>
              <a:ea typeface="+mn-ea"/>
              <a:cs typeface="+mn-cs"/>
            </a:rPr>
            <a:t>Shaped by an understanding of women’s and girls’ realities</a:t>
          </a:r>
        </a:p>
      </dgm:t>
    </dgm:pt>
    <dgm:pt modelId="{8C297947-F67D-4781-A798-956834A6BEE3}" type="parTrans" cxnId="{BE5105E4-59D9-4116-AEAB-2A8E53E4F49B}">
      <dgm:prSet/>
      <dgm:spPr>
        <a:xfrm rot="12150000">
          <a:off x="699944" y="3245290"/>
          <a:ext cx="2625845" cy="429996"/>
        </a:xfrm>
        <a:solidFill>
          <a:srgbClr val="60B1F2">
            <a:hueOff val="0"/>
            <a:satOff val="0"/>
            <a:lumOff val="0"/>
            <a:alphaOff val="0"/>
          </a:srgbClr>
        </a:solidFill>
        <a:ln>
          <a:noFill/>
        </a:ln>
        <a:effectLst/>
      </dgm:spPr>
      <dgm:t>
        <a:bodyPr/>
        <a:lstStyle/>
        <a:p>
          <a:endParaRPr lang="en-US"/>
        </a:p>
      </dgm:t>
    </dgm:pt>
    <dgm:pt modelId="{C3AC973D-CDDE-48D4-9BBC-E9180BD21BE9}" type="sibTrans" cxnId="{BE5105E4-59D9-4116-AEAB-2A8E53E4F49B}">
      <dgm:prSet/>
      <dgm:spPr/>
      <dgm:t>
        <a:bodyPr/>
        <a:lstStyle/>
        <a:p>
          <a:endParaRPr lang="en-US"/>
        </a:p>
      </dgm:t>
    </dgm:pt>
    <dgm:pt modelId="{0EA9CB30-9BB8-4D65-881C-34EC1EC443FF}">
      <dgm:prSet/>
      <dgm:spPr>
        <a:xfrm>
          <a:off x="2183893" y="623328"/>
          <a:ext cx="1056132" cy="844905"/>
        </a:xfrm>
        <a:solidFill>
          <a:srgbClr val="E8AB4E">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dirty="0">
              <a:solidFill>
                <a:schemeClr val="bg1"/>
              </a:solidFill>
              <a:latin typeface="Century Gothic" panose="020B0502020202020204"/>
              <a:ea typeface="+mn-ea"/>
              <a:cs typeface="+mn-cs"/>
            </a:rPr>
            <a:t>Informed by an understanding of what works for women and girls</a:t>
          </a:r>
        </a:p>
      </dgm:t>
    </dgm:pt>
    <dgm:pt modelId="{2EB8614C-1619-41E1-BE54-3FB3CD782164}" type="parTrans" cxnId="{B6B5057C-645E-4074-B0FB-52720C5B1A04}">
      <dgm:prSet/>
      <dgm:spPr>
        <a:xfrm rot="14850000">
          <a:off x="1901470" y="2043765"/>
          <a:ext cx="2625845" cy="429996"/>
        </a:xfrm>
        <a:solidFill>
          <a:srgbClr val="E8AB4E">
            <a:hueOff val="0"/>
            <a:satOff val="0"/>
            <a:lumOff val="0"/>
            <a:alphaOff val="0"/>
          </a:srgbClr>
        </a:solidFill>
        <a:ln>
          <a:noFill/>
        </a:ln>
        <a:effectLst/>
      </dgm:spPr>
      <dgm:t>
        <a:bodyPr/>
        <a:lstStyle/>
        <a:p>
          <a:endParaRPr lang="en-US"/>
        </a:p>
      </dgm:t>
    </dgm:pt>
    <dgm:pt modelId="{C4286CF6-6BD3-45C7-AD89-33ED5F8BE1AF}" type="sibTrans" cxnId="{B6B5057C-645E-4074-B0FB-52720C5B1A04}">
      <dgm:prSet/>
      <dgm:spPr/>
      <dgm:t>
        <a:bodyPr/>
        <a:lstStyle/>
        <a:p>
          <a:endParaRPr lang="en-US"/>
        </a:p>
      </dgm:t>
    </dgm:pt>
    <dgm:pt modelId="{7B79F27F-72AD-47B2-B554-3D0353DB7461}">
      <dgm:prSet/>
      <dgm:spPr>
        <a:xfrm>
          <a:off x="1037688" y="1389197"/>
          <a:ext cx="1056132" cy="844905"/>
        </a:xfr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en-US" dirty="0">
              <a:solidFill>
                <a:schemeClr val="bg1"/>
              </a:solidFill>
              <a:latin typeface="Century Gothic" panose="020B0502020202020204"/>
              <a:ea typeface="+mn-ea"/>
              <a:cs typeface="+mn-cs"/>
            </a:rPr>
            <a:t>Located within women and girl only safe spaces and environments</a:t>
          </a:r>
        </a:p>
      </dgm:t>
    </dgm:pt>
    <dgm:pt modelId="{C66C4F83-B737-4A9C-827A-4566820EA703}" type="parTrans" cxnId="{BC4165A8-8013-4BAF-8622-F803E1A9A78A}">
      <dgm:prSet/>
      <dgm:spPr>
        <a:xfrm rot="13500000">
          <a:off x="1181208" y="2525029"/>
          <a:ext cx="2625845" cy="429996"/>
        </a:xfrm>
        <a:solidFill>
          <a:srgbClr val="6AD5BB">
            <a:hueOff val="0"/>
            <a:satOff val="0"/>
            <a:lumOff val="0"/>
            <a:alphaOff val="0"/>
          </a:srgbClr>
        </a:solidFill>
        <a:ln>
          <a:noFill/>
        </a:ln>
        <a:effectLst/>
      </dgm:spPr>
      <dgm:t>
        <a:bodyPr/>
        <a:lstStyle/>
        <a:p>
          <a:endParaRPr lang="en-US"/>
        </a:p>
      </dgm:t>
    </dgm:pt>
    <dgm:pt modelId="{1B426B48-343D-4F01-AE95-635F37BFAFC0}" type="sibTrans" cxnId="{BC4165A8-8013-4BAF-8622-F803E1A9A78A}">
      <dgm:prSet/>
      <dgm:spPr/>
      <dgm:t>
        <a:bodyPr/>
        <a:lstStyle/>
        <a:p>
          <a:endParaRPr lang="en-US"/>
        </a:p>
      </dgm:t>
    </dgm:pt>
    <dgm:pt modelId="{8076497F-32CC-40D0-A008-CBAA55D021A3}" type="pres">
      <dgm:prSet presAssocID="{3D9F1DB2-36A4-4455-BAB2-64AFD0907F8B}" presName="cycle" presStyleCnt="0">
        <dgm:presLayoutVars>
          <dgm:chMax val="1"/>
          <dgm:dir/>
          <dgm:animLvl val="ctr"/>
          <dgm:resizeHandles val="exact"/>
        </dgm:presLayoutVars>
      </dgm:prSet>
      <dgm:spPr/>
    </dgm:pt>
    <dgm:pt modelId="{A8959A58-2DC4-49FD-A905-BD19F64FBD9B}" type="pres">
      <dgm:prSet presAssocID="{19524C99-6507-41EB-AE00-2F68C25F6885}" presName="centerShape" presStyleLbl="node0" presStyleIdx="0" presStyleCnt="1" custLinFactNeighborX="-139" custLinFactNeighborY="-1668"/>
      <dgm:spPr>
        <a:prstGeom prst="ellipse">
          <a:avLst/>
        </a:prstGeom>
      </dgm:spPr>
    </dgm:pt>
    <dgm:pt modelId="{1B0FD418-BA41-4A2E-9D91-AB68B8A92485}" type="pres">
      <dgm:prSet presAssocID="{021BFD77-8D7D-4AC6-ABC9-3D4AE1595E56}" presName="parTrans" presStyleLbl="bgSibTrans2D1" presStyleIdx="0" presStyleCnt="8"/>
      <dgm:spPr>
        <a:prstGeom prst="leftArrow">
          <a:avLst>
            <a:gd name="adj1" fmla="val 60000"/>
            <a:gd name="adj2" fmla="val 50000"/>
          </a:avLst>
        </a:prstGeom>
      </dgm:spPr>
    </dgm:pt>
    <dgm:pt modelId="{E384D9A6-6F42-4B0E-966D-05EFA4F6869F}" type="pres">
      <dgm:prSet presAssocID="{AF2E80FC-82B7-427A-B169-12806FB3C8B3}" presName="node" presStyleLbl="node1" presStyleIdx="0" presStyleCnt="8">
        <dgm:presLayoutVars>
          <dgm:bulletEnabled val="1"/>
        </dgm:presLayoutVars>
      </dgm:prSet>
      <dgm:spPr>
        <a:prstGeom prst="roundRect">
          <a:avLst>
            <a:gd name="adj" fmla="val 10000"/>
          </a:avLst>
        </a:prstGeom>
      </dgm:spPr>
    </dgm:pt>
    <dgm:pt modelId="{C6DD66A3-A242-4C00-8681-3AA397F7D246}" type="pres">
      <dgm:prSet presAssocID="{8C297947-F67D-4781-A798-956834A6BEE3}" presName="parTrans" presStyleLbl="bgSibTrans2D1" presStyleIdx="1" presStyleCnt="8"/>
      <dgm:spPr>
        <a:prstGeom prst="leftArrow">
          <a:avLst>
            <a:gd name="adj1" fmla="val 60000"/>
            <a:gd name="adj2" fmla="val 50000"/>
          </a:avLst>
        </a:prstGeom>
      </dgm:spPr>
    </dgm:pt>
    <dgm:pt modelId="{AABCBD66-2BCD-487C-A3D6-14C0FDE613E5}" type="pres">
      <dgm:prSet presAssocID="{3A80985C-AC41-40EF-B53E-15B4DD932E42}" presName="node" presStyleLbl="node1" presStyleIdx="1" presStyleCnt="8">
        <dgm:presLayoutVars>
          <dgm:bulletEnabled val="1"/>
        </dgm:presLayoutVars>
      </dgm:prSet>
      <dgm:spPr>
        <a:prstGeom prst="roundRect">
          <a:avLst>
            <a:gd name="adj" fmla="val 10000"/>
          </a:avLst>
        </a:prstGeom>
      </dgm:spPr>
    </dgm:pt>
    <dgm:pt modelId="{77113291-866E-4B51-B995-3D4020DD87D3}" type="pres">
      <dgm:prSet presAssocID="{C66C4F83-B737-4A9C-827A-4566820EA703}" presName="parTrans" presStyleLbl="bgSibTrans2D1" presStyleIdx="2" presStyleCnt="8"/>
      <dgm:spPr>
        <a:prstGeom prst="leftArrow">
          <a:avLst>
            <a:gd name="adj1" fmla="val 60000"/>
            <a:gd name="adj2" fmla="val 50000"/>
          </a:avLst>
        </a:prstGeom>
      </dgm:spPr>
    </dgm:pt>
    <dgm:pt modelId="{32BF4BF9-DDDB-4702-809C-0B7D51039419}" type="pres">
      <dgm:prSet presAssocID="{7B79F27F-72AD-47B2-B554-3D0353DB7461}" presName="node" presStyleLbl="node1" presStyleIdx="2" presStyleCnt="8" custRadScaleRad="100276" custRadScaleInc="559">
        <dgm:presLayoutVars>
          <dgm:bulletEnabled val="1"/>
        </dgm:presLayoutVars>
      </dgm:prSet>
      <dgm:spPr>
        <a:prstGeom prst="roundRect">
          <a:avLst>
            <a:gd name="adj" fmla="val 10000"/>
          </a:avLst>
        </a:prstGeom>
      </dgm:spPr>
    </dgm:pt>
    <dgm:pt modelId="{C1F57647-C43A-47D5-99CD-61A5439977E8}" type="pres">
      <dgm:prSet presAssocID="{2EB8614C-1619-41E1-BE54-3FB3CD782164}" presName="parTrans" presStyleLbl="bgSibTrans2D1" presStyleIdx="3" presStyleCnt="8"/>
      <dgm:spPr>
        <a:prstGeom prst="leftArrow">
          <a:avLst>
            <a:gd name="adj1" fmla="val 60000"/>
            <a:gd name="adj2" fmla="val 50000"/>
          </a:avLst>
        </a:prstGeom>
      </dgm:spPr>
    </dgm:pt>
    <dgm:pt modelId="{0E7ECD81-1640-4B99-AE7A-DCF03F75E546}" type="pres">
      <dgm:prSet presAssocID="{0EA9CB30-9BB8-4D65-881C-34EC1EC443FF}" presName="node" presStyleLbl="node1" presStyleIdx="3" presStyleCnt="8" custRadScaleRad="96748" custRadScaleInc="-1955">
        <dgm:presLayoutVars>
          <dgm:bulletEnabled val="1"/>
        </dgm:presLayoutVars>
      </dgm:prSet>
      <dgm:spPr>
        <a:prstGeom prst="roundRect">
          <a:avLst>
            <a:gd name="adj" fmla="val 10000"/>
          </a:avLst>
        </a:prstGeom>
      </dgm:spPr>
    </dgm:pt>
    <dgm:pt modelId="{2F593FDA-C77E-4ED9-8DC3-F1F0B487F60B}" type="pres">
      <dgm:prSet presAssocID="{7078AAF9-61F6-44CA-B611-0B4E661E900F}" presName="parTrans" presStyleLbl="bgSibTrans2D1" presStyleIdx="4" presStyleCnt="8"/>
      <dgm:spPr>
        <a:prstGeom prst="leftArrow">
          <a:avLst>
            <a:gd name="adj1" fmla="val 60000"/>
            <a:gd name="adj2" fmla="val 50000"/>
          </a:avLst>
        </a:prstGeom>
      </dgm:spPr>
    </dgm:pt>
    <dgm:pt modelId="{252DA8D0-1489-4219-B380-B50DB2C56E2E}" type="pres">
      <dgm:prSet presAssocID="{63F18082-B7D3-4E8C-BB28-D700A1B642C7}" presName="node" presStyleLbl="node1" presStyleIdx="4" presStyleCnt="8" custRadScaleRad="96748" custRadScaleInc="1955">
        <dgm:presLayoutVars>
          <dgm:bulletEnabled val="1"/>
        </dgm:presLayoutVars>
      </dgm:prSet>
      <dgm:spPr>
        <a:prstGeom prst="roundRect">
          <a:avLst>
            <a:gd name="adj" fmla="val 10000"/>
          </a:avLst>
        </a:prstGeom>
      </dgm:spPr>
    </dgm:pt>
    <dgm:pt modelId="{9D876DB1-B735-4619-B90C-06BE373EE889}" type="pres">
      <dgm:prSet presAssocID="{1C68BDC5-DB25-4C31-92AD-CB56F8E0E93F}" presName="parTrans" presStyleLbl="bgSibTrans2D1" presStyleIdx="5" presStyleCnt="8"/>
      <dgm:spPr>
        <a:prstGeom prst="leftArrow">
          <a:avLst>
            <a:gd name="adj1" fmla="val 60000"/>
            <a:gd name="adj2" fmla="val 50000"/>
          </a:avLst>
        </a:prstGeom>
      </dgm:spPr>
    </dgm:pt>
    <dgm:pt modelId="{AB21719B-6424-4496-9D3D-8C01EDE8FAE1}" type="pres">
      <dgm:prSet presAssocID="{20A8E87B-0108-48A4-AB4F-610A13AC8FA0}" presName="node" presStyleLbl="node1" presStyleIdx="5" presStyleCnt="8">
        <dgm:presLayoutVars>
          <dgm:bulletEnabled val="1"/>
        </dgm:presLayoutVars>
      </dgm:prSet>
      <dgm:spPr>
        <a:prstGeom prst="roundRect">
          <a:avLst>
            <a:gd name="adj" fmla="val 10000"/>
          </a:avLst>
        </a:prstGeom>
      </dgm:spPr>
    </dgm:pt>
    <dgm:pt modelId="{E9A00980-426F-4E33-AB5B-0868459F7F41}" type="pres">
      <dgm:prSet presAssocID="{9B5A9FE4-B85A-4BF3-802B-33D8CC0D4856}" presName="parTrans" presStyleLbl="bgSibTrans2D1" presStyleIdx="6" presStyleCnt="8"/>
      <dgm:spPr>
        <a:prstGeom prst="leftArrow">
          <a:avLst>
            <a:gd name="adj1" fmla="val 60000"/>
            <a:gd name="adj2" fmla="val 50000"/>
          </a:avLst>
        </a:prstGeom>
      </dgm:spPr>
    </dgm:pt>
    <dgm:pt modelId="{577D0876-BBAF-4C09-9FA5-6C3AE508A2A2}" type="pres">
      <dgm:prSet presAssocID="{BC715AF0-8615-414E-8A2B-0E67E6DBB3D4}" presName="node" presStyleLbl="node1" presStyleIdx="6" presStyleCnt="8">
        <dgm:presLayoutVars>
          <dgm:bulletEnabled val="1"/>
        </dgm:presLayoutVars>
      </dgm:prSet>
      <dgm:spPr>
        <a:prstGeom prst="roundRect">
          <a:avLst>
            <a:gd name="adj" fmla="val 10000"/>
          </a:avLst>
        </a:prstGeom>
      </dgm:spPr>
    </dgm:pt>
    <dgm:pt modelId="{542C43E1-FEE8-44E0-8805-A55C8E488821}" type="pres">
      <dgm:prSet presAssocID="{63E7B9A3-6363-4BFA-9E55-BB8308006E33}" presName="parTrans" presStyleLbl="bgSibTrans2D1" presStyleIdx="7" presStyleCnt="8"/>
      <dgm:spPr>
        <a:prstGeom prst="leftArrow">
          <a:avLst>
            <a:gd name="adj1" fmla="val 60000"/>
            <a:gd name="adj2" fmla="val 50000"/>
          </a:avLst>
        </a:prstGeom>
      </dgm:spPr>
    </dgm:pt>
    <dgm:pt modelId="{72A1AB89-882F-484D-9A9C-5834B1017487}" type="pres">
      <dgm:prSet presAssocID="{CB7995B2-877B-4DAD-A5B3-BFD2F0478DA4}" presName="node" presStyleLbl="node1" presStyleIdx="7" presStyleCnt="8">
        <dgm:presLayoutVars>
          <dgm:bulletEnabled val="1"/>
        </dgm:presLayoutVars>
      </dgm:prSet>
      <dgm:spPr>
        <a:prstGeom prst="roundRect">
          <a:avLst>
            <a:gd name="adj" fmla="val 10000"/>
          </a:avLst>
        </a:prstGeom>
      </dgm:spPr>
    </dgm:pt>
  </dgm:ptLst>
  <dgm:cxnLst>
    <dgm:cxn modelId="{CC383A03-8382-4694-8887-1FC9AF6678DD}" type="presOf" srcId="{19524C99-6507-41EB-AE00-2F68C25F6885}" destId="{A8959A58-2DC4-49FD-A905-BD19F64FBD9B}" srcOrd="0" destOrd="0" presId="urn:microsoft.com/office/officeart/2005/8/layout/radial4"/>
    <dgm:cxn modelId="{03D10C0E-6C89-4D89-9098-CE7029575063}" type="presOf" srcId="{021BFD77-8D7D-4AC6-ABC9-3D4AE1595E56}" destId="{1B0FD418-BA41-4A2E-9D91-AB68B8A92485}" srcOrd="0" destOrd="0" presId="urn:microsoft.com/office/officeart/2005/8/layout/radial4"/>
    <dgm:cxn modelId="{2A85F90E-40A5-41B2-AA1A-9AE122307F9D}" srcId="{19524C99-6507-41EB-AE00-2F68C25F6885}" destId="{CB7995B2-877B-4DAD-A5B3-BFD2F0478DA4}" srcOrd="7" destOrd="0" parTransId="{63E7B9A3-6363-4BFA-9E55-BB8308006E33}" sibTransId="{776A9113-C8B4-49AC-8A87-0BFA4DCD8C77}"/>
    <dgm:cxn modelId="{344EC51B-1807-4425-B95D-50AA30FCB94C}" type="presOf" srcId="{CB7995B2-877B-4DAD-A5B3-BFD2F0478DA4}" destId="{72A1AB89-882F-484D-9A9C-5834B1017487}" srcOrd="0" destOrd="0" presId="urn:microsoft.com/office/officeart/2005/8/layout/radial4"/>
    <dgm:cxn modelId="{E0BDB233-6E72-4401-95AB-8B7BE87B53DF}" type="presOf" srcId="{63F18082-B7D3-4E8C-BB28-D700A1B642C7}" destId="{252DA8D0-1489-4219-B380-B50DB2C56E2E}" srcOrd="0" destOrd="0" presId="urn:microsoft.com/office/officeart/2005/8/layout/radial4"/>
    <dgm:cxn modelId="{8E7CDD38-94F9-40CC-AD1F-B93A0C254414}" srcId="{19524C99-6507-41EB-AE00-2F68C25F6885}" destId="{AF2E80FC-82B7-427A-B169-12806FB3C8B3}" srcOrd="0" destOrd="0" parTransId="{021BFD77-8D7D-4AC6-ABC9-3D4AE1595E56}" sibTransId="{911FB855-EBAA-438D-9488-A1713D825811}"/>
    <dgm:cxn modelId="{D90B466A-7149-41E8-B23C-56F01E52FBE5}" type="presOf" srcId="{2EB8614C-1619-41E1-BE54-3FB3CD782164}" destId="{C1F57647-C43A-47D5-99CD-61A5439977E8}" srcOrd="0" destOrd="0" presId="urn:microsoft.com/office/officeart/2005/8/layout/radial4"/>
    <dgm:cxn modelId="{669FC26A-CCA2-4108-82FE-7B405A8874D3}" type="presOf" srcId="{7B79F27F-72AD-47B2-B554-3D0353DB7461}" destId="{32BF4BF9-DDDB-4702-809C-0B7D51039419}" srcOrd="0" destOrd="0" presId="urn:microsoft.com/office/officeart/2005/8/layout/radial4"/>
    <dgm:cxn modelId="{A55E356E-96FA-4EFB-91FC-90933A5C800A}" type="presOf" srcId="{C66C4F83-B737-4A9C-827A-4566820EA703}" destId="{77113291-866E-4B51-B995-3D4020DD87D3}" srcOrd="0" destOrd="0" presId="urn:microsoft.com/office/officeart/2005/8/layout/radial4"/>
    <dgm:cxn modelId="{B6AE7372-7FDE-43E1-B618-84B8F0709E50}" type="presOf" srcId="{1C68BDC5-DB25-4C31-92AD-CB56F8E0E93F}" destId="{9D876DB1-B735-4619-B90C-06BE373EE889}" srcOrd="0" destOrd="0" presId="urn:microsoft.com/office/officeart/2005/8/layout/radial4"/>
    <dgm:cxn modelId="{F404F372-2670-49AE-A7B8-8164B3548F44}" type="presOf" srcId="{3A80985C-AC41-40EF-B53E-15B4DD932E42}" destId="{AABCBD66-2BCD-487C-A3D6-14C0FDE613E5}" srcOrd="0" destOrd="0" presId="urn:microsoft.com/office/officeart/2005/8/layout/radial4"/>
    <dgm:cxn modelId="{382DDD73-5B93-49C6-B61A-344EFA7D773F}" type="presOf" srcId="{BC715AF0-8615-414E-8A2B-0E67E6DBB3D4}" destId="{577D0876-BBAF-4C09-9FA5-6C3AE508A2A2}" srcOrd="0" destOrd="0" presId="urn:microsoft.com/office/officeart/2005/8/layout/radial4"/>
    <dgm:cxn modelId="{7DF37975-9F4F-4B26-BAC7-EC50BA08EC3D}" type="presOf" srcId="{7078AAF9-61F6-44CA-B611-0B4E661E900F}" destId="{2F593FDA-C77E-4ED9-8DC3-F1F0B487F60B}" srcOrd="0" destOrd="0" presId="urn:microsoft.com/office/officeart/2005/8/layout/radial4"/>
    <dgm:cxn modelId="{B6B5057C-645E-4074-B0FB-52720C5B1A04}" srcId="{19524C99-6507-41EB-AE00-2F68C25F6885}" destId="{0EA9CB30-9BB8-4D65-881C-34EC1EC443FF}" srcOrd="3" destOrd="0" parTransId="{2EB8614C-1619-41E1-BE54-3FB3CD782164}" sibTransId="{C4286CF6-6BD3-45C7-AD89-33ED5F8BE1AF}"/>
    <dgm:cxn modelId="{B3EA8580-88FA-4943-AEEE-EBAB24640689}" srcId="{3D9F1DB2-36A4-4455-BAB2-64AFD0907F8B}" destId="{19524C99-6507-41EB-AE00-2F68C25F6885}" srcOrd="0" destOrd="0" parTransId="{EDEB252B-E8A1-4CAA-A3A6-FAC0F0D81E7D}" sibTransId="{21C1139F-3801-47BA-BD3F-A75524114087}"/>
    <dgm:cxn modelId="{2B74B18E-F8DF-450B-9C1E-27464AE6713A}" type="presOf" srcId="{3D9F1DB2-36A4-4455-BAB2-64AFD0907F8B}" destId="{8076497F-32CC-40D0-A008-CBAA55D021A3}" srcOrd="0" destOrd="0" presId="urn:microsoft.com/office/officeart/2005/8/layout/radial4"/>
    <dgm:cxn modelId="{C56863A4-4254-4D94-AEB7-10534043CAAA}" type="presOf" srcId="{63E7B9A3-6363-4BFA-9E55-BB8308006E33}" destId="{542C43E1-FEE8-44E0-8805-A55C8E488821}" srcOrd="0" destOrd="0" presId="urn:microsoft.com/office/officeart/2005/8/layout/radial4"/>
    <dgm:cxn modelId="{41D2C1A5-B7D3-416C-BF11-27222E7CEC72}" srcId="{19524C99-6507-41EB-AE00-2F68C25F6885}" destId="{20A8E87B-0108-48A4-AB4F-610A13AC8FA0}" srcOrd="5" destOrd="0" parTransId="{1C68BDC5-DB25-4C31-92AD-CB56F8E0E93F}" sibTransId="{C9146B2C-7981-4D31-A971-1DBD22CE1D03}"/>
    <dgm:cxn modelId="{BC4165A8-8013-4BAF-8622-F803E1A9A78A}" srcId="{19524C99-6507-41EB-AE00-2F68C25F6885}" destId="{7B79F27F-72AD-47B2-B554-3D0353DB7461}" srcOrd="2" destOrd="0" parTransId="{C66C4F83-B737-4A9C-827A-4566820EA703}" sibTransId="{1B426B48-343D-4F01-AE95-635F37BFAFC0}"/>
    <dgm:cxn modelId="{095D23AC-8C61-4823-9893-B0FDA9813EB7}" srcId="{19524C99-6507-41EB-AE00-2F68C25F6885}" destId="{BC715AF0-8615-414E-8A2B-0E67E6DBB3D4}" srcOrd="6" destOrd="0" parTransId="{9B5A9FE4-B85A-4BF3-802B-33D8CC0D4856}" sibTransId="{2CA387E9-B995-4FA2-84B7-5F0A616ABFC4}"/>
    <dgm:cxn modelId="{1C4DD9AD-5CEE-45DC-B317-41C254058459}" type="presOf" srcId="{9B5A9FE4-B85A-4BF3-802B-33D8CC0D4856}" destId="{E9A00980-426F-4E33-AB5B-0868459F7F41}" srcOrd="0" destOrd="0" presId="urn:microsoft.com/office/officeart/2005/8/layout/radial4"/>
    <dgm:cxn modelId="{9213BAC8-5A16-4358-8E3C-02F3ACF9F28D}" srcId="{19524C99-6507-41EB-AE00-2F68C25F6885}" destId="{63F18082-B7D3-4E8C-BB28-D700A1B642C7}" srcOrd="4" destOrd="0" parTransId="{7078AAF9-61F6-44CA-B611-0B4E661E900F}" sibTransId="{4D99804F-3613-4060-8314-15CBFAA04799}"/>
    <dgm:cxn modelId="{BDA41FCF-2D0E-4976-9A13-E2AF00283E6A}" type="presOf" srcId="{0EA9CB30-9BB8-4D65-881C-34EC1EC443FF}" destId="{0E7ECD81-1640-4B99-AE7A-DCF03F75E546}" srcOrd="0" destOrd="0" presId="urn:microsoft.com/office/officeart/2005/8/layout/radial4"/>
    <dgm:cxn modelId="{8C06C1D7-1422-439E-9F02-3A7AC1EB413A}" type="presOf" srcId="{8C297947-F67D-4781-A798-956834A6BEE3}" destId="{C6DD66A3-A242-4C00-8681-3AA397F7D246}" srcOrd="0" destOrd="0" presId="urn:microsoft.com/office/officeart/2005/8/layout/radial4"/>
    <dgm:cxn modelId="{BE5105E4-59D9-4116-AEAB-2A8E53E4F49B}" srcId="{19524C99-6507-41EB-AE00-2F68C25F6885}" destId="{3A80985C-AC41-40EF-B53E-15B4DD932E42}" srcOrd="1" destOrd="0" parTransId="{8C297947-F67D-4781-A798-956834A6BEE3}" sibTransId="{C3AC973D-CDDE-48D4-9BBC-E9180BD21BE9}"/>
    <dgm:cxn modelId="{B6E53EF1-AAAA-4BA2-8B26-E20CFE4D1C39}" type="presOf" srcId="{AF2E80FC-82B7-427A-B169-12806FB3C8B3}" destId="{E384D9A6-6F42-4B0E-966D-05EFA4F6869F}" srcOrd="0" destOrd="0" presId="urn:microsoft.com/office/officeart/2005/8/layout/radial4"/>
    <dgm:cxn modelId="{8092AFF3-090C-4827-A5AF-67A30DB11AE1}" type="presOf" srcId="{20A8E87B-0108-48A4-AB4F-610A13AC8FA0}" destId="{AB21719B-6424-4496-9D3D-8C01EDE8FAE1}" srcOrd="0" destOrd="0" presId="urn:microsoft.com/office/officeart/2005/8/layout/radial4"/>
    <dgm:cxn modelId="{D5ECF195-A880-4DED-8D8C-1D295574D1F7}" type="presParOf" srcId="{8076497F-32CC-40D0-A008-CBAA55D021A3}" destId="{A8959A58-2DC4-49FD-A905-BD19F64FBD9B}" srcOrd="0" destOrd="0" presId="urn:microsoft.com/office/officeart/2005/8/layout/radial4"/>
    <dgm:cxn modelId="{1A4FF523-56E5-4FBD-93A5-D23BCC9A0E8E}" type="presParOf" srcId="{8076497F-32CC-40D0-A008-CBAA55D021A3}" destId="{1B0FD418-BA41-4A2E-9D91-AB68B8A92485}" srcOrd="1" destOrd="0" presId="urn:microsoft.com/office/officeart/2005/8/layout/radial4"/>
    <dgm:cxn modelId="{9932CA3C-8386-4FD0-BF61-FA7CC0B6B0D4}" type="presParOf" srcId="{8076497F-32CC-40D0-A008-CBAA55D021A3}" destId="{E384D9A6-6F42-4B0E-966D-05EFA4F6869F}" srcOrd="2" destOrd="0" presId="urn:microsoft.com/office/officeart/2005/8/layout/radial4"/>
    <dgm:cxn modelId="{DDBEC63A-ADF5-42A0-A485-5811917FECE7}" type="presParOf" srcId="{8076497F-32CC-40D0-A008-CBAA55D021A3}" destId="{C6DD66A3-A242-4C00-8681-3AA397F7D246}" srcOrd="3" destOrd="0" presId="urn:microsoft.com/office/officeart/2005/8/layout/radial4"/>
    <dgm:cxn modelId="{5CA50A77-B0FD-4C07-B24D-11E9570689FF}" type="presParOf" srcId="{8076497F-32CC-40D0-A008-CBAA55D021A3}" destId="{AABCBD66-2BCD-487C-A3D6-14C0FDE613E5}" srcOrd="4" destOrd="0" presId="urn:microsoft.com/office/officeart/2005/8/layout/radial4"/>
    <dgm:cxn modelId="{4F2AFE0B-3223-4929-A2B0-875D24A14C81}" type="presParOf" srcId="{8076497F-32CC-40D0-A008-CBAA55D021A3}" destId="{77113291-866E-4B51-B995-3D4020DD87D3}" srcOrd="5" destOrd="0" presId="urn:microsoft.com/office/officeart/2005/8/layout/radial4"/>
    <dgm:cxn modelId="{4BE84AB6-B9D4-4A1B-91EA-4706FE05C2E4}" type="presParOf" srcId="{8076497F-32CC-40D0-A008-CBAA55D021A3}" destId="{32BF4BF9-DDDB-4702-809C-0B7D51039419}" srcOrd="6" destOrd="0" presId="urn:microsoft.com/office/officeart/2005/8/layout/radial4"/>
    <dgm:cxn modelId="{3E4EE1E9-065E-448F-B040-198FE5AA32F8}" type="presParOf" srcId="{8076497F-32CC-40D0-A008-CBAA55D021A3}" destId="{C1F57647-C43A-47D5-99CD-61A5439977E8}" srcOrd="7" destOrd="0" presId="urn:microsoft.com/office/officeart/2005/8/layout/radial4"/>
    <dgm:cxn modelId="{ED61C22E-9CBA-48DC-95AB-922214133CD8}" type="presParOf" srcId="{8076497F-32CC-40D0-A008-CBAA55D021A3}" destId="{0E7ECD81-1640-4B99-AE7A-DCF03F75E546}" srcOrd="8" destOrd="0" presId="urn:microsoft.com/office/officeart/2005/8/layout/radial4"/>
    <dgm:cxn modelId="{0EE3BD11-20F1-4A58-A2E7-C52A5EE44A38}" type="presParOf" srcId="{8076497F-32CC-40D0-A008-CBAA55D021A3}" destId="{2F593FDA-C77E-4ED9-8DC3-F1F0B487F60B}" srcOrd="9" destOrd="0" presId="urn:microsoft.com/office/officeart/2005/8/layout/radial4"/>
    <dgm:cxn modelId="{4119C44A-0C6B-42C8-85FF-0393E99BF9C3}" type="presParOf" srcId="{8076497F-32CC-40D0-A008-CBAA55D021A3}" destId="{252DA8D0-1489-4219-B380-B50DB2C56E2E}" srcOrd="10" destOrd="0" presId="urn:microsoft.com/office/officeart/2005/8/layout/radial4"/>
    <dgm:cxn modelId="{0840F007-9505-4A1E-8D49-B868639C931A}" type="presParOf" srcId="{8076497F-32CC-40D0-A008-CBAA55D021A3}" destId="{9D876DB1-B735-4619-B90C-06BE373EE889}" srcOrd="11" destOrd="0" presId="urn:microsoft.com/office/officeart/2005/8/layout/radial4"/>
    <dgm:cxn modelId="{70FA1241-B7BB-44AC-898C-FF7D35A4E254}" type="presParOf" srcId="{8076497F-32CC-40D0-A008-CBAA55D021A3}" destId="{AB21719B-6424-4496-9D3D-8C01EDE8FAE1}" srcOrd="12" destOrd="0" presId="urn:microsoft.com/office/officeart/2005/8/layout/radial4"/>
    <dgm:cxn modelId="{EB9764CC-C532-4F16-8B6F-C34560BA2654}" type="presParOf" srcId="{8076497F-32CC-40D0-A008-CBAA55D021A3}" destId="{E9A00980-426F-4E33-AB5B-0868459F7F41}" srcOrd="13" destOrd="0" presId="urn:microsoft.com/office/officeart/2005/8/layout/radial4"/>
    <dgm:cxn modelId="{6933FCAF-9015-41CE-8C03-72E3DE7CF2A9}" type="presParOf" srcId="{8076497F-32CC-40D0-A008-CBAA55D021A3}" destId="{577D0876-BBAF-4C09-9FA5-6C3AE508A2A2}" srcOrd="14" destOrd="0" presId="urn:microsoft.com/office/officeart/2005/8/layout/radial4"/>
    <dgm:cxn modelId="{029ACF21-BF50-4BF9-B240-8FAC19B551A3}" type="presParOf" srcId="{8076497F-32CC-40D0-A008-CBAA55D021A3}" destId="{542C43E1-FEE8-44E0-8805-A55C8E488821}" srcOrd="15" destOrd="0" presId="urn:microsoft.com/office/officeart/2005/8/layout/radial4"/>
    <dgm:cxn modelId="{06675FD8-3C38-40CD-B297-4C6DF6DC1D1F}" type="presParOf" srcId="{8076497F-32CC-40D0-A008-CBAA55D021A3}" destId="{72A1AB89-882F-484D-9A9C-5834B1017487}"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5B85F8-3DCD-458B-999F-D8C7E158951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E8C6E24-4E94-4C90-A01A-93F418460DF6}">
      <dgm:prSet phldrT="[Text]"/>
      <dgm:spPr/>
      <dgm:t>
        <a:bodyPr/>
        <a:lstStyle/>
        <a:p>
          <a:pPr>
            <a:lnSpc>
              <a:spcPct val="100000"/>
            </a:lnSpc>
          </a:pPr>
          <a:r>
            <a:rPr lang="en-US" dirty="0"/>
            <a:t>Rooted in social justice </a:t>
          </a:r>
        </a:p>
      </dgm:t>
    </dgm:pt>
    <dgm:pt modelId="{FE134415-7856-41AC-A2AE-DF907247EF9E}" type="parTrans" cxnId="{15EDE0F6-7409-4946-8DC2-ECE09590D1E6}">
      <dgm:prSet/>
      <dgm:spPr/>
      <dgm:t>
        <a:bodyPr/>
        <a:lstStyle/>
        <a:p>
          <a:endParaRPr lang="en-US"/>
        </a:p>
      </dgm:t>
    </dgm:pt>
    <dgm:pt modelId="{1BE00AE4-0C9E-4BF3-ABC5-7DE01CEB2596}" type="sibTrans" cxnId="{15EDE0F6-7409-4946-8DC2-ECE09590D1E6}">
      <dgm:prSet/>
      <dgm:spPr/>
      <dgm:t>
        <a:bodyPr/>
        <a:lstStyle/>
        <a:p>
          <a:endParaRPr lang="en-US"/>
        </a:p>
      </dgm:t>
    </dgm:pt>
    <dgm:pt modelId="{641A206B-8F5A-4EFD-A1E6-CEDB561EFBF5}">
      <dgm:prSet phldrT="[Text]"/>
      <dgm:spPr/>
      <dgm:t>
        <a:bodyPr/>
        <a:lstStyle/>
        <a:p>
          <a:pPr>
            <a:lnSpc>
              <a:spcPct val="100000"/>
            </a:lnSpc>
          </a:pPr>
          <a:r>
            <a:rPr lang="en-US" dirty="0"/>
            <a:t>Prioritizes voices of the marginalized or disadvantaged</a:t>
          </a:r>
        </a:p>
      </dgm:t>
    </dgm:pt>
    <dgm:pt modelId="{B5F368ED-769D-4590-A667-6495893C2448}" type="parTrans" cxnId="{17868271-3F48-4162-9613-B169EAB126D0}">
      <dgm:prSet/>
      <dgm:spPr/>
      <dgm:t>
        <a:bodyPr/>
        <a:lstStyle/>
        <a:p>
          <a:endParaRPr lang="en-US"/>
        </a:p>
      </dgm:t>
    </dgm:pt>
    <dgm:pt modelId="{E593B67C-1CA1-4F1D-BF55-358700D64698}" type="sibTrans" cxnId="{17868271-3F48-4162-9613-B169EAB126D0}">
      <dgm:prSet/>
      <dgm:spPr/>
      <dgm:t>
        <a:bodyPr/>
        <a:lstStyle/>
        <a:p>
          <a:endParaRPr lang="en-US"/>
        </a:p>
      </dgm:t>
    </dgm:pt>
    <dgm:pt modelId="{78916320-C6B8-48DC-A55E-60739055AC95}">
      <dgm:prSet phldrT="[Text]"/>
      <dgm:spPr/>
      <dgm:t>
        <a:bodyPr/>
        <a:lstStyle/>
        <a:p>
          <a:pPr>
            <a:lnSpc>
              <a:spcPct val="100000"/>
            </a:lnSpc>
          </a:pPr>
          <a:r>
            <a:rPr lang="en-US" dirty="0"/>
            <a:t>Participatory &amp; inclusive  </a:t>
          </a:r>
        </a:p>
      </dgm:t>
    </dgm:pt>
    <dgm:pt modelId="{36F947D5-FC77-420F-9981-6A201F2912BE}" type="parTrans" cxnId="{786D4971-6DDD-4DC2-8759-B90228023851}">
      <dgm:prSet/>
      <dgm:spPr/>
      <dgm:t>
        <a:bodyPr/>
        <a:lstStyle/>
        <a:p>
          <a:endParaRPr lang="en-US"/>
        </a:p>
      </dgm:t>
    </dgm:pt>
    <dgm:pt modelId="{8DF23B69-263A-42CC-B83C-AC0F80766338}" type="sibTrans" cxnId="{786D4971-6DDD-4DC2-8759-B90228023851}">
      <dgm:prSet/>
      <dgm:spPr/>
      <dgm:t>
        <a:bodyPr/>
        <a:lstStyle/>
        <a:p>
          <a:endParaRPr lang="en-US"/>
        </a:p>
      </dgm:t>
    </dgm:pt>
    <dgm:pt modelId="{8C5D43F4-854C-4EC9-9C9E-6150D78E0A3C}">
      <dgm:prSet/>
      <dgm:spPr/>
      <dgm:t>
        <a:bodyPr/>
        <a:lstStyle/>
        <a:p>
          <a:pPr>
            <a:lnSpc>
              <a:spcPct val="100000"/>
            </a:lnSpc>
          </a:pPr>
          <a:r>
            <a:rPr lang="en-US" dirty="0"/>
            <a:t>Focused on using data for advocacy, NOT donor reporting!</a:t>
          </a:r>
        </a:p>
      </dgm:t>
    </dgm:pt>
    <dgm:pt modelId="{CF20CB62-CB79-4CB7-892A-8FA7920A74A8}" type="parTrans" cxnId="{F2B829E2-C35D-44C1-886F-9024B2EE6C48}">
      <dgm:prSet/>
      <dgm:spPr/>
      <dgm:t>
        <a:bodyPr/>
        <a:lstStyle/>
        <a:p>
          <a:endParaRPr lang="en-US"/>
        </a:p>
      </dgm:t>
    </dgm:pt>
    <dgm:pt modelId="{CB9D440E-65D6-475A-B5BB-9E5405F1E1CF}" type="sibTrans" cxnId="{F2B829E2-C35D-44C1-886F-9024B2EE6C48}">
      <dgm:prSet/>
      <dgm:spPr/>
      <dgm:t>
        <a:bodyPr/>
        <a:lstStyle/>
        <a:p>
          <a:endParaRPr lang="en-US"/>
        </a:p>
      </dgm:t>
    </dgm:pt>
    <dgm:pt modelId="{B9066F2B-5C0F-C94A-804D-AD884C9508C1}">
      <dgm:prSet/>
      <dgm:spPr/>
      <dgm:t>
        <a:bodyPr/>
        <a:lstStyle/>
        <a:p>
          <a:pPr>
            <a:lnSpc>
              <a:spcPct val="100000"/>
            </a:lnSpc>
          </a:pPr>
          <a:r>
            <a:rPr lang="en-GB" dirty="0"/>
            <a:t>Has a structural analysis of power and inequality underpinning it</a:t>
          </a:r>
        </a:p>
      </dgm:t>
    </dgm:pt>
    <dgm:pt modelId="{33AC5FB9-F1AF-7649-BA23-3980BCEF719C}" type="parTrans" cxnId="{90E9C3A1-33C4-414B-BF3D-0531AC740A72}">
      <dgm:prSet/>
      <dgm:spPr/>
      <dgm:t>
        <a:bodyPr/>
        <a:lstStyle/>
        <a:p>
          <a:endParaRPr lang="en-GB"/>
        </a:p>
      </dgm:t>
    </dgm:pt>
    <dgm:pt modelId="{3035AFA2-BC58-D049-B248-A2415D655DF0}" type="sibTrans" cxnId="{90E9C3A1-33C4-414B-BF3D-0531AC740A72}">
      <dgm:prSet/>
      <dgm:spPr/>
      <dgm:t>
        <a:bodyPr/>
        <a:lstStyle/>
        <a:p>
          <a:endParaRPr lang="en-GB"/>
        </a:p>
      </dgm:t>
    </dgm:pt>
    <dgm:pt modelId="{44D0B2DA-06EA-214D-BED7-B892A69CCCB7}">
      <dgm:prSet/>
      <dgm:spPr/>
      <dgm:t>
        <a:bodyPr/>
        <a:lstStyle/>
        <a:p>
          <a:pPr>
            <a:lnSpc>
              <a:spcPct val="100000"/>
            </a:lnSpc>
          </a:pPr>
          <a:r>
            <a:rPr lang="en-GB" dirty="0"/>
            <a:t>Values, </a:t>
          </a:r>
          <a:r>
            <a:rPr lang="en-GB" dirty="0" err="1"/>
            <a:t>centers</a:t>
          </a:r>
          <a:r>
            <a:rPr lang="en-GB" dirty="0"/>
            <a:t> and promotes women and girls as knowledge creators, their experiential knowledge and their naming of experience</a:t>
          </a:r>
        </a:p>
      </dgm:t>
    </dgm:pt>
    <dgm:pt modelId="{699D0807-63F6-FB4B-AACD-0E49AF1B7531}" type="parTrans" cxnId="{7BFDD4AA-B062-C74F-95BE-21ED36443F87}">
      <dgm:prSet/>
      <dgm:spPr/>
      <dgm:t>
        <a:bodyPr/>
        <a:lstStyle/>
        <a:p>
          <a:endParaRPr lang="en-GB"/>
        </a:p>
      </dgm:t>
    </dgm:pt>
    <dgm:pt modelId="{0058A69A-BFDA-3E4D-933A-6DF91D0C3B2D}" type="sibTrans" cxnId="{7BFDD4AA-B062-C74F-95BE-21ED36443F87}">
      <dgm:prSet/>
      <dgm:spPr/>
      <dgm:t>
        <a:bodyPr/>
        <a:lstStyle/>
        <a:p>
          <a:endParaRPr lang="en-GB"/>
        </a:p>
      </dgm:t>
    </dgm:pt>
    <dgm:pt modelId="{1513AA59-46A7-4C1D-8420-C283266DA2BA}" type="pres">
      <dgm:prSet presAssocID="{905B85F8-3DCD-458B-999F-D8C7E158951F}" presName="root" presStyleCnt="0">
        <dgm:presLayoutVars>
          <dgm:dir/>
          <dgm:resizeHandles val="exact"/>
        </dgm:presLayoutVars>
      </dgm:prSet>
      <dgm:spPr/>
    </dgm:pt>
    <dgm:pt modelId="{DC78522B-76A3-A343-94D2-6928E7D67ADC}" type="pres">
      <dgm:prSet presAssocID="{B9066F2B-5C0F-C94A-804D-AD884C9508C1}" presName="compNode" presStyleCnt="0"/>
      <dgm:spPr/>
    </dgm:pt>
    <dgm:pt modelId="{33C9AC3B-16AC-844B-87B5-67546C54DC74}" type="pres">
      <dgm:prSet presAssocID="{B9066F2B-5C0F-C94A-804D-AD884C9508C1}" presName="bgRect" presStyleLbl="bgShp" presStyleIdx="0" presStyleCnt="6"/>
      <dgm:spPr/>
    </dgm:pt>
    <dgm:pt modelId="{F8F804C1-9126-8F43-A9D6-B6BAE5D53360}" type="pres">
      <dgm:prSet presAssocID="{B9066F2B-5C0F-C94A-804D-AD884C9508C1}" presName="iconRect" presStyleLbl="node1" presStyleIdx="0" presStyleCnt="6"/>
      <dgm:spPr/>
    </dgm:pt>
    <dgm:pt modelId="{BAC39EB4-41B0-0946-83EE-374734A37347}" type="pres">
      <dgm:prSet presAssocID="{B9066F2B-5C0F-C94A-804D-AD884C9508C1}" presName="spaceRect" presStyleCnt="0"/>
      <dgm:spPr/>
    </dgm:pt>
    <dgm:pt modelId="{D3DCA5F9-0F2D-6944-A26A-BD57F06EE77F}" type="pres">
      <dgm:prSet presAssocID="{B9066F2B-5C0F-C94A-804D-AD884C9508C1}" presName="parTx" presStyleLbl="revTx" presStyleIdx="0" presStyleCnt="6">
        <dgm:presLayoutVars>
          <dgm:chMax val="0"/>
          <dgm:chPref val="0"/>
        </dgm:presLayoutVars>
      </dgm:prSet>
      <dgm:spPr/>
    </dgm:pt>
    <dgm:pt modelId="{10124CE4-72FD-7B4B-8B30-1C6FCDC2948F}" type="pres">
      <dgm:prSet presAssocID="{3035AFA2-BC58-D049-B248-A2415D655DF0}" presName="sibTrans" presStyleCnt="0"/>
      <dgm:spPr/>
    </dgm:pt>
    <dgm:pt modelId="{8FBE5455-3D99-447C-9977-907633D78002}" type="pres">
      <dgm:prSet presAssocID="{7E8C6E24-4E94-4C90-A01A-93F418460DF6}" presName="compNode" presStyleCnt="0"/>
      <dgm:spPr/>
    </dgm:pt>
    <dgm:pt modelId="{90504B1D-C06B-4890-9F85-9CC5EF1C8C79}" type="pres">
      <dgm:prSet presAssocID="{7E8C6E24-4E94-4C90-A01A-93F418460DF6}" presName="bgRect" presStyleLbl="bgShp" presStyleIdx="1" presStyleCnt="6"/>
      <dgm:spPr/>
    </dgm:pt>
    <dgm:pt modelId="{CE379964-BDC1-4FA2-A865-98005897ADEF}" type="pres">
      <dgm:prSet presAssocID="{7E8C6E24-4E94-4C90-A01A-93F418460DF6}" presName="iconRect" presStyleLbl="node1" presStyleIdx="1"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3DFD7DE1-5C49-4A41-AF4C-A02A3DF3A05D}" type="pres">
      <dgm:prSet presAssocID="{7E8C6E24-4E94-4C90-A01A-93F418460DF6}" presName="spaceRect" presStyleCnt="0"/>
      <dgm:spPr/>
    </dgm:pt>
    <dgm:pt modelId="{E951A151-BD17-4DCC-9950-C6BD5A31B0FD}" type="pres">
      <dgm:prSet presAssocID="{7E8C6E24-4E94-4C90-A01A-93F418460DF6}" presName="parTx" presStyleLbl="revTx" presStyleIdx="1" presStyleCnt="6">
        <dgm:presLayoutVars>
          <dgm:chMax val="0"/>
          <dgm:chPref val="0"/>
        </dgm:presLayoutVars>
      </dgm:prSet>
      <dgm:spPr/>
    </dgm:pt>
    <dgm:pt modelId="{16805178-C531-4D55-A11F-F7B89C34773F}" type="pres">
      <dgm:prSet presAssocID="{1BE00AE4-0C9E-4BF3-ABC5-7DE01CEB2596}" presName="sibTrans" presStyleCnt="0"/>
      <dgm:spPr/>
    </dgm:pt>
    <dgm:pt modelId="{6C2C8F80-13E6-8B4D-B456-D62332DC2230}" type="pres">
      <dgm:prSet presAssocID="{44D0B2DA-06EA-214D-BED7-B892A69CCCB7}" presName="compNode" presStyleCnt="0"/>
      <dgm:spPr/>
    </dgm:pt>
    <dgm:pt modelId="{139C0946-D212-AC4D-97BD-7326287A7C80}" type="pres">
      <dgm:prSet presAssocID="{44D0B2DA-06EA-214D-BED7-B892A69CCCB7}" presName="bgRect" presStyleLbl="bgShp" presStyleIdx="2" presStyleCnt="6"/>
      <dgm:spPr/>
    </dgm:pt>
    <dgm:pt modelId="{110714AB-F98D-4A4B-AD74-AE5138511D69}" type="pres">
      <dgm:prSet presAssocID="{44D0B2DA-06EA-214D-BED7-B892A69CCCB7}" presName="iconRect" presStyleLbl="node1" presStyleIdx="2" presStyleCnt="6"/>
      <dgm:spPr/>
    </dgm:pt>
    <dgm:pt modelId="{A5617C16-34DC-9648-B793-5A8DDFF3345D}" type="pres">
      <dgm:prSet presAssocID="{44D0B2DA-06EA-214D-BED7-B892A69CCCB7}" presName="spaceRect" presStyleCnt="0"/>
      <dgm:spPr/>
    </dgm:pt>
    <dgm:pt modelId="{6D4C2281-975D-B549-85DF-82A538CD62E0}" type="pres">
      <dgm:prSet presAssocID="{44D0B2DA-06EA-214D-BED7-B892A69CCCB7}" presName="parTx" presStyleLbl="revTx" presStyleIdx="2" presStyleCnt="6">
        <dgm:presLayoutVars>
          <dgm:chMax val="0"/>
          <dgm:chPref val="0"/>
        </dgm:presLayoutVars>
      </dgm:prSet>
      <dgm:spPr/>
    </dgm:pt>
    <dgm:pt modelId="{790D5877-9103-E749-8D63-75E203FEE08F}" type="pres">
      <dgm:prSet presAssocID="{0058A69A-BFDA-3E4D-933A-6DF91D0C3B2D}" presName="sibTrans" presStyleCnt="0"/>
      <dgm:spPr/>
    </dgm:pt>
    <dgm:pt modelId="{FBEFEF0D-60C7-4E86-9321-E91C806D161D}" type="pres">
      <dgm:prSet presAssocID="{641A206B-8F5A-4EFD-A1E6-CEDB561EFBF5}" presName="compNode" presStyleCnt="0"/>
      <dgm:spPr/>
    </dgm:pt>
    <dgm:pt modelId="{3F17A59E-D0DB-4437-AEC7-24BD4AEA80A2}" type="pres">
      <dgm:prSet presAssocID="{641A206B-8F5A-4EFD-A1E6-CEDB561EFBF5}" presName="bgRect" presStyleLbl="bgShp" presStyleIdx="3" presStyleCnt="6"/>
      <dgm:spPr/>
    </dgm:pt>
    <dgm:pt modelId="{FE4B25FC-0BE5-4CF9-8B9E-90D25FD89DEE}" type="pres">
      <dgm:prSet presAssocID="{641A206B-8F5A-4EFD-A1E6-CEDB561EFBF5}" presName="iconRect" presStyleLbl="node1" presStyleIdx="3" presStyleCnt="6"/>
      <dgm:spPr>
        <a:blipFill rotWithShape="1">
          <a:blip xmlns:r="http://schemas.openxmlformats.org/officeDocument/2006/relationships" r:embed="rId3"/>
          <a:srcRect/>
          <a:stretch>
            <a:fillRect l="-6000" r="-6000"/>
          </a:stretch>
        </a:blipFill>
        <a:ln>
          <a:noFill/>
        </a:ln>
      </dgm:spPr>
      <dgm:extLst>
        <a:ext uri="{E40237B7-FDA0-4F09-8148-C483321AD2D9}">
          <dgm14:cNvPr xmlns:dgm14="http://schemas.microsoft.com/office/drawing/2010/diagram" id="0" name="" descr="Deaf"/>
        </a:ext>
      </dgm:extLst>
    </dgm:pt>
    <dgm:pt modelId="{D35B136A-3FC7-4675-9E1D-50DC36077219}" type="pres">
      <dgm:prSet presAssocID="{641A206B-8F5A-4EFD-A1E6-CEDB561EFBF5}" presName="spaceRect" presStyleCnt="0"/>
      <dgm:spPr/>
    </dgm:pt>
    <dgm:pt modelId="{3969834D-E818-449C-9502-378997D1FFC2}" type="pres">
      <dgm:prSet presAssocID="{641A206B-8F5A-4EFD-A1E6-CEDB561EFBF5}" presName="parTx" presStyleLbl="revTx" presStyleIdx="3" presStyleCnt="6">
        <dgm:presLayoutVars>
          <dgm:chMax val="0"/>
          <dgm:chPref val="0"/>
        </dgm:presLayoutVars>
      </dgm:prSet>
      <dgm:spPr/>
    </dgm:pt>
    <dgm:pt modelId="{AFE86A31-CCF4-4A19-A390-954FDB43FB4A}" type="pres">
      <dgm:prSet presAssocID="{E593B67C-1CA1-4F1D-BF55-358700D64698}" presName="sibTrans" presStyleCnt="0"/>
      <dgm:spPr/>
    </dgm:pt>
    <dgm:pt modelId="{3A95D9DB-B2E4-4091-BC64-77C1015B691C}" type="pres">
      <dgm:prSet presAssocID="{78916320-C6B8-48DC-A55E-60739055AC95}" presName="compNode" presStyleCnt="0"/>
      <dgm:spPr/>
    </dgm:pt>
    <dgm:pt modelId="{DFDAE90F-181A-422B-8F70-149DF3C765C6}" type="pres">
      <dgm:prSet presAssocID="{78916320-C6B8-48DC-A55E-60739055AC95}" presName="bgRect" presStyleLbl="bgShp" presStyleIdx="4" presStyleCnt="6"/>
      <dgm:spPr/>
    </dgm:pt>
    <dgm:pt modelId="{4BB0505E-61BF-4C97-9E5F-7F938D449608}" type="pres">
      <dgm:prSet presAssocID="{78916320-C6B8-48DC-A55E-60739055AC95}" presName="iconRect" presStyleLbl="node1" presStyleIdx="4" presStyleCnt="6"/>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Group"/>
        </a:ext>
      </dgm:extLst>
    </dgm:pt>
    <dgm:pt modelId="{EC6B6DA4-638E-4ED9-BADE-60B8CD01B1B1}" type="pres">
      <dgm:prSet presAssocID="{78916320-C6B8-48DC-A55E-60739055AC95}" presName="spaceRect" presStyleCnt="0"/>
      <dgm:spPr/>
    </dgm:pt>
    <dgm:pt modelId="{41A2EE39-BC51-4DB2-A515-6125A49EB810}" type="pres">
      <dgm:prSet presAssocID="{78916320-C6B8-48DC-A55E-60739055AC95}" presName="parTx" presStyleLbl="revTx" presStyleIdx="4" presStyleCnt="6">
        <dgm:presLayoutVars>
          <dgm:chMax val="0"/>
          <dgm:chPref val="0"/>
        </dgm:presLayoutVars>
      </dgm:prSet>
      <dgm:spPr/>
    </dgm:pt>
    <dgm:pt modelId="{5F33535A-E6B4-4255-B21A-EBD30C97C98E}" type="pres">
      <dgm:prSet presAssocID="{8DF23B69-263A-42CC-B83C-AC0F80766338}" presName="sibTrans" presStyleCnt="0"/>
      <dgm:spPr/>
    </dgm:pt>
    <dgm:pt modelId="{E21D9269-42A4-4F77-B021-480EB6ACCBE2}" type="pres">
      <dgm:prSet presAssocID="{8C5D43F4-854C-4EC9-9C9E-6150D78E0A3C}" presName="compNode" presStyleCnt="0"/>
      <dgm:spPr/>
    </dgm:pt>
    <dgm:pt modelId="{E432A8C2-158C-47F2-B820-84F17B04522F}" type="pres">
      <dgm:prSet presAssocID="{8C5D43F4-854C-4EC9-9C9E-6150D78E0A3C}" presName="bgRect" presStyleLbl="bgShp" presStyleIdx="5" presStyleCnt="6"/>
      <dgm:spPr/>
    </dgm:pt>
    <dgm:pt modelId="{C48C4413-0BF4-4D3D-9580-FEA3E49C34C8}" type="pres">
      <dgm:prSet presAssocID="{8C5D43F4-854C-4EC9-9C9E-6150D78E0A3C}" presName="iconRect" presStyleLbl="node1" presStyleIdx="5" presStyleCnt="6"/>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LightsOn"/>
        </a:ext>
      </dgm:extLst>
    </dgm:pt>
    <dgm:pt modelId="{D9FEA413-EA13-413E-9856-AF5F016683AD}" type="pres">
      <dgm:prSet presAssocID="{8C5D43F4-854C-4EC9-9C9E-6150D78E0A3C}" presName="spaceRect" presStyleCnt="0"/>
      <dgm:spPr/>
    </dgm:pt>
    <dgm:pt modelId="{D7DE5157-89DC-4C3E-A938-1D30683C40AD}" type="pres">
      <dgm:prSet presAssocID="{8C5D43F4-854C-4EC9-9C9E-6150D78E0A3C}" presName="parTx" presStyleLbl="revTx" presStyleIdx="5" presStyleCnt="6">
        <dgm:presLayoutVars>
          <dgm:chMax val="0"/>
          <dgm:chPref val="0"/>
        </dgm:presLayoutVars>
      </dgm:prSet>
      <dgm:spPr/>
    </dgm:pt>
  </dgm:ptLst>
  <dgm:cxnLst>
    <dgm:cxn modelId="{2F27A41F-7280-0A46-AF41-EA5FE4A451E3}" type="presOf" srcId="{B9066F2B-5C0F-C94A-804D-AD884C9508C1}" destId="{D3DCA5F9-0F2D-6944-A26A-BD57F06EE77F}" srcOrd="0" destOrd="0" presId="urn:microsoft.com/office/officeart/2018/2/layout/IconVerticalSolidList"/>
    <dgm:cxn modelId="{15903E63-A614-4D5E-B50E-612A45A8AABF}" type="presOf" srcId="{905B85F8-3DCD-458B-999F-D8C7E158951F}" destId="{1513AA59-46A7-4C1D-8420-C283266DA2BA}" srcOrd="0" destOrd="0" presId="urn:microsoft.com/office/officeart/2018/2/layout/IconVerticalSolidList"/>
    <dgm:cxn modelId="{786D4971-6DDD-4DC2-8759-B90228023851}" srcId="{905B85F8-3DCD-458B-999F-D8C7E158951F}" destId="{78916320-C6B8-48DC-A55E-60739055AC95}" srcOrd="4" destOrd="0" parTransId="{36F947D5-FC77-420F-9981-6A201F2912BE}" sibTransId="{8DF23B69-263A-42CC-B83C-AC0F80766338}"/>
    <dgm:cxn modelId="{17868271-3F48-4162-9613-B169EAB126D0}" srcId="{905B85F8-3DCD-458B-999F-D8C7E158951F}" destId="{641A206B-8F5A-4EFD-A1E6-CEDB561EFBF5}" srcOrd="3" destOrd="0" parTransId="{B5F368ED-769D-4590-A667-6495893C2448}" sibTransId="{E593B67C-1CA1-4F1D-BF55-358700D64698}"/>
    <dgm:cxn modelId="{2AD5C07E-DCEE-4881-B22C-BAC36ABDB3D7}" type="presOf" srcId="{641A206B-8F5A-4EFD-A1E6-CEDB561EFBF5}" destId="{3969834D-E818-449C-9502-378997D1FFC2}" srcOrd="0" destOrd="0" presId="urn:microsoft.com/office/officeart/2018/2/layout/IconVerticalSolidList"/>
    <dgm:cxn modelId="{90E9C3A1-33C4-414B-BF3D-0531AC740A72}" srcId="{905B85F8-3DCD-458B-999F-D8C7E158951F}" destId="{B9066F2B-5C0F-C94A-804D-AD884C9508C1}" srcOrd="0" destOrd="0" parTransId="{33AC5FB9-F1AF-7649-BA23-3980BCEF719C}" sibTransId="{3035AFA2-BC58-D049-B248-A2415D655DF0}"/>
    <dgm:cxn modelId="{7BFDD4AA-B062-C74F-95BE-21ED36443F87}" srcId="{905B85F8-3DCD-458B-999F-D8C7E158951F}" destId="{44D0B2DA-06EA-214D-BED7-B892A69CCCB7}" srcOrd="2" destOrd="0" parTransId="{699D0807-63F6-FB4B-AACD-0E49AF1B7531}" sibTransId="{0058A69A-BFDA-3E4D-933A-6DF91D0C3B2D}"/>
    <dgm:cxn modelId="{057A45C1-A793-4D42-813E-85508C0C3BF1}" type="presOf" srcId="{8C5D43F4-854C-4EC9-9C9E-6150D78E0A3C}" destId="{D7DE5157-89DC-4C3E-A938-1D30683C40AD}" srcOrd="0" destOrd="0" presId="urn:microsoft.com/office/officeart/2018/2/layout/IconVerticalSolidList"/>
    <dgm:cxn modelId="{45CC6BC2-F78B-9C4A-92E1-3B6C2187A1CE}" type="presOf" srcId="{44D0B2DA-06EA-214D-BED7-B892A69CCCB7}" destId="{6D4C2281-975D-B549-85DF-82A538CD62E0}" srcOrd="0" destOrd="0" presId="urn:microsoft.com/office/officeart/2018/2/layout/IconVerticalSolidList"/>
    <dgm:cxn modelId="{F2B829E2-C35D-44C1-886F-9024B2EE6C48}" srcId="{905B85F8-3DCD-458B-999F-D8C7E158951F}" destId="{8C5D43F4-854C-4EC9-9C9E-6150D78E0A3C}" srcOrd="5" destOrd="0" parTransId="{CF20CB62-CB79-4CB7-892A-8FA7920A74A8}" sibTransId="{CB9D440E-65D6-475A-B5BB-9E5405F1E1CF}"/>
    <dgm:cxn modelId="{1D7E1BEB-57CB-4F76-962A-332EE3BB8E14}" type="presOf" srcId="{78916320-C6B8-48DC-A55E-60739055AC95}" destId="{41A2EE39-BC51-4DB2-A515-6125A49EB810}" srcOrd="0" destOrd="0" presId="urn:microsoft.com/office/officeart/2018/2/layout/IconVerticalSolidList"/>
    <dgm:cxn modelId="{F9EAA4F2-FEF1-4411-8257-BFBC2B0E3938}" type="presOf" srcId="{7E8C6E24-4E94-4C90-A01A-93F418460DF6}" destId="{E951A151-BD17-4DCC-9950-C6BD5A31B0FD}" srcOrd="0" destOrd="0" presId="urn:microsoft.com/office/officeart/2018/2/layout/IconVerticalSolidList"/>
    <dgm:cxn modelId="{15EDE0F6-7409-4946-8DC2-ECE09590D1E6}" srcId="{905B85F8-3DCD-458B-999F-D8C7E158951F}" destId="{7E8C6E24-4E94-4C90-A01A-93F418460DF6}" srcOrd="1" destOrd="0" parTransId="{FE134415-7856-41AC-A2AE-DF907247EF9E}" sibTransId="{1BE00AE4-0C9E-4BF3-ABC5-7DE01CEB2596}"/>
    <dgm:cxn modelId="{D7894596-A031-8842-890B-FCA3C298E895}" type="presParOf" srcId="{1513AA59-46A7-4C1D-8420-C283266DA2BA}" destId="{DC78522B-76A3-A343-94D2-6928E7D67ADC}" srcOrd="0" destOrd="0" presId="urn:microsoft.com/office/officeart/2018/2/layout/IconVerticalSolidList"/>
    <dgm:cxn modelId="{724CA336-7958-C742-B89E-9ECD52B1F9FD}" type="presParOf" srcId="{DC78522B-76A3-A343-94D2-6928E7D67ADC}" destId="{33C9AC3B-16AC-844B-87B5-67546C54DC74}" srcOrd="0" destOrd="0" presId="urn:microsoft.com/office/officeart/2018/2/layout/IconVerticalSolidList"/>
    <dgm:cxn modelId="{AA44BE5E-EB0E-9C4A-ABE7-760256D588C0}" type="presParOf" srcId="{DC78522B-76A3-A343-94D2-6928E7D67ADC}" destId="{F8F804C1-9126-8F43-A9D6-B6BAE5D53360}" srcOrd="1" destOrd="0" presId="urn:microsoft.com/office/officeart/2018/2/layout/IconVerticalSolidList"/>
    <dgm:cxn modelId="{0A2A7769-4287-9843-8DC1-6A53B0D60A88}" type="presParOf" srcId="{DC78522B-76A3-A343-94D2-6928E7D67ADC}" destId="{BAC39EB4-41B0-0946-83EE-374734A37347}" srcOrd="2" destOrd="0" presId="urn:microsoft.com/office/officeart/2018/2/layout/IconVerticalSolidList"/>
    <dgm:cxn modelId="{B93175C8-1ED4-5441-A0F0-BB8A06C313E4}" type="presParOf" srcId="{DC78522B-76A3-A343-94D2-6928E7D67ADC}" destId="{D3DCA5F9-0F2D-6944-A26A-BD57F06EE77F}" srcOrd="3" destOrd="0" presId="urn:microsoft.com/office/officeart/2018/2/layout/IconVerticalSolidList"/>
    <dgm:cxn modelId="{971484FD-F430-D445-9006-45C42D355A42}" type="presParOf" srcId="{1513AA59-46A7-4C1D-8420-C283266DA2BA}" destId="{10124CE4-72FD-7B4B-8B30-1C6FCDC2948F}" srcOrd="1" destOrd="0" presId="urn:microsoft.com/office/officeart/2018/2/layout/IconVerticalSolidList"/>
    <dgm:cxn modelId="{37B15080-43BB-4837-97D5-9DE411CED302}" type="presParOf" srcId="{1513AA59-46A7-4C1D-8420-C283266DA2BA}" destId="{8FBE5455-3D99-447C-9977-907633D78002}" srcOrd="2" destOrd="0" presId="urn:microsoft.com/office/officeart/2018/2/layout/IconVerticalSolidList"/>
    <dgm:cxn modelId="{03E9E6EC-9328-4362-B698-DE4EBE761020}" type="presParOf" srcId="{8FBE5455-3D99-447C-9977-907633D78002}" destId="{90504B1D-C06B-4890-9F85-9CC5EF1C8C79}" srcOrd="0" destOrd="0" presId="urn:microsoft.com/office/officeart/2018/2/layout/IconVerticalSolidList"/>
    <dgm:cxn modelId="{CBC043CF-D109-4BB6-A669-8FF5A6F45839}" type="presParOf" srcId="{8FBE5455-3D99-447C-9977-907633D78002}" destId="{CE379964-BDC1-4FA2-A865-98005897ADEF}" srcOrd="1" destOrd="0" presId="urn:microsoft.com/office/officeart/2018/2/layout/IconVerticalSolidList"/>
    <dgm:cxn modelId="{5035490E-B9E4-4B35-B92A-13590968C45D}" type="presParOf" srcId="{8FBE5455-3D99-447C-9977-907633D78002}" destId="{3DFD7DE1-5C49-4A41-AF4C-A02A3DF3A05D}" srcOrd="2" destOrd="0" presId="urn:microsoft.com/office/officeart/2018/2/layout/IconVerticalSolidList"/>
    <dgm:cxn modelId="{7A56DE96-A622-42CE-9682-42105C36E203}" type="presParOf" srcId="{8FBE5455-3D99-447C-9977-907633D78002}" destId="{E951A151-BD17-4DCC-9950-C6BD5A31B0FD}" srcOrd="3" destOrd="0" presId="urn:microsoft.com/office/officeart/2018/2/layout/IconVerticalSolidList"/>
    <dgm:cxn modelId="{BD254A23-7B70-4857-9E6A-1120266A3837}" type="presParOf" srcId="{1513AA59-46A7-4C1D-8420-C283266DA2BA}" destId="{16805178-C531-4D55-A11F-F7B89C34773F}" srcOrd="3" destOrd="0" presId="urn:microsoft.com/office/officeart/2018/2/layout/IconVerticalSolidList"/>
    <dgm:cxn modelId="{5C084714-1B91-7C42-B42A-5903D8E5F807}" type="presParOf" srcId="{1513AA59-46A7-4C1D-8420-C283266DA2BA}" destId="{6C2C8F80-13E6-8B4D-B456-D62332DC2230}" srcOrd="4" destOrd="0" presId="urn:microsoft.com/office/officeart/2018/2/layout/IconVerticalSolidList"/>
    <dgm:cxn modelId="{35C1D31B-7FB9-AD49-92E0-4E38DDFB1542}" type="presParOf" srcId="{6C2C8F80-13E6-8B4D-B456-D62332DC2230}" destId="{139C0946-D212-AC4D-97BD-7326287A7C80}" srcOrd="0" destOrd="0" presId="urn:microsoft.com/office/officeart/2018/2/layout/IconVerticalSolidList"/>
    <dgm:cxn modelId="{337AEA7E-AD8E-AF4A-B1D9-4DEA738A52D8}" type="presParOf" srcId="{6C2C8F80-13E6-8B4D-B456-D62332DC2230}" destId="{110714AB-F98D-4A4B-AD74-AE5138511D69}" srcOrd="1" destOrd="0" presId="urn:microsoft.com/office/officeart/2018/2/layout/IconVerticalSolidList"/>
    <dgm:cxn modelId="{D2BEB03E-EA25-DB42-A427-9DB9C8EC2EAE}" type="presParOf" srcId="{6C2C8F80-13E6-8B4D-B456-D62332DC2230}" destId="{A5617C16-34DC-9648-B793-5A8DDFF3345D}" srcOrd="2" destOrd="0" presId="urn:microsoft.com/office/officeart/2018/2/layout/IconVerticalSolidList"/>
    <dgm:cxn modelId="{3FCB6E6C-42AC-D84C-A858-149228D7195B}" type="presParOf" srcId="{6C2C8F80-13E6-8B4D-B456-D62332DC2230}" destId="{6D4C2281-975D-B549-85DF-82A538CD62E0}" srcOrd="3" destOrd="0" presId="urn:microsoft.com/office/officeart/2018/2/layout/IconVerticalSolidList"/>
    <dgm:cxn modelId="{C420E913-88D7-F840-86AC-E4BA201BF61E}" type="presParOf" srcId="{1513AA59-46A7-4C1D-8420-C283266DA2BA}" destId="{790D5877-9103-E749-8D63-75E203FEE08F}" srcOrd="5" destOrd="0" presId="urn:microsoft.com/office/officeart/2018/2/layout/IconVerticalSolidList"/>
    <dgm:cxn modelId="{5499E7D7-B7C1-4371-8509-25A6D5187D70}" type="presParOf" srcId="{1513AA59-46A7-4C1D-8420-C283266DA2BA}" destId="{FBEFEF0D-60C7-4E86-9321-E91C806D161D}" srcOrd="6" destOrd="0" presId="urn:microsoft.com/office/officeart/2018/2/layout/IconVerticalSolidList"/>
    <dgm:cxn modelId="{DA1E0466-4F1B-418B-BEAA-44C2856DFA47}" type="presParOf" srcId="{FBEFEF0D-60C7-4E86-9321-E91C806D161D}" destId="{3F17A59E-D0DB-4437-AEC7-24BD4AEA80A2}" srcOrd="0" destOrd="0" presId="urn:microsoft.com/office/officeart/2018/2/layout/IconVerticalSolidList"/>
    <dgm:cxn modelId="{6E730619-B953-45FB-AA6F-1FDA908508E2}" type="presParOf" srcId="{FBEFEF0D-60C7-4E86-9321-E91C806D161D}" destId="{FE4B25FC-0BE5-4CF9-8B9E-90D25FD89DEE}" srcOrd="1" destOrd="0" presId="urn:microsoft.com/office/officeart/2018/2/layout/IconVerticalSolidList"/>
    <dgm:cxn modelId="{7D24E972-E216-4FBA-ACF8-0A88EEC83C46}" type="presParOf" srcId="{FBEFEF0D-60C7-4E86-9321-E91C806D161D}" destId="{D35B136A-3FC7-4675-9E1D-50DC36077219}" srcOrd="2" destOrd="0" presId="urn:microsoft.com/office/officeart/2018/2/layout/IconVerticalSolidList"/>
    <dgm:cxn modelId="{36C9FD93-3ED2-4CDC-A6D8-AE2B6EE28FA6}" type="presParOf" srcId="{FBEFEF0D-60C7-4E86-9321-E91C806D161D}" destId="{3969834D-E818-449C-9502-378997D1FFC2}" srcOrd="3" destOrd="0" presId="urn:microsoft.com/office/officeart/2018/2/layout/IconVerticalSolidList"/>
    <dgm:cxn modelId="{C5A6B6EE-F908-4B63-B7FC-88CA33584BCA}" type="presParOf" srcId="{1513AA59-46A7-4C1D-8420-C283266DA2BA}" destId="{AFE86A31-CCF4-4A19-A390-954FDB43FB4A}" srcOrd="7" destOrd="0" presId="urn:microsoft.com/office/officeart/2018/2/layout/IconVerticalSolidList"/>
    <dgm:cxn modelId="{2CAE69D3-1CD3-4D6E-9BAC-3E897FE5D9D3}" type="presParOf" srcId="{1513AA59-46A7-4C1D-8420-C283266DA2BA}" destId="{3A95D9DB-B2E4-4091-BC64-77C1015B691C}" srcOrd="8" destOrd="0" presId="urn:microsoft.com/office/officeart/2018/2/layout/IconVerticalSolidList"/>
    <dgm:cxn modelId="{FD9B496F-77BF-44C2-A605-8777EEC5FEBD}" type="presParOf" srcId="{3A95D9DB-B2E4-4091-BC64-77C1015B691C}" destId="{DFDAE90F-181A-422B-8F70-149DF3C765C6}" srcOrd="0" destOrd="0" presId="urn:microsoft.com/office/officeart/2018/2/layout/IconVerticalSolidList"/>
    <dgm:cxn modelId="{8640BAB6-C2B6-4C6C-8152-A9AF68C112BF}" type="presParOf" srcId="{3A95D9DB-B2E4-4091-BC64-77C1015B691C}" destId="{4BB0505E-61BF-4C97-9E5F-7F938D449608}" srcOrd="1" destOrd="0" presId="urn:microsoft.com/office/officeart/2018/2/layout/IconVerticalSolidList"/>
    <dgm:cxn modelId="{E8D36612-7BCC-446D-89DF-FA74A5C8E96D}" type="presParOf" srcId="{3A95D9DB-B2E4-4091-BC64-77C1015B691C}" destId="{EC6B6DA4-638E-4ED9-BADE-60B8CD01B1B1}" srcOrd="2" destOrd="0" presId="urn:microsoft.com/office/officeart/2018/2/layout/IconVerticalSolidList"/>
    <dgm:cxn modelId="{2281166A-66D6-4E9A-BE0D-1F664D7C16DD}" type="presParOf" srcId="{3A95D9DB-B2E4-4091-BC64-77C1015B691C}" destId="{41A2EE39-BC51-4DB2-A515-6125A49EB810}" srcOrd="3" destOrd="0" presId="urn:microsoft.com/office/officeart/2018/2/layout/IconVerticalSolidList"/>
    <dgm:cxn modelId="{D4BD5930-A84F-4A95-BACC-48260427FE3E}" type="presParOf" srcId="{1513AA59-46A7-4C1D-8420-C283266DA2BA}" destId="{5F33535A-E6B4-4255-B21A-EBD30C97C98E}" srcOrd="9" destOrd="0" presId="urn:microsoft.com/office/officeart/2018/2/layout/IconVerticalSolidList"/>
    <dgm:cxn modelId="{490D6BBF-F5FD-4E8F-964C-5D78A45FF10F}" type="presParOf" srcId="{1513AA59-46A7-4C1D-8420-C283266DA2BA}" destId="{E21D9269-42A4-4F77-B021-480EB6ACCBE2}" srcOrd="10" destOrd="0" presId="urn:microsoft.com/office/officeart/2018/2/layout/IconVerticalSolidList"/>
    <dgm:cxn modelId="{7B89C308-9611-4D83-8958-0C9226BE11C0}" type="presParOf" srcId="{E21D9269-42A4-4F77-B021-480EB6ACCBE2}" destId="{E432A8C2-158C-47F2-B820-84F17B04522F}" srcOrd="0" destOrd="0" presId="urn:microsoft.com/office/officeart/2018/2/layout/IconVerticalSolidList"/>
    <dgm:cxn modelId="{4F41AFC3-8106-43F4-A142-574714325060}" type="presParOf" srcId="{E21D9269-42A4-4F77-B021-480EB6ACCBE2}" destId="{C48C4413-0BF4-4D3D-9580-FEA3E49C34C8}" srcOrd="1" destOrd="0" presId="urn:microsoft.com/office/officeart/2018/2/layout/IconVerticalSolidList"/>
    <dgm:cxn modelId="{B2BDC6E6-3061-430A-AAA1-4458AF81648C}" type="presParOf" srcId="{E21D9269-42A4-4F77-B021-480EB6ACCBE2}" destId="{D9FEA413-EA13-413E-9856-AF5F016683AD}" srcOrd="2" destOrd="0" presId="urn:microsoft.com/office/officeart/2018/2/layout/IconVerticalSolidList"/>
    <dgm:cxn modelId="{B7118EBF-E80C-4703-B6C6-427A31D7498F}" type="presParOf" srcId="{E21D9269-42A4-4F77-B021-480EB6ACCBE2}" destId="{D7DE5157-89DC-4C3E-A938-1D30683C40A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35D19-0FBB-463F-820A-EDCAB39487C5}">
      <dsp:nvSpPr>
        <dsp:cNvPr id="0" name=""/>
        <dsp:cNvSpPr/>
      </dsp:nvSpPr>
      <dsp:spPr>
        <a:xfrm>
          <a:off x="3069" y="1470692"/>
          <a:ext cx="3079258" cy="3079258"/>
        </a:xfrm>
        <a:prstGeom prst="ellipse">
          <a:avLst/>
        </a:prstGeom>
        <a:solidFill>
          <a:schemeClr val="accent5">
            <a:shade val="80000"/>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rPr>
            <a:t>Inequality between men and women across all aspects of life</a:t>
          </a:r>
          <a:endParaRPr lang="en-GB" sz="2000" b="1" kern="1200" dirty="0">
            <a:solidFill>
              <a:schemeClr val="bg1"/>
            </a:solidFill>
          </a:endParaRPr>
        </a:p>
      </dsp:txBody>
      <dsp:txXfrm>
        <a:off x="454016" y="1921639"/>
        <a:ext cx="2177364" cy="2177364"/>
      </dsp:txXfrm>
    </dsp:sp>
    <dsp:sp modelId="{A8AC985B-FE07-4858-BA84-89DA6FEA1864}">
      <dsp:nvSpPr>
        <dsp:cNvPr id="0" name=""/>
        <dsp:cNvSpPr/>
      </dsp:nvSpPr>
      <dsp:spPr>
        <a:xfrm>
          <a:off x="2466475" y="1470692"/>
          <a:ext cx="3079258" cy="3079258"/>
        </a:xfrm>
        <a:prstGeom prst="ellipse">
          <a:avLst/>
        </a:prstGeom>
        <a:solidFill>
          <a:schemeClr val="accent5">
            <a:shade val="80000"/>
            <a:alpha val="50000"/>
            <a:hueOff val="0"/>
            <a:satOff val="6259"/>
            <a:lumOff val="2101"/>
            <a:alphaOff val="-1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rPr>
            <a:t>Male abuse of control and POWER OVER women and girls</a:t>
          </a:r>
          <a:endParaRPr lang="en-GB" sz="2000" b="1" kern="1200" dirty="0">
            <a:solidFill>
              <a:schemeClr val="bg1"/>
            </a:solidFill>
          </a:endParaRPr>
        </a:p>
      </dsp:txBody>
      <dsp:txXfrm>
        <a:off x="2917422" y="1921639"/>
        <a:ext cx="2177364" cy="2177364"/>
      </dsp:txXfrm>
    </dsp:sp>
    <dsp:sp modelId="{16E5BD94-E6C4-4B55-A0B6-1E930AD0F2F5}">
      <dsp:nvSpPr>
        <dsp:cNvPr id="0" name=""/>
        <dsp:cNvSpPr/>
      </dsp:nvSpPr>
      <dsp:spPr>
        <a:xfrm>
          <a:off x="4929882" y="1470692"/>
          <a:ext cx="3079258" cy="3079258"/>
        </a:xfrm>
        <a:prstGeom prst="ellipse">
          <a:avLst/>
        </a:prstGeom>
        <a:solidFill>
          <a:schemeClr val="accent5">
            <a:shade val="80000"/>
            <a:alpha val="50000"/>
            <a:hueOff val="-1"/>
            <a:satOff val="12518"/>
            <a:lumOff val="4202"/>
            <a:alphaOff val="-2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Lack of belief in human rights for all, that women’s and girls’ lives are less valuable than those of men and boys </a:t>
          </a:r>
        </a:p>
      </dsp:txBody>
      <dsp:txXfrm>
        <a:off x="5380829" y="1921639"/>
        <a:ext cx="2177364" cy="2177364"/>
      </dsp:txXfrm>
    </dsp:sp>
    <dsp:sp modelId="{24C6B5BB-82BD-4917-92B6-C7D5B8C43D72}">
      <dsp:nvSpPr>
        <dsp:cNvPr id="0" name=""/>
        <dsp:cNvSpPr/>
      </dsp:nvSpPr>
      <dsp:spPr>
        <a:xfrm>
          <a:off x="7393288" y="1470692"/>
          <a:ext cx="3079258" cy="3079258"/>
        </a:xfrm>
        <a:prstGeom prst="ellipse">
          <a:avLst/>
        </a:prstGeom>
        <a:solidFill>
          <a:schemeClr val="accent5">
            <a:shade val="80000"/>
            <a:alpha val="50000"/>
            <a:hueOff val="-1"/>
            <a:satOff val="18777"/>
            <a:lumOff val="6303"/>
            <a:alphaOff val="-3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Men’s position of power, privilege and entitlement over women</a:t>
          </a:r>
          <a:endParaRPr lang="en-US" sz="2000" b="1" kern="1200" dirty="0">
            <a:solidFill>
              <a:schemeClr val="bg1"/>
            </a:solidFill>
          </a:endParaRPr>
        </a:p>
      </dsp:txBody>
      <dsp:txXfrm>
        <a:off x="7844235" y="1921639"/>
        <a:ext cx="2177364" cy="2177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A4DAD-6A11-4C6E-8585-A9B6EF81C687}">
      <dsp:nvSpPr>
        <dsp:cNvPr id="0" name=""/>
        <dsp:cNvSpPr/>
      </dsp:nvSpPr>
      <dsp:spPr>
        <a:xfrm rot="5400000">
          <a:off x="3921361" y="150448"/>
          <a:ext cx="2283305" cy="1986475"/>
        </a:xfrm>
        <a:prstGeom prst="hexagon">
          <a:avLst>
            <a:gd name="adj" fmla="val 25000"/>
            <a:gd name="vf" fmla="val 11547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t>Sexual Assault</a:t>
          </a:r>
          <a:endParaRPr lang="en-GB" sz="2400" b="1" kern="1200" dirty="0"/>
        </a:p>
      </dsp:txBody>
      <dsp:txXfrm rot="-5400000">
        <a:off x="4379335" y="357848"/>
        <a:ext cx="1367357" cy="1571675"/>
      </dsp:txXfrm>
    </dsp:sp>
    <dsp:sp modelId="{64A0B802-B8C8-4B88-AE99-B292F67348A7}">
      <dsp:nvSpPr>
        <dsp:cNvPr id="0" name=""/>
        <dsp:cNvSpPr/>
      </dsp:nvSpPr>
      <dsp:spPr>
        <a:xfrm>
          <a:off x="6116531" y="458694"/>
          <a:ext cx="2548169" cy="1369983"/>
        </a:xfrm>
        <a:prstGeom prst="rect">
          <a:avLst/>
        </a:prstGeom>
        <a:noFill/>
        <a:ln>
          <a:noFill/>
        </a:ln>
        <a:effectLst/>
      </dsp:spPr>
      <dsp:style>
        <a:lnRef idx="0">
          <a:scrgbClr r="0" g="0" b="0"/>
        </a:lnRef>
        <a:fillRef idx="0">
          <a:scrgbClr r="0" g="0" b="0"/>
        </a:fillRef>
        <a:effectRef idx="0">
          <a:scrgbClr r="0" g="0" b="0"/>
        </a:effectRef>
        <a:fontRef idx="minor"/>
      </dsp:style>
    </dsp:sp>
    <dsp:sp modelId="{752362BD-6E2B-455D-8DCA-837DC4E1F20B}">
      <dsp:nvSpPr>
        <dsp:cNvPr id="0" name=""/>
        <dsp:cNvSpPr/>
      </dsp:nvSpPr>
      <dsp:spPr>
        <a:xfrm rot="5400000">
          <a:off x="1775967" y="150448"/>
          <a:ext cx="2283305" cy="1986475"/>
        </a:xfrm>
        <a:prstGeom prst="hexagon">
          <a:avLst>
            <a:gd name="adj" fmla="val 25000"/>
            <a:gd name="vf" fmla="val 11547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en-GB" sz="3600" b="1" kern="1200"/>
            <a:t>Rape</a:t>
          </a:r>
          <a:endParaRPr lang="en-GB" sz="3600" b="1" kern="1200" dirty="0"/>
        </a:p>
      </dsp:txBody>
      <dsp:txXfrm rot="-5400000">
        <a:off x="2233941" y="357848"/>
        <a:ext cx="1367357" cy="1571675"/>
      </dsp:txXfrm>
    </dsp:sp>
    <dsp:sp modelId="{EE156ED7-5C13-44B9-AAC6-92E1D3C04ABA}">
      <dsp:nvSpPr>
        <dsp:cNvPr id="0" name=""/>
        <dsp:cNvSpPr/>
      </dsp:nvSpPr>
      <dsp:spPr>
        <a:xfrm rot="5400000">
          <a:off x="2844554" y="2153525"/>
          <a:ext cx="2283305" cy="2060770"/>
        </a:xfrm>
        <a:prstGeom prst="hexagon">
          <a:avLst>
            <a:gd name="adj" fmla="val 25000"/>
            <a:gd name="vf" fmla="val 11547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a:t>Physical Assault</a:t>
          </a:r>
          <a:endParaRPr lang="en-GB" sz="3200" b="1" kern="1200" dirty="0"/>
        </a:p>
      </dsp:txBody>
      <dsp:txXfrm rot="-5400000">
        <a:off x="3282545" y="2404264"/>
        <a:ext cx="1407322" cy="1559293"/>
      </dsp:txXfrm>
    </dsp:sp>
    <dsp:sp modelId="{9ED90C82-8A37-4504-8CB2-52007ED6B3AB}">
      <dsp:nvSpPr>
        <dsp:cNvPr id="0" name=""/>
        <dsp:cNvSpPr/>
      </dsp:nvSpPr>
      <dsp:spPr>
        <a:xfrm>
          <a:off x="444799" y="2498919"/>
          <a:ext cx="2465970" cy="1369983"/>
        </a:xfrm>
        <a:prstGeom prst="rect">
          <a:avLst/>
        </a:prstGeom>
        <a:noFill/>
        <a:ln>
          <a:noFill/>
        </a:ln>
        <a:effectLst/>
      </dsp:spPr>
      <dsp:style>
        <a:lnRef idx="0">
          <a:scrgbClr r="0" g="0" b="0"/>
        </a:lnRef>
        <a:fillRef idx="0">
          <a:scrgbClr r="0" g="0" b="0"/>
        </a:fillRef>
        <a:effectRef idx="0">
          <a:scrgbClr r="0" g="0" b="0"/>
        </a:effectRef>
        <a:fontRef idx="minor"/>
      </dsp:style>
    </dsp:sp>
    <dsp:sp modelId="{01D90AB7-2771-4D25-8C81-F99076A43140}">
      <dsp:nvSpPr>
        <dsp:cNvPr id="0" name=""/>
        <dsp:cNvSpPr/>
      </dsp:nvSpPr>
      <dsp:spPr>
        <a:xfrm rot="5400000">
          <a:off x="5116337" y="1967234"/>
          <a:ext cx="2487615" cy="2416547"/>
        </a:xfrm>
        <a:prstGeom prst="hexagon">
          <a:avLst>
            <a:gd name="adj" fmla="val 25000"/>
            <a:gd name="vf" fmla="val 11547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b="1" kern="1200"/>
            <a:t>Denial of resources, opportunities or services</a:t>
          </a:r>
          <a:endParaRPr lang="en-GB" sz="2000" b="1" kern="1200" dirty="0"/>
        </a:p>
      </dsp:txBody>
      <dsp:txXfrm rot="-5400000">
        <a:off x="5548876" y="2340380"/>
        <a:ext cx="1622537" cy="1670255"/>
      </dsp:txXfrm>
    </dsp:sp>
    <dsp:sp modelId="{972ABF33-011E-4EB2-9D80-083B507EF005}">
      <dsp:nvSpPr>
        <dsp:cNvPr id="0" name=""/>
        <dsp:cNvSpPr/>
      </dsp:nvSpPr>
      <dsp:spPr>
        <a:xfrm rot="5400000">
          <a:off x="4107215" y="4083034"/>
          <a:ext cx="2283305" cy="2282202"/>
        </a:xfrm>
        <a:prstGeom prst="hexagon">
          <a:avLst>
            <a:gd name="adj" fmla="val 25000"/>
            <a:gd name="vf" fmla="val 11547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i="0" kern="1200" dirty="0"/>
            <a:t>Forced Marriage/ Harmful Traditional Practices</a:t>
          </a:r>
        </a:p>
      </dsp:txBody>
      <dsp:txXfrm rot="-5400000">
        <a:off x="4488041" y="4462942"/>
        <a:ext cx="1521652" cy="1522387"/>
      </dsp:txXfrm>
    </dsp:sp>
    <dsp:sp modelId="{3E207C42-085A-4D1E-879A-A115BE75B8A0}">
      <dsp:nvSpPr>
        <dsp:cNvPr id="0" name=""/>
        <dsp:cNvSpPr/>
      </dsp:nvSpPr>
      <dsp:spPr>
        <a:xfrm>
          <a:off x="6116531" y="4539144"/>
          <a:ext cx="2548169" cy="1369983"/>
        </a:xfrm>
        <a:prstGeom prst="rect">
          <a:avLst/>
        </a:prstGeom>
        <a:noFill/>
        <a:ln>
          <a:noFill/>
        </a:ln>
        <a:effectLst/>
      </dsp:spPr>
      <dsp:style>
        <a:lnRef idx="0">
          <a:scrgbClr r="0" g="0" b="0"/>
        </a:lnRef>
        <a:fillRef idx="0">
          <a:scrgbClr r="0" g="0" b="0"/>
        </a:fillRef>
        <a:effectRef idx="0">
          <a:scrgbClr r="0" g="0" b="0"/>
        </a:effectRef>
        <a:fontRef idx="minor"/>
      </dsp:style>
    </dsp:sp>
    <dsp:sp modelId="{37B57D92-F244-4422-A830-63D0C3FCFFDF}">
      <dsp:nvSpPr>
        <dsp:cNvPr id="0" name=""/>
        <dsp:cNvSpPr/>
      </dsp:nvSpPr>
      <dsp:spPr>
        <a:xfrm rot="5400000">
          <a:off x="1775967" y="4107647"/>
          <a:ext cx="2283305" cy="2232977"/>
        </a:xfrm>
        <a:prstGeom prst="hexagon">
          <a:avLst>
            <a:gd name="adj" fmla="val 25000"/>
            <a:gd name="vf" fmla="val 11547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b="1" kern="1200" dirty="0"/>
            <a:t>Psychological/ Emotional Abuse</a:t>
          </a:r>
        </a:p>
      </dsp:txBody>
      <dsp:txXfrm rot="-5400000">
        <a:off x="2169192" y="4458840"/>
        <a:ext cx="1496855" cy="15305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0A731-90B3-48F2-9D8E-F33949302729}">
      <dsp:nvSpPr>
        <dsp:cNvPr id="0" name=""/>
        <dsp:cNvSpPr/>
      </dsp:nvSpPr>
      <dsp:spPr>
        <a:xfrm>
          <a:off x="368426"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Breakdown of social structures </a:t>
          </a:r>
        </a:p>
      </dsp:txBody>
      <dsp:txXfrm>
        <a:off x="368426" y="2827"/>
        <a:ext cx="1934646" cy="1160787"/>
      </dsp:txXfrm>
    </dsp:sp>
    <dsp:sp modelId="{84A01AC4-5610-45AA-91A5-509FD7F06D2E}">
      <dsp:nvSpPr>
        <dsp:cNvPr id="0" name=""/>
        <dsp:cNvSpPr/>
      </dsp:nvSpPr>
      <dsp:spPr>
        <a:xfrm>
          <a:off x="2496537" y="46281"/>
          <a:ext cx="2029289" cy="1073879"/>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Alcohol/ drug abuse</a:t>
          </a:r>
        </a:p>
      </dsp:txBody>
      <dsp:txXfrm>
        <a:off x="2496537" y="46281"/>
        <a:ext cx="2029289" cy="1073879"/>
      </dsp:txXfrm>
    </dsp:sp>
    <dsp:sp modelId="{3614D2AB-D30A-406C-97F4-5C5D8F9992D6}">
      <dsp:nvSpPr>
        <dsp:cNvPr id="0" name=""/>
        <dsp:cNvSpPr/>
      </dsp:nvSpPr>
      <dsp:spPr>
        <a:xfrm>
          <a:off x="4719290"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Poverty</a:t>
          </a:r>
        </a:p>
      </dsp:txBody>
      <dsp:txXfrm>
        <a:off x="4719290" y="2827"/>
        <a:ext cx="1934646" cy="1160787"/>
      </dsp:txXfrm>
    </dsp:sp>
    <dsp:sp modelId="{2DEE9587-63D7-4D29-8920-E8E51AE292D5}">
      <dsp:nvSpPr>
        <dsp:cNvPr id="0" name=""/>
        <dsp:cNvSpPr/>
      </dsp:nvSpPr>
      <dsp:spPr>
        <a:xfrm>
          <a:off x="6847401"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Availability of food, fuel, income generation</a:t>
          </a:r>
        </a:p>
      </dsp:txBody>
      <dsp:txXfrm>
        <a:off x="6847401" y="2827"/>
        <a:ext cx="1934646" cy="1160787"/>
      </dsp:txXfrm>
    </dsp:sp>
    <dsp:sp modelId="{53EF86D4-5042-4400-A09C-F17314A14AC3}">
      <dsp:nvSpPr>
        <dsp:cNvPr id="0" name=""/>
        <dsp:cNvSpPr/>
      </dsp:nvSpPr>
      <dsp:spPr>
        <a:xfrm>
          <a:off x="415747"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solidFill>
                <a:schemeClr val="bg1"/>
              </a:solidFill>
            </a:rPr>
            <a:t>Conflict</a:t>
          </a:r>
        </a:p>
      </dsp:txBody>
      <dsp:txXfrm>
        <a:off x="415747" y="1357080"/>
        <a:ext cx="1934646" cy="1160787"/>
      </dsp:txXfrm>
    </dsp:sp>
    <dsp:sp modelId="{F90781F5-1C60-4B65-A476-03003F4EE673}">
      <dsp:nvSpPr>
        <dsp:cNvPr id="0" name=""/>
        <dsp:cNvSpPr/>
      </dsp:nvSpPr>
      <dsp:spPr>
        <a:xfrm>
          <a:off x="2543858"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Collapse of traditional society and family support system</a:t>
          </a:r>
        </a:p>
      </dsp:txBody>
      <dsp:txXfrm>
        <a:off x="2543858" y="1357080"/>
        <a:ext cx="1934646" cy="1160787"/>
      </dsp:txXfrm>
    </dsp:sp>
    <dsp:sp modelId="{4E9C62B9-1EFF-495F-A883-F193B89C057E}">
      <dsp:nvSpPr>
        <dsp:cNvPr id="0" name=""/>
        <dsp:cNvSpPr/>
      </dsp:nvSpPr>
      <dsp:spPr>
        <a:xfrm>
          <a:off x="4671969"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Religious, cultural and/or family beliefs and practices</a:t>
          </a:r>
        </a:p>
      </dsp:txBody>
      <dsp:txXfrm>
        <a:off x="4671969" y="1357080"/>
        <a:ext cx="1934646" cy="1160787"/>
      </dsp:txXfrm>
    </dsp:sp>
    <dsp:sp modelId="{E772677A-BEEE-4A3C-8F71-3C8CDE68EB09}">
      <dsp:nvSpPr>
        <dsp:cNvPr id="0" name=""/>
        <dsp:cNvSpPr/>
      </dsp:nvSpPr>
      <dsp:spPr>
        <a:xfrm>
          <a:off x="6800080"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Lack of police protection; lack of laws protecting against GBV</a:t>
          </a:r>
        </a:p>
      </dsp:txBody>
      <dsp:txXfrm>
        <a:off x="6800080" y="1357080"/>
        <a:ext cx="1934646" cy="1160787"/>
      </dsp:txXfrm>
    </dsp:sp>
    <dsp:sp modelId="{FC89A770-447B-495E-8D2C-F799B29C987D}">
      <dsp:nvSpPr>
        <dsp:cNvPr id="0" name=""/>
        <dsp:cNvSpPr/>
      </dsp:nvSpPr>
      <dsp:spPr>
        <a:xfrm>
          <a:off x="415747"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Boredom and lack of services, activities or programs</a:t>
          </a:r>
        </a:p>
      </dsp:txBody>
      <dsp:txXfrm>
        <a:off x="415747" y="2711332"/>
        <a:ext cx="1934646" cy="1160787"/>
      </dsp:txXfrm>
    </dsp:sp>
    <dsp:sp modelId="{936DCE2A-D6AB-41DF-907E-09FC0C2B5961}">
      <dsp:nvSpPr>
        <dsp:cNvPr id="0" name=""/>
        <dsp:cNvSpPr/>
      </dsp:nvSpPr>
      <dsp:spPr>
        <a:xfrm>
          <a:off x="2543858"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solidFill>
                <a:schemeClr val="bg1"/>
              </a:solidFill>
            </a:rPr>
            <a:t>Impunity</a:t>
          </a:r>
        </a:p>
      </dsp:txBody>
      <dsp:txXfrm>
        <a:off x="2543858" y="2711332"/>
        <a:ext cx="1934646" cy="1160787"/>
      </dsp:txXfrm>
    </dsp:sp>
    <dsp:sp modelId="{6EFC14B8-F3F7-46BE-A794-8189D04410A2}">
      <dsp:nvSpPr>
        <dsp:cNvPr id="0" name=""/>
        <dsp:cNvSpPr/>
      </dsp:nvSpPr>
      <dsp:spPr>
        <a:xfrm>
          <a:off x="4671969"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Loss of male power/ role in family and community</a:t>
          </a:r>
        </a:p>
      </dsp:txBody>
      <dsp:txXfrm>
        <a:off x="4671969" y="2711332"/>
        <a:ext cx="1934646" cy="1160787"/>
      </dsp:txXfrm>
    </dsp:sp>
    <dsp:sp modelId="{CAAB0C00-AE67-49BF-A6AB-2224E4722257}">
      <dsp:nvSpPr>
        <dsp:cNvPr id="0" name=""/>
        <dsp:cNvSpPr/>
      </dsp:nvSpPr>
      <dsp:spPr>
        <a:xfrm>
          <a:off x="6800080"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solidFill>
                <a:schemeClr val="bg1"/>
              </a:solidFill>
            </a:rPr>
            <a:t>Men seeking to assert power</a:t>
          </a:r>
          <a:endParaRPr lang="en-GB" sz="1600" b="1" kern="1200" dirty="0">
            <a:solidFill>
              <a:schemeClr val="bg1"/>
            </a:solidFill>
          </a:endParaRPr>
        </a:p>
      </dsp:txBody>
      <dsp:txXfrm>
        <a:off x="6800080" y="2711332"/>
        <a:ext cx="1934646" cy="1160787"/>
      </dsp:txXfrm>
    </dsp:sp>
    <dsp:sp modelId="{EBE97045-FF5F-4296-9782-CC8D28AD1A65}">
      <dsp:nvSpPr>
        <dsp:cNvPr id="0" name=""/>
        <dsp:cNvSpPr/>
      </dsp:nvSpPr>
      <dsp:spPr>
        <a:xfrm>
          <a:off x="415747"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Retaliation</a:t>
          </a:r>
        </a:p>
      </dsp:txBody>
      <dsp:txXfrm>
        <a:off x="415747" y="4065584"/>
        <a:ext cx="1934646" cy="1160787"/>
      </dsp:txXfrm>
    </dsp:sp>
    <dsp:sp modelId="{63FFA7EB-54F5-4689-A121-51657CAD7F00}">
      <dsp:nvSpPr>
        <dsp:cNvPr id="0" name=""/>
        <dsp:cNvSpPr/>
      </dsp:nvSpPr>
      <dsp:spPr>
        <a:xfrm>
          <a:off x="2543858"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Tool/ strategy of war</a:t>
          </a:r>
        </a:p>
      </dsp:txBody>
      <dsp:txXfrm>
        <a:off x="2543858" y="4065584"/>
        <a:ext cx="1934646" cy="1160787"/>
      </dsp:txXfrm>
    </dsp:sp>
    <dsp:sp modelId="{95B60A49-E36F-414D-AD79-48EA25DAA4EB}">
      <dsp:nvSpPr>
        <dsp:cNvPr id="0" name=""/>
        <dsp:cNvSpPr/>
      </dsp:nvSpPr>
      <dsp:spPr>
        <a:xfrm>
          <a:off x="4671969"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solidFill>
                <a:schemeClr val="bg1"/>
              </a:solidFill>
            </a:rPr>
            <a:t>Lack of education</a:t>
          </a:r>
          <a:endParaRPr lang="en-GB" sz="1600" b="1" kern="1200" dirty="0">
            <a:solidFill>
              <a:schemeClr val="bg1"/>
            </a:solidFill>
          </a:endParaRPr>
        </a:p>
      </dsp:txBody>
      <dsp:txXfrm>
        <a:off x="4671969" y="4065584"/>
        <a:ext cx="1934646" cy="1160787"/>
      </dsp:txXfrm>
    </dsp:sp>
    <dsp:sp modelId="{1D565FC9-33B0-4B69-A57E-F86035CB31B3}">
      <dsp:nvSpPr>
        <dsp:cNvPr id="0" name=""/>
        <dsp:cNvSpPr/>
      </dsp:nvSpPr>
      <dsp:spPr>
        <a:xfrm>
          <a:off x="6800080"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chemeClr val="bg1"/>
              </a:solidFill>
            </a:rPr>
            <a:t>Leadership predominantly male</a:t>
          </a:r>
        </a:p>
      </dsp:txBody>
      <dsp:txXfrm>
        <a:off x="6800080" y="4065584"/>
        <a:ext cx="1934646" cy="1160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64EEE-667F-431D-B46B-409AE9198FED}">
      <dsp:nvSpPr>
        <dsp:cNvPr id="0" name=""/>
        <dsp:cNvSpPr/>
      </dsp:nvSpPr>
      <dsp:spPr>
        <a:xfrm>
          <a:off x="461705" y="82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Death</a:t>
          </a:r>
        </a:p>
      </dsp:txBody>
      <dsp:txXfrm>
        <a:off x="461705" y="822"/>
        <a:ext cx="1367878" cy="820727"/>
      </dsp:txXfrm>
    </dsp:sp>
    <dsp:sp modelId="{28250B4D-B25F-4FBE-9DD3-42F27972358D}">
      <dsp:nvSpPr>
        <dsp:cNvPr id="0" name=""/>
        <dsp:cNvSpPr/>
      </dsp:nvSpPr>
      <dsp:spPr>
        <a:xfrm>
          <a:off x="1966371" y="82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Suicide</a:t>
          </a:r>
        </a:p>
      </dsp:txBody>
      <dsp:txXfrm>
        <a:off x="1966371" y="822"/>
        <a:ext cx="1367878" cy="820727"/>
      </dsp:txXfrm>
    </dsp:sp>
    <dsp:sp modelId="{4882CCB9-CD1A-4954-9240-E41940FD4CAD}">
      <dsp:nvSpPr>
        <dsp:cNvPr id="0" name=""/>
        <dsp:cNvSpPr/>
      </dsp:nvSpPr>
      <dsp:spPr>
        <a:xfrm>
          <a:off x="461705" y="95833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Serious injuries</a:t>
          </a:r>
        </a:p>
      </dsp:txBody>
      <dsp:txXfrm>
        <a:off x="461705" y="958337"/>
        <a:ext cx="1367878" cy="820727"/>
      </dsp:txXfrm>
    </dsp:sp>
    <dsp:sp modelId="{1DC60AC3-9C29-4E06-8479-7E7D88583D9B}">
      <dsp:nvSpPr>
        <dsp:cNvPr id="0" name=""/>
        <dsp:cNvSpPr/>
      </dsp:nvSpPr>
      <dsp:spPr>
        <a:xfrm>
          <a:off x="1966371" y="95833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Injuries during pregnancy</a:t>
          </a:r>
        </a:p>
      </dsp:txBody>
      <dsp:txXfrm>
        <a:off x="1966371" y="958337"/>
        <a:ext cx="1367878" cy="820727"/>
      </dsp:txXfrm>
    </dsp:sp>
    <dsp:sp modelId="{8D549433-67EE-4E1E-AE63-0526B6D3F931}">
      <dsp:nvSpPr>
        <dsp:cNvPr id="0" name=""/>
        <dsp:cNvSpPr/>
      </dsp:nvSpPr>
      <dsp:spPr>
        <a:xfrm>
          <a:off x="461705" y="191585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Unwanted or early pregnancy</a:t>
          </a:r>
        </a:p>
      </dsp:txBody>
      <dsp:txXfrm>
        <a:off x="461705" y="1915852"/>
        <a:ext cx="1367878" cy="820727"/>
      </dsp:txXfrm>
    </dsp:sp>
    <dsp:sp modelId="{88FED8A4-0124-4986-A99A-8DC8CDA51963}">
      <dsp:nvSpPr>
        <dsp:cNvPr id="0" name=""/>
        <dsp:cNvSpPr/>
      </dsp:nvSpPr>
      <dsp:spPr>
        <a:xfrm>
          <a:off x="1966371" y="191585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STIs, incl. HIV/AIDs</a:t>
          </a:r>
        </a:p>
      </dsp:txBody>
      <dsp:txXfrm>
        <a:off x="1966371" y="1915852"/>
        <a:ext cx="1367878" cy="820727"/>
      </dsp:txXfrm>
    </dsp:sp>
    <dsp:sp modelId="{0B690BF0-D431-4AA1-BB68-BFE1C730638E}">
      <dsp:nvSpPr>
        <dsp:cNvPr id="0" name=""/>
        <dsp:cNvSpPr/>
      </dsp:nvSpPr>
      <dsp:spPr>
        <a:xfrm>
          <a:off x="461705" y="287336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Vulnerability to disease</a:t>
          </a:r>
        </a:p>
      </dsp:txBody>
      <dsp:txXfrm>
        <a:off x="461705" y="2873367"/>
        <a:ext cx="1367878" cy="820727"/>
      </dsp:txXfrm>
    </dsp:sp>
    <dsp:sp modelId="{0C3CED8A-2714-4253-902A-33DDA0B4CED3}">
      <dsp:nvSpPr>
        <dsp:cNvPr id="0" name=""/>
        <dsp:cNvSpPr/>
      </dsp:nvSpPr>
      <dsp:spPr>
        <a:xfrm>
          <a:off x="1966371" y="287336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Unsafe abortion complications</a:t>
          </a:r>
        </a:p>
      </dsp:txBody>
      <dsp:txXfrm>
        <a:off x="1966371" y="2873367"/>
        <a:ext cx="1367878" cy="820727"/>
      </dsp:txXfrm>
    </dsp:sp>
    <dsp:sp modelId="{ABF0347E-F0AB-4979-B654-7F173685DC86}">
      <dsp:nvSpPr>
        <dsp:cNvPr id="0" name=""/>
        <dsp:cNvSpPr/>
      </dsp:nvSpPr>
      <dsp:spPr>
        <a:xfrm>
          <a:off x="461705" y="3830883"/>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Acute or chronic illness</a:t>
          </a:r>
        </a:p>
      </dsp:txBody>
      <dsp:txXfrm>
        <a:off x="461705" y="3830883"/>
        <a:ext cx="1367878" cy="820727"/>
      </dsp:txXfrm>
    </dsp:sp>
    <dsp:sp modelId="{B00F22FD-CE7B-4DB2-AB37-0E873232A0B9}">
      <dsp:nvSpPr>
        <dsp:cNvPr id="0" name=""/>
        <dsp:cNvSpPr/>
      </dsp:nvSpPr>
      <dsp:spPr>
        <a:xfrm>
          <a:off x="1966371" y="3830883"/>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Infant mortality</a:t>
          </a:r>
        </a:p>
      </dsp:txBody>
      <dsp:txXfrm>
        <a:off x="1966371" y="3830883"/>
        <a:ext cx="1367878" cy="8207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BED19-0E12-4B4D-B3CD-47D1AF364437}">
      <dsp:nvSpPr>
        <dsp:cNvPr id="0" name=""/>
        <dsp:cNvSpPr/>
      </dsp:nvSpPr>
      <dsp:spPr>
        <a:xfrm>
          <a:off x="392" y="230465"/>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PTSD</a:t>
          </a:r>
        </a:p>
      </dsp:txBody>
      <dsp:txXfrm>
        <a:off x="392" y="230465"/>
        <a:ext cx="1529674" cy="917804"/>
      </dsp:txXfrm>
    </dsp:sp>
    <dsp:sp modelId="{A7864EEE-667F-431D-B46B-409AE9198FED}">
      <dsp:nvSpPr>
        <dsp:cNvPr id="0" name=""/>
        <dsp:cNvSpPr/>
      </dsp:nvSpPr>
      <dsp:spPr>
        <a:xfrm>
          <a:off x="1683033" y="230465"/>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Depression</a:t>
          </a:r>
        </a:p>
      </dsp:txBody>
      <dsp:txXfrm>
        <a:off x="1683033" y="230465"/>
        <a:ext cx="1529674" cy="917804"/>
      </dsp:txXfrm>
    </dsp:sp>
    <dsp:sp modelId="{28250B4D-B25F-4FBE-9DD3-42F27972358D}">
      <dsp:nvSpPr>
        <dsp:cNvPr id="0" name=""/>
        <dsp:cNvSpPr/>
      </dsp:nvSpPr>
      <dsp:spPr>
        <a:xfrm>
          <a:off x="392" y="1301236"/>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Anxiety, fear</a:t>
          </a:r>
        </a:p>
      </dsp:txBody>
      <dsp:txXfrm>
        <a:off x="392" y="1301236"/>
        <a:ext cx="1529674" cy="917804"/>
      </dsp:txXfrm>
    </dsp:sp>
    <dsp:sp modelId="{4882CCB9-CD1A-4954-9240-E41940FD4CAD}">
      <dsp:nvSpPr>
        <dsp:cNvPr id="0" name=""/>
        <dsp:cNvSpPr/>
      </dsp:nvSpPr>
      <dsp:spPr>
        <a:xfrm>
          <a:off x="1683033" y="1301236"/>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Self-blame</a:t>
          </a:r>
        </a:p>
      </dsp:txBody>
      <dsp:txXfrm>
        <a:off x="1683033" y="1301236"/>
        <a:ext cx="1529674" cy="917804"/>
      </dsp:txXfrm>
    </dsp:sp>
    <dsp:sp modelId="{1DC60AC3-9C29-4E06-8479-7E7D88583D9B}">
      <dsp:nvSpPr>
        <dsp:cNvPr id="0" name=""/>
        <dsp:cNvSpPr/>
      </dsp:nvSpPr>
      <dsp:spPr>
        <a:xfrm>
          <a:off x="392" y="2372008"/>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Shame</a:t>
          </a:r>
        </a:p>
      </dsp:txBody>
      <dsp:txXfrm>
        <a:off x="392" y="2372008"/>
        <a:ext cx="1529674" cy="917804"/>
      </dsp:txXfrm>
    </dsp:sp>
    <dsp:sp modelId="{8D549433-67EE-4E1E-AE63-0526B6D3F931}">
      <dsp:nvSpPr>
        <dsp:cNvPr id="0" name=""/>
        <dsp:cNvSpPr/>
      </dsp:nvSpPr>
      <dsp:spPr>
        <a:xfrm>
          <a:off x="1683033" y="2372008"/>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Self-hate</a:t>
          </a:r>
        </a:p>
      </dsp:txBody>
      <dsp:txXfrm>
        <a:off x="1683033" y="2372008"/>
        <a:ext cx="1529674" cy="917804"/>
      </dsp:txXfrm>
    </dsp:sp>
    <dsp:sp modelId="{88FED8A4-0124-4986-A99A-8DC8CDA51963}">
      <dsp:nvSpPr>
        <dsp:cNvPr id="0" name=""/>
        <dsp:cNvSpPr/>
      </dsp:nvSpPr>
      <dsp:spPr>
        <a:xfrm>
          <a:off x="392" y="3442780"/>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Suicidal thoughts</a:t>
          </a:r>
        </a:p>
      </dsp:txBody>
      <dsp:txXfrm>
        <a:off x="392" y="3442780"/>
        <a:ext cx="1529674" cy="917804"/>
      </dsp:txXfrm>
    </dsp:sp>
    <dsp:sp modelId="{0B690BF0-D431-4AA1-BB68-BFE1C730638E}">
      <dsp:nvSpPr>
        <dsp:cNvPr id="0" name=""/>
        <dsp:cNvSpPr/>
      </dsp:nvSpPr>
      <dsp:spPr>
        <a:xfrm>
          <a:off x="1683033" y="3442780"/>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Impact on children</a:t>
          </a:r>
        </a:p>
      </dsp:txBody>
      <dsp:txXfrm>
        <a:off x="1683033" y="3442780"/>
        <a:ext cx="1529674" cy="9178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BED19-0E12-4B4D-B3CD-47D1AF364437}">
      <dsp:nvSpPr>
        <dsp:cNvPr id="0" name=""/>
        <dsp:cNvSpPr/>
      </dsp:nvSpPr>
      <dsp:spPr>
        <a:xfrm>
          <a:off x="392" y="765850"/>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Rejection/ ostracization from family</a:t>
          </a:r>
        </a:p>
      </dsp:txBody>
      <dsp:txXfrm>
        <a:off x="392" y="765850"/>
        <a:ext cx="1529674" cy="917804"/>
      </dsp:txXfrm>
    </dsp:sp>
    <dsp:sp modelId="{A7864EEE-667F-431D-B46B-409AE9198FED}">
      <dsp:nvSpPr>
        <dsp:cNvPr id="0" name=""/>
        <dsp:cNvSpPr/>
      </dsp:nvSpPr>
      <dsp:spPr>
        <a:xfrm>
          <a:off x="1683033" y="765850"/>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Isolation</a:t>
          </a:r>
        </a:p>
      </dsp:txBody>
      <dsp:txXfrm>
        <a:off x="1683033" y="765850"/>
        <a:ext cx="1529674" cy="917804"/>
      </dsp:txXfrm>
    </dsp:sp>
    <dsp:sp modelId="{28250B4D-B25F-4FBE-9DD3-42F27972358D}">
      <dsp:nvSpPr>
        <dsp:cNvPr id="0" name=""/>
        <dsp:cNvSpPr/>
      </dsp:nvSpPr>
      <dsp:spPr>
        <a:xfrm>
          <a:off x="392" y="1836622"/>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Family breakdown</a:t>
          </a:r>
        </a:p>
      </dsp:txBody>
      <dsp:txXfrm>
        <a:off x="392" y="1836622"/>
        <a:ext cx="1529674" cy="917804"/>
      </dsp:txXfrm>
    </dsp:sp>
    <dsp:sp modelId="{4882CCB9-CD1A-4954-9240-E41940FD4CAD}">
      <dsp:nvSpPr>
        <dsp:cNvPr id="0" name=""/>
        <dsp:cNvSpPr/>
      </dsp:nvSpPr>
      <dsp:spPr>
        <a:xfrm>
          <a:off x="1683033" y="1836622"/>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Social rejection/ ostracization</a:t>
          </a:r>
        </a:p>
      </dsp:txBody>
      <dsp:txXfrm>
        <a:off x="1683033" y="1836622"/>
        <a:ext cx="1529674" cy="917804"/>
      </dsp:txXfrm>
    </dsp:sp>
    <dsp:sp modelId="{1DC60AC3-9C29-4E06-8479-7E7D88583D9B}">
      <dsp:nvSpPr>
        <dsp:cNvPr id="0" name=""/>
        <dsp:cNvSpPr/>
      </dsp:nvSpPr>
      <dsp:spPr>
        <a:xfrm>
          <a:off x="392" y="2907394"/>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Social stigma</a:t>
          </a:r>
        </a:p>
      </dsp:txBody>
      <dsp:txXfrm>
        <a:off x="392" y="2907394"/>
        <a:ext cx="1529674" cy="917804"/>
      </dsp:txXfrm>
    </dsp:sp>
    <dsp:sp modelId="{8D549433-67EE-4E1E-AE63-0526B6D3F931}">
      <dsp:nvSpPr>
        <dsp:cNvPr id="0" name=""/>
        <dsp:cNvSpPr/>
      </dsp:nvSpPr>
      <dsp:spPr>
        <a:xfrm>
          <a:off x="1683033" y="2907394"/>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Withdrawal from social life</a:t>
          </a:r>
        </a:p>
      </dsp:txBody>
      <dsp:txXfrm>
        <a:off x="1683033" y="2907394"/>
        <a:ext cx="1529674" cy="9178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59A58-2DC4-49FD-A905-BD19F64FBD9B}">
      <dsp:nvSpPr>
        <dsp:cNvPr id="0" name=""/>
        <dsp:cNvSpPr/>
      </dsp:nvSpPr>
      <dsp:spPr>
        <a:xfrm>
          <a:off x="4718614" y="4116992"/>
          <a:ext cx="2614996" cy="2614996"/>
        </a:xfrm>
        <a:prstGeom prst="ellipse">
          <a:avLst/>
        </a:prstGeom>
        <a:solidFill>
          <a:srgbClr val="F03B5E">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solidFill>
              <a:sysClr val="window" lastClr="FFFFFF"/>
            </a:solidFill>
            <a:latin typeface="Century Gothic" panose="020B0502020202020204"/>
            <a:ea typeface="+mn-ea"/>
            <a:cs typeface="+mn-cs"/>
          </a:endParaRPr>
        </a:p>
      </dsp:txBody>
      <dsp:txXfrm>
        <a:off x="5101571" y="4499949"/>
        <a:ext cx="1849082" cy="1849082"/>
      </dsp:txXfrm>
    </dsp:sp>
    <dsp:sp modelId="{1B0FD418-BA41-4A2E-9D91-AB68B8A92485}">
      <dsp:nvSpPr>
        <dsp:cNvPr id="0" name=""/>
        <dsp:cNvSpPr/>
      </dsp:nvSpPr>
      <dsp:spPr>
        <a:xfrm rot="10685040">
          <a:off x="1057490" y="5160170"/>
          <a:ext cx="3461474" cy="745274"/>
        </a:xfrm>
        <a:prstGeom prst="leftArrow">
          <a:avLst>
            <a:gd name="adj1" fmla="val 60000"/>
            <a:gd name="adj2" fmla="val 50000"/>
          </a:avLst>
        </a:prstGeom>
        <a:solidFill>
          <a:srgbClr val="DC6FE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384D9A6-6F42-4B0E-966D-05EFA4F6869F}">
      <dsp:nvSpPr>
        <dsp:cNvPr id="0" name=""/>
        <dsp:cNvSpPr/>
      </dsp:nvSpPr>
      <dsp:spPr>
        <a:xfrm>
          <a:off x="143209" y="4858474"/>
          <a:ext cx="1830497" cy="1464398"/>
        </a:xfrm>
        <a:prstGeom prst="roundRect">
          <a:avLst>
            <a:gd name="adj" fmla="val 10000"/>
          </a:avLst>
        </a:prstGeo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latin typeface="Century Gothic" panose="020B0502020202020204"/>
              <a:ea typeface="+mn-ea"/>
              <a:cs typeface="+mn-cs"/>
            </a:rPr>
            <a:t>Focused on women’s and girls’ needs, interests, priorities and lived experiences</a:t>
          </a:r>
        </a:p>
      </dsp:txBody>
      <dsp:txXfrm>
        <a:off x="186100" y="4901365"/>
        <a:ext cx="1744715" cy="1378616"/>
      </dsp:txXfrm>
    </dsp:sp>
    <dsp:sp modelId="{C6DD66A3-A242-4C00-8681-3AA397F7D246}">
      <dsp:nvSpPr>
        <dsp:cNvPr id="0" name=""/>
        <dsp:cNvSpPr/>
      </dsp:nvSpPr>
      <dsp:spPr>
        <a:xfrm rot="12241994">
          <a:off x="1404668" y="3747774"/>
          <a:ext cx="3393998" cy="745274"/>
        </a:xfrm>
        <a:prstGeom prst="leftArrow">
          <a:avLst>
            <a:gd name="adj1" fmla="val 60000"/>
            <a:gd name="adj2" fmla="val 50000"/>
          </a:avLst>
        </a:prstGeom>
        <a:solidFill>
          <a:srgbClr val="60B1F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ABCBD66-2BCD-487C-A3D6-14C0FDE613E5}">
      <dsp:nvSpPr>
        <dsp:cNvPr id="0" name=""/>
        <dsp:cNvSpPr/>
      </dsp:nvSpPr>
      <dsp:spPr>
        <a:xfrm>
          <a:off x="636533" y="2697081"/>
          <a:ext cx="1830497" cy="1464398"/>
        </a:xfrm>
        <a:prstGeom prst="roundRect">
          <a:avLst>
            <a:gd name="adj" fmla="val 10000"/>
          </a:avLst>
        </a:prstGeo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latin typeface="Century Gothic" panose="020B0502020202020204"/>
              <a:ea typeface="+mn-ea"/>
              <a:cs typeface="+mn-cs"/>
            </a:rPr>
            <a:t>Shaped by an understanding of women’s and girls’ realities</a:t>
          </a:r>
        </a:p>
      </dsp:txBody>
      <dsp:txXfrm>
        <a:off x="679424" y="2739972"/>
        <a:ext cx="1744715" cy="1378616"/>
      </dsp:txXfrm>
    </dsp:sp>
    <dsp:sp modelId="{77113291-866E-4B51-B995-3D4020DD87D3}">
      <dsp:nvSpPr>
        <dsp:cNvPr id="0" name=""/>
        <dsp:cNvSpPr/>
      </dsp:nvSpPr>
      <dsp:spPr>
        <a:xfrm rot="13827804">
          <a:off x="2324468" y="2599338"/>
          <a:ext cx="3354626" cy="745274"/>
        </a:xfrm>
        <a:prstGeom prst="leftArrow">
          <a:avLst>
            <a:gd name="adj1" fmla="val 60000"/>
            <a:gd name="adj2" fmla="val 50000"/>
          </a:avLst>
        </a:prstGeom>
        <a:solidFill>
          <a:srgbClr val="6AD5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32BF4BF9-DDDB-4702-809C-0B7D51039419}">
      <dsp:nvSpPr>
        <dsp:cNvPr id="0" name=""/>
        <dsp:cNvSpPr/>
      </dsp:nvSpPr>
      <dsp:spPr>
        <a:xfrm>
          <a:off x="2018804" y="946201"/>
          <a:ext cx="1830497" cy="1464398"/>
        </a:xfrm>
        <a:prstGeom prst="roundRect">
          <a:avLst>
            <a:gd name="adj" fmla="val 10000"/>
          </a:avLst>
        </a:prstGeo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latin typeface="Century Gothic" panose="020B0502020202020204"/>
              <a:ea typeface="+mn-ea"/>
              <a:cs typeface="+mn-cs"/>
            </a:rPr>
            <a:t>Located within women and girl only safe spaces and environments</a:t>
          </a:r>
        </a:p>
      </dsp:txBody>
      <dsp:txXfrm>
        <a:off x="2061695" y="989092"/>
        <a:ext cx="1744715" cy="1378616"/>
      </dsp:txXfrm>
    </dsp:sp>
    <dsp:sp modelId="{C1F57647-C43A-47D5-99CD-61A5439977E8}">
      <dsp:nvSpPr>
        <dsp:cNvPr id="0" name=""/>
        <dsp:cNvSpPr/>
      </dsp:nvSpPr>
      <dsp:spPr>
        <a:xfrm rot="15383903">
          <a:off x="3721874" y="2064916"/>
          <a:ext cx="3163065" cy="745274"/>
        </a:xfrm>
        <a:prstGeom prst="leftArrow">
          <a:avLst>
            <a:gd name="adj1" fmla="val 60000"/>
            <a:gd name="adj2" fmla="val 50000"/>
          </a:avLst>
        </a:prstGeom>
        <a:solidFill>
          <a:srgbClr val="E8AB4E">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E7ECD81-1640-4B99-AE7A-DCF03F75E546}">
      <dsp:nvSpPr>
        <dsp:cNvPr id="0" name=""/>
        <dsp:cNvSpPr/>
      </dsp:nvSpPr>
      <dsp:spPr>
        <a:xfrm>
          <a:off x="4016230" y="168176"/>
          <a:ext cx="1830497" cy="1464398"/>
        </a:xfrm>
        <a:prstGeom prst="roundRect">
          <a:avLst>
            <a:gd name="adj" fmla="val 10000"/>
          </a:avLst>
        </a:prstGeom>
        <a:solidFill>
          <a:srgbClr val="E8AB4E">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latin typeface="Century Gothic" panose="020B0502020202020204"/>
              <a:ea typeface="+mn-ea"/>
              <a:cs typeface="+mn-cs"/>
            </a:rPr>
            <a:t>Informed by an understanding of what works for women and girls</a:t>
          </a:r>
        </a:p>
      </dsp:txBody>
      <dsp:txXfrm>
        <a:off x="4059121" y="211067"/>
        <a:ext cx="1744715" cy="1378616"/>
      </dsp:txXfrm>
    </dsp:sp>
    <dsp:sp modelId="{2F593FDA-C77E-4ED9-8DC3-F1F0B487F60B}">
      <dsp:nvSpPr>
        <dsp:cNvPr id="0" name=""/>
        <dsp:cNvSpPr/>
      </dsp:nvSpPr>
      <dsp:spPr>
        <a:xfrm rot="17035951">
          <a:off x="5182246" y="2065765"/>
          <a:ext cx="3169294" cy="745274"/>
        </a:xfrm>
        <a:prstGeom prst="leftArrow">
          <a:avLst>
            <a:gd name="adj1" fmla="val 60000"/>
            <a:gd name="adj2" fmla="val 50000"/>
          </a:avLst>
        </a:prstGeom>
        <a:solidFill>
          <a:srgbClr val="F56447">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52DA8D0-1489-4219-B380-B50DB2C56E2E}">
      <dsp:nvSpPr>
        <dsp:cNvPr id="0" name=""/>
        <dsp:cNvSpPr/>
      </dsp:nvSpPr>
      <dsp:spPr>
        <a:xfrm>
          <a:off x="6233194" y="168176"/>
          <a:ext cx="1830497" cy="1464398"/>
        </a:xfrm>
        <a:prstGeom prst="roundRect">
          <a:avLst>
            <a:gd name="adj" fmla="val 10000"/>
          </a:avLst>
        </a:prstGeom>
        <a:solidFill>
          <a:srgbClr val="F56447">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latin typeface="Century Gothic" panose="020B0502020202020204"/>
              <a:ea typeface="+mn-ea"/>
              <a:cs typeface="+mn-cs"/>
            </a:rPr>
            <a:t>Focused on power-within, power-with, and power-to, and solidarity among women</a:t>
          </a:r>
        </a:p>
      </dsp:txBody>
      <dsp:txXfrm>
        <a:off x="6276085" y="211067"/>
        <a:ext cx="1744715" cy="1378616"/>
      </dsp:txXfrm>
    </dsp:sp>
    <dsp:sp modelId="{9D876DB1-B735-4619-B90C-06BE373EE889}">
      <dsp:nvSpPr>
        <dsp:cNvPr id="0" name=""/>
        <dsp:cNvSpPr/>
      </dsp:nvSpPr>
      <dsp:spPr>
        <a:xfrm rot="18595217">
          <a:off x="6388946" y="2611254"/>
          <a:ext cx="3358586" cy="745274"/>
        </a:xfrm>
        <a:prstGeom prst="leftArrow">
          <a:avLst>
            <a:gd name="adj1" fmla="val 60000"/>
            <a:gd name="adj2" fmla="val 50000"/>
          </a:avLst>
        </a:prstGeom>
        <a:solidFill>
          <a:srgbClr val="DC6FE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B21719B-6424-4496-9D3D-8C01EDE8FAE1}">
      <dsp:nvSpPr>
        <dsp:cNvPr id="0" name=""/>
        <dsp:cNvSpPr/>
      </dsp:nvSpPr>
      <dsp:spPr>
        <a:xfrm>
          <a:off x="8230629" y="963778"/>
          <a:ext cx="1830497" cy="1464398"/>
        </a:xfrm>
        <a:prstGeom prst="roundRect">
          <a:avLst>
            <a:gd name="adj" fmla="val 10000"/>
          </a:avLst>
        </a:prstGeo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latin typeface="Century Gothic" panose="020B0502020202020204"/>
              <a:ea typeface="+mn-ea"/>
              <a:cs typeface="+mn-cs"/>
            </a:rPr>
            <a:t>Underpinned by feminism and a feminist analysis of the world and anti-oppressive practice</a:t>
          </a:r>
        </a:p>
      </dsp:txBody>
      <dsp:txXfrm>
        <a:off x="8273520" y="1006669"/>
        <a:ext cx="1744715" cy="1378616"/>
      </dsp:txXfrm>
    </dsp:sp>
    <dsp:sp modelId="{E9A00980-426F-4E33-AB5B-0868459F7F41}">
      <dsp:nvSpPr>
        <dsp:cNvPr id="0" name=""/>
        <dsp:cNvSpPr/>
      </dsp:nvSpPr>
      <dsp:spPr>
        <a:xfrm rot="20165881">
          <a:off x="7256786" y="3749067"/>
          <a:ext cx="3417915" cy="745274"/>
        </a:xfrm>
        <a:prstGeom prst="leftArrow">
          <a:avLst>
            <a:gd name="adj1" fmla="val 60000"/>
            <a:gd name="adj2" fmla="val 50000"/>
          </a:avLst>
        </a:prstGeom>
        <a:solidFill>
          <a:srgbClr val="60B1F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577D0876-BBAF-4C09-9FA5-6C3AE508A2A2}">
      <dsp:nvSpPr>
        <dsp:cNvPr id="0" name=""/>
        <dsp:cNvSpPr/>
      </dsp:nvSpPr>
      <dsp:spPr>
        <a:xfrm>
          <a:off x="9612892" y="2697081"/>
          <a:ext cx="1830497" cy="1464398"/>
        </a:xfrm>
        <a:prstGeom prst="roundRect">
          <a:avLst>
            <a:gd name="adj" fmla="val 10000"/>
          </a:avLst>
        </a:prstGeo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b="0" i="0" kern="1200" dirty="0">
              <a:solidFill>
                <a:schemeClr val="bg1"/>
              </a:solidFill>
            </a:rPr>
            <a:t>Recognizes and confronts the impact on women and girls lives of class, race, sexual orientation, disability, etc.</a:t>
          </a:r>
          <a:endParaRPr lang="en-US" sz="1300" kern="1200" dirty="0">
            <a:solidFill>
              <a:schemeClr val="bg1"/>
            </a:solidFill>
            <a:latin typeface="Century Gothic" panose="020B0502020202020204"/>
            <a:ea typeface="+mn-ea"/>
            <a:cs typeface="+mn-cs"/>
          </a:endParaRPr>
        </a:p>
      </dsp:txBody>
      <dsp:txXfrm>
        <a:off x="9655783" y="2739972"/>
        <a:ext cx="1744715" cy="1378616"/>
      </dsp:txXfrm>
    </dsp:sp>
    <dsp:sp modelId="{542C43E1-FEE8-44E0-8805-A55C8E488821}">
      <dsp:nvSpPr>
        <dsp:cNvPr id="0" name=""/>
        <dsp:cNvSpPr/>
      </dsp:nvSpPr>
      <dsp:spPr>
        <a:xfrm rot="114323">
          <a:off x="7534795" y="5160056"/>
          <a:ext cx="3487633" cy="745274"/>
        </a:xfrm>
        <a:prstGeom prst="leftArrow">
          <a:avLst>
            <a:gd name="adj1" fmla="val 60000"/>
            <a:gd name="adj2" fmla="val 50000"/>
          </a:avLst>
        </a:prstGeom>
        <a:solidFill>
          <a:srgbClr val="6AD5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2A1AB89-882F-484D-9A9C-5834B1017487}">
      <dsp:nvSpPr>
        <dsp:cNvPr id="0" name=""/>
        <dsp:cNvSpPr/>
      </dsp:nvSpPr>
      <dsp:spPr>
        <a:xfrm>
          <a:off x="10106216" y="4858474"/>
          <a:ext cx="1830497" cy="1464398"/>
        </a:xfrm>
        <a:prstGeom prst="roundRect">
          <a:avLst>
            <a:gd name="adj" fmla="val 10000"/>
          </a:avLst>
        </a:prstGeo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bg1"/>
              </a:solidFill>
              <a:latin typeface="Century Gothic" panose="020B0502020202020204"/>
              <a:ea typeface="+mn-ea"/>
              <a:cs typeface="+mn-cs"/>
            </a:rPr>
            <a:t>Women’s and girls’ liberation from violence, discrimination and oppression at the heart</a:t>
          </a:r>
        </a:p>
      </dsp:txBody>
      <dsp:txXfrm>
        <a:off x="10149107" y="4901365"/>
        <a:ext cx="1744715" cy="13786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9AC3B-16AC-844B-87B5-67546C54DC74}">
      <dsp:nvSpPr>
        <dsp:cNvPr id="0" name=""/>
        <dsp:cNvSpPr/>
      </dsp:nvSpPr>
      <dsp:spPr>
        <a:xfrm>
          <a:off x="0" y="1953"/>
          <a:ext cx="6626398" cy="8322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804C1-9126-8F43-A9D6-B6BAE5D53360}">
      <dsp:nvSpPr>
        <dsp:cNvPr id="0" name=""/>
        <dsp:cNvSpPr/>
      </dsp:nvSpPr>
      <dsp:spPr>
        <a:xfrm>
          <a:off x="251760" y="189213"/>
          <a:ext cx="457746" cy="457746"/>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DCA5F9-0F2D-6944-A26A-BD57F06EE77F}">
      <dsp:nvSpPr>
        <dsp:cNvPr id="0" name=""/>
        <dsp:cNvSpPr/>
      </dsp:nvSpPr>
      <dsp:spPr>
        <a:xfrm>
          <a:off x="961267" y="1953"/>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l" defTabSz="622300">
            <a:lnSpc>
              <a:spcPct val="100000"/>
            </a:lnSpc>
            <a:spcBef>
              <a:spcPct val="0"/>
            </a:spcBef>
            <a:spcAft>
              <a:spcPct val="35000"/>
            </a:spcAft>
            <a:buNone/>
          </a:pPr>
          <a:r>
            <a:rPr lang="en-GB" sz="1400" kern="1200" dirty="0"/>
            <a:t>Has a structural analysis of power and inequality underpinning it</a:t>
          </a:r>
        </a:p>
      </dsp:txBody>
      <dsp:txXfrm>
        <a:off x="961267" y="1953"/>
        <a:ext cx="5665130" cy="832266"/>
      </dsp:txXfrm>
    </dsp:sp>
    <dsp:sp modelId="{90504B1D-C06B-4890-9F85-9CC5EF1C8C79}">
      <dsp:nvSpPr>
        <dsp:cNvPr id="0" name=""/>
        <dsp:cNvSpPr/>
      </dsp:nvSpPr>
      <dsp:spPr>
        <a:xfrm>
          <a:off x="0" y="1042286"/>
          <a:ext cx="6626398" cy="8322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379964-BDC1-4FA2-A865-98005897ADEF}">
      <dsp:nvSpPr>
        <dsp:cNvPr id="0" name=""/>
        <dsp:cNvSpPr/>
      </dsp:nvSpPr>
      <dsp:spPr>
        <a:xfrm>
          <a:off x="251760" y="1229546"/>
          <a:ext cx="457746" cy="4577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951A151-BD17-4DCC-9950-C6BD5A31B0FD}">
      <dsp:nvSpPr>
        <dsp:cNvPr id="0" name=""/>
        <dsp:cNvSpPr/>
      </dsp:nvSpPr>
      <dsp:spPr>
        <a:xfrm>
          <a:off x="961267" y="1042286"/>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l" defTabSz="622300">
            <a:lnSpc>
              <a:spcPct val="100000"/>
            </a:lnSpc>
            <a:spcBef>
              <a:spcPct val="0"/>
            </a:spcBef>
            <a:spcAft>
              <a:spcPct val="35000"/>
            </a:spcAft>
            <a:buNone/>
          </a:pPr>
          <a:r>
            <a:rPr lang="en-US" sz="1400" kern="1200" dirty="0"/>
            <a:t>Rooted in social justice </a:t>
          </a:r>
        </a:p>
      </dsp:txBody>
      <dsp:txXfrm>
        <a:off x="961267" y="1042286"/>
        <a:ext cx="5665130" cy="832266"/>
      </dsp:txXfrm>
    </dsp:sp>
    <dsp:sp modelId="{139C0946-D212-AC4D-97BD-7326287A7C80}">
      <dsp:nvSpPr>
        <dsp:cNvPr id="0" name=""/>
        <dsp:cNvSpPr/>
      </dsp:nvSpPr>
      <dsp:spPr>
        <a:xfrm>
          <a:off x="0" y="2082619"/>
          <a:ext cx="6626398" cy="8322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0714AB-F98D-4A4B-AD74-AE5138511D69}">
      <dsp:nvSpPr>
        <dsp:cNvPr id="0" name=""/>
        <dsp:cNvSpPr/>
      </dsp:nvSpPr>
      <dsp:spPr>
        <a:xfrm>
          <a:off x="251760" y="2269879"/>
          <a:ext cx="457746" cy="457746"/>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C2281-975D-B549-85DF-82A538CD62E0}">
      <dsp:nvSpPr>
        <dsp:cNvPr id="0" name=""/>
        <dsp:cNvSpPr/>
      </dsp:nvSpPr>
      <dsp:spPr>
        <a:xfrm>
          <a:off x="961267" y="2082619"/>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l" defTabSz="622300">
            <a:lnSpc>
              <a:spcPct val="100000"/>
            </a:lnSpc>
            <a:spcBef>
              <a:spcPct val="0"/>
            </a:spcBef>
            <a:spcAft>
              <a:spcPct val="35000"/>
            </a:spcAft>
            <a:buNone/>
          </a:pPr>
          <a:r>
            <a:rPr lang="en-GB" sz="1400" kern="1200" dirty="0"/>
            <a:t>Values, </a:t>
          </a:r>
          <a:r>
            <a:rPr lang="en-GB" sz="1400" kern="1200" dirty="0" err="1"/>
            <a:t>centers</a:t>
          </a:r>
          <a:r>
            <a:rPr lang="en-GB" sz="1400" kern="1200" dirty="0"/>
            <a:t> and promotes women and girls as knowledge creators, their experiential knowledge and their naming of experience</a:t>
          </a:r>
        </a:p>
      </dsp:txBody>
      <dsp:txXfrm>
        <a:off x="961267" y="2082619"/>
        <a:ext cx="5665130" cy="832266"/>
      </dsp:txXfrm>
    </dsp:sp>
    <dsp:sp modelId="{3F17A59E-D0DB-4437-AEC7-24BD4AEA80A2}">
      <dsp:nvSpPr>
        <dsp:cNvPr id="0" name=""/>
        <dsp:cNvSpPr/>
      </dsp:nvSpPr>
      <dsp:spPr>
        <a:xfrm>
          <a:off x="0" y="3122952"/>
          <a:ext cx="6626398" cy="83226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4B25FC-0BE5-4CF9-8B9E-90D25FD89DEE}">
      <dsp:nvSpPr>
        <dsp:cNvPr id="0" name=""/>
        <dsp:cNvSpPr/>
      </dsp:nvSpPr>
      <dsp:spPr>
        <a:xfrm>
          <a:off x="251760" y="3310212"/>
          <a:ext cx="457746" cy="457746"/>
        </a:xfrm>
        <a:prstGeom prst="rect">
          <a:avLst/>
        </a:prstGeom>
        <a:blipFill rotWithShape="1">
          <a:blip xmlns:r="http://schemas.openxmlformats.org/officeDocument/2006/relationships" r:embed="rId3"/>
          <a:srcRect/>
          <a:stretch>
            <a:fillRect l="-6000" r="-6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969834D-E818-449C-9502-378997D1FFC2}">
      <dsp:nvSpPr>
        <dsp:cNvPr id="0" name=""/>
        <dsp:cNvSpPr/>
      </dsp:nvSpPr>
      <dsp:spPr>
        <a:xfrm>
          <a:off x="961267" y="3122952"/>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l" defTabSz="622300">
            <a:lnSpc>
              <a:spcPct val="100000"/>
            </a:lnSpc>
            <a:spcBef>
              <a:spcPct val="0"/>
            </a:spcBef>
            <a:spcAft>
              <a:spcPct val="35000"/>
            </a:spcAft>
            <a:buNone/>
          </a:pPr>
          <a:r>
            <a:rPr lang="en-US" sz="1400" kern="1200" dirty="0"/>
            <a:t>Prioritizes voices of the marginalized or disadvantaged</a:t>
          </a:r>
        </a:p>
      </dsp:txBody>
      <dsp:txXfrm>
        <a:off x="961267" y="3122952"/>
        <a:ext cx="5665130" cy="832266"/>
      </dsp:txXfrm>
    </dsp:sp>
    <dsp:sp modelId="{DFDAE90F-181A-422B-8F70-149DF3C765C6}">
      <dsp:nvSpPr>
        <dsp:cNvPr id="0" name=""/>
        <dsp:cNvSpPr/>
      </dsp:nvSpPr>
      <dsp:spPr>
        <a:xfrm>
          <a:off x="0" y="4163286"/>
          <a:ext cx="6626398" cy="83226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B0505E-61BF-4C97-9E5F-7F938D449608}">
      <dsp:nvSpPr>
        <dsp:cNvPr id="0" name=""/>
        <dsp:cNvSpPr/>
      </dsp:nvSpPr>
      <dsp:spPr>
        <a:xfrm>
          <a:off x="251760" y="4350546"/>
          <a:ext cx="457746" cy="457746"/>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A2EE39-BC51-4DB2-A515-6125A49EB810}">
      <dsp:nvSpPr>
        <dsp:cNvPr id="0" name=""/>
        <dsp:cNvSpPr/>
      </dsp:nvSpPr>
      <dsp:spPr>
        <a:xfrm>
          <a:off x="961267" y="4163286"/>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l" defTabSz="622300">
            <a:lnSpc>
              <a:spcPct val="100000"/>
            </a:lnSpc>
            <a:spcBef>
              <a:spcPct val="0"/>
            </a:spcBef>
            <a:spcAft>
              <a:spcPct val="35000"/>
            </a:spcAft>
            <a:buNone/>
          </a:pPr>
          <a:r>
            <a:rPr lang="en-US" sz="1400" kern="1200" dirty="0"/>
            <a:t>Participatory &amp; inclusive  </a:t>
          </a:r>
        </a:p>
      </dsp:txBody>
      <dsp:txXfrm>
        <a:off x="961267" y="4163286"/>
        <a:ext cx="5665130" cy="832266"/>
      </dsp:txXfrm>
    </dsp:sp>
    <dsp:sp modelId="{E432A8C2-158C-47F2-B820-84F17B04522F}">
      <dsp:nvSpPr>
        <dsp:cNvPr id="0" name=""/>
        <dsp:cNvSpPr/>
      </dsp:nvSpPr>
      <dsp:spPr>
        <a:xfrm>
          <a:off x="0" y="5203619"/>
          <a:ext cx="6626398" cy="8322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8C4413-0BF4-4D3D-9580-FEA3E49C34C8}">
      <dsp:nvSpPr>
        <dsp:cNvPr id="0" name=""/>
        <dsp:cNvSpPr/>
      </dsp:nvSpPr>
      <dsp:spPr>
        <a:xfrm>
          <a:off x="251760" y="5390879"/>
          <a:ext cx="457746" cy="457746"/>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7DE5157-89DC-4C3E-A938-1D30683C40AD}">
      <dsp:nvSpPr>
        <dsp:cNvPr id="0" name=""/>
        <dsp:cNvSpPr/>
      </dsp:nvSpPr>
      <dsp:spPr>
        <a:xfrm>
          <a:off x="961267" y="5203619"/>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l" defTabSz="622300">
            <a:lnSpc>
              <a:spcPct val="100000"/>
            </a:lnSpc>
            <a:spcBef>
              <a:spcPct val="0"/>
            </a:spcBef>
            <a:spcAft>
              <a:spcPct val="35000"/>
            </a:spcAft>
            <a:buNone/>
          </a:pPr>
          <a:r>
            <a:rPr lang="en-US" sz="1400" kern="1200" dirty="0"/>
            <a:t>Focused on using data for advocacy, NOT donor reporting!</a:t>
          </a:r>
        </a:p>
      </dsp:txBody>
      <dsp:txXfrm>
        <a:off x="961267" y="5203619"/>
        <a:ext cx="5665130" cy="83226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0C107C-C6A8-A149-8F69-B10F134956F8}"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04936-3B8D-094F-8B5E-5B19086EAA70}" type="slidenum">
              <a:rPr lang="en-US" smtClean="0"/>
              <a:t>‹#›</a:t>
            </a:fld>
            <a:endParaRPr lang="en-US"/>
          </a:p>
        </p:txBody>
      </p:sp>
    </p:spTree>
    <p:extLst>
      <p:ext uri="{BB962C8B-B14F-4D97-AF65-F5344CB8AC3E}">
        <p14:creationId xmlns:p14="http://schemas.microsoft.com/office/powerpoint/2010/main" val="3252064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gate.sc/?url=https://weallcount.com/&amp;token=e49530-1-1586988120984"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gate.sc/?url=https://comm.eval.org/feministissuesinevaluation/home&amp;token=43b798-1-1586988120984" TargetMode="External"/><Relationship Id="rId5" Type="http://schemas.openxmlformats.org/officeDocument/2006/relationships/hyperlink" Target="https://gate.sc/?url=https://mitpress.mit.edu/books/data-feminism&amp;token=23fd82-1-1586988120984" TargetMode="External"/><Relationship Id="rId4" Type="http://schemas.openxmlformats.org/officeDocument/2006/relationships/hyperlink" Target="https://gate.sc/?url=https://crea.education.illinois.edu/&amp;token=5e0166-1-1586988120984"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i="1" dirty="0"/>
              <a:t>0a. Introduction to the Listen Up! Barometer</a:t>
            </a:r>
            <a:r>
              <a:rPr lang="en-US" i="0" dirty="0"/>
              <a:t> document for more information</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6</a:t>
            </a:fld>
            <a:endParaRPr lang="en-US"/>
          </a:p>
        </p:txBody>
      </p:sp>
    </p:spTree>
    <p:extLst>
      <p:ext uri="{BB962C8B-B14F-4D97-AF65-F5344CB8AC3E}">
        <p14:creationId xmlns:p14="http://schemas.microsoft.com/office/powerpoint/2010/main" val="1582663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We believe that the humanitarian system needs to fundamentally transform if we are to truly prevent sexual exploitation, abuse and harassment of women and girls affected by crisis and women at work in emergencies.</a:t>
            </a:r>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7</a:t>
            </a:fld>
            <a:endParaRPr lang="en-US"/>
          </a:p>
        </p:txBody>
      </p:sp>
    </p:spTree>
    <p:extLst>
      <p:ext uri="{BB962C8B-B14F-4D97-AF65-F5344CB8AC3E}">
        <p14:creationId xmlns:p14="http://schemas.microsoft.com/office/powerpoint/2010/main" val="2221039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0a.Introduction to the Listen Up! Barometer</a:t>
            </a:r>
            <a:r>
              <a:rPr lang="en-US" i="0" dirty="0"/>
              <a:t> document for more information.</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8</a:t>
            </a:fld>
            <a:endParaRPr lang="en-US"/>
          </a:p>
        </p:txBody>
      </p:sp>
    </p:spTree>
    <p:extLst>
      <p:ext uri="{BB962C8B-B14F-4D97-AF65-F5344CB8AC3E}">
        <p14:creationId xmlns:p14="http://schemas.microsoft.com/office/powerpoint/2010/main" val="156767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9</a:t>
            </a:fld>
            <a:endParaRPr lang="en-US"/>
          </a:p>
        </p:txBody>
      </p:sp>
    </p:spTree>
    <p:extLst>
      <p:ext uri="{BB962C8B-B14F-4D97-AF65-F5344CB8AC3E}">
        <p14:creationId xmlns:p14="http://schemas.microsoft.com/office/powerpoint/2010/main" val="176673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 on the Theory of Change, its four outcome areas, and each pathway of change.</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10</a:t>
            </a:fld>
            <a:endParaRPr lang="en-US"/>
          </a:p>
        </p:txBody>
      </p:sp>
    </p:spTree>
    <p:extLst>
      <p:ext uri="{BB962C8B-B14F-4D97-AF65-F5344CB8AC3E}">
        <p14:creationId xmlns:p14="http://schemas.microsoft.com/office/powerpoint/2010/main" val="3039261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11</a:t>
            </a:fld>
            <a:endParaRPr lang="en-US"/>
          </a:p>
        </p:txBody>
      </p:sp>
    </p:spTree>
    <p:extLst>
      <p:ext uri="{BB962C8B-B14F-4D97-AF65-F5344CB8AC3E}">
        <p14:creationId xmlns:p14="http://schemas.microsoft.com/office/powerpoint/2010/main" val="72157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See </a:t>
            </a:r>
            <a:r>
              <a:rPr lang="en-GB" i="1" dirty="0"/>
              <a:t>Section 2. Implementation</a:t>
            </a:r>
            <a:r>
              <a:rPr lang="en-GB" i="0" dirty="0"/>
              <a:t> </a:t>
            </a:r>
            <a:r>
              <a:rPr lang="en-US" i="0" dirty="0"/>
              <a:t>document for more information.</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12</a:t>
            </a:fld>
            <a:endParaRPr lang="en-US"/>
          </a:p>
        </p:txBody>
      </p:sp>
    </p:spTree>
    <p:extLst>
      <p:ext uri="{BB962C8B-B14F-4D97-AF65-F5344CB8AC3E}">
        <p14:creationId xmlns:p14="http://schemas.microsoft.com/office/powerpoint/2010/main" val="2674388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13</a:t>
            </a:fld>
            <a:endParaRPr lang="en-US"/>
          </a:p>
        </p:txBody>
      </p:sp>
    </p:spTree>
    <p:extLst>
      <p:ext uri="{BB962C8B-B14F-4D97-AF65-F5344CB8AC3E}">
        <p14:creationId xmlns:p14="http://schemas.microsoft.com/office/powerpoint/2010/main" val="1230407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205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sz="120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dirty="0"/>
          </a:p>
          <a:p>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141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20000"/>
              </a:lnSpc>
              <a:spcAft>
                <a:spcPts val="0"/>
              </a:spcAft>
            </a:pPr>
            <a:endParaRPr lang="en-IE" b="0" dirty="0"/>
          </a:p>
          <a:p>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1062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317401-E616-49E5-A9D9-27B199BF99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160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30BC76-76F8-4FB8-83AB-63CD4BC2D0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789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317401-E616-49E5-A9D9-27B199BF99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5623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317401-E616-49E5-A9D9-27B199BF9916}" type="slidenum">
              <a:rPr lang="en-US" smtClean="0"/>
              <a:t>21</a:t>
            </a:fld>
            <a:endParaRPr lang="en-US"/>
          </a:p>
        </p:txBody>
      </p:sp>
    </p:spTree>
    <p:extLst>
      <p:ext uri="{BB962C8B-B14F-4D97-AF65-F5344CB8AC3E}">
        <p14:creationId xmlns:p14="http://schemas.microsoft.com/office/powerpoint/2010/main" val="1994969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first guiding principle is to establish and ensure safety, both physical and emotional. All case actions that caseworkers take must safeguard the short- and long-term safety of the survivor.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5930BC76-76F8-4FB8-83AB-63CD4BC2D091}" type="slidenum">
              <a:rPr lang="en-US" smtClean="0"/>
              <a:pPr/>
              <a:t>22</a:t>
            </a:fld>
            <a:endParaRPr lang="en-US"/>
          </a:p>
        </p:txBody>
      </p:sp>
    </p:spTree>
    <p:extLst>
      <p:ext uri="{BB962C8B-B14F-4D97-AF65-F5344CB8AC3E}">
        <p14:creationId xmlns:p14="http://schemas.microsoft.com/office/powerpoint/2010/main" val="2216404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second guiding principle of maintaining confidentiality can be achieved by ensuring the confidential collection of information during interviews, that sharing information happens on a need-to-know basis or in line with laws and policies, that permission is obtained from the survivor before sharing information (including information for data collection/monitoring purposes), that when making a referral, only relevant details are shared, and only with the permission of the survivor, and that the case information is stored securely. </a:t>
            </a:r>
          </a:p>
          <a:p>
            <a:endParaRPr lang="en-US" dirty="0"/>
          </a:p>
        </p:txBody>
      </p:sp>
      <p:sp>
        <p:nvSpPr>
          <p:cNvPr id="4" name="Slide Number Placeholder 3"/>
          <p:cNvSpPr>
            <a:spLocks noGrp="1"/>
          </p:cNvSpPr>
          <p:nvPr>
            <p:ph type="sldNum" sz="quarter" idx="10"/>
          </p:nvPr>
        </p:nvSpPr>
        <p:spPr/>
        <p:txBody>
          <a:bodyPr/>
          <a:lstStyle/>
          <a:p>
            <a:fld id="{5930BC76-76F8-4FB8-83AB-63CD4BC2D091}" type="slidenum">
              <a:rPr lang="en-US" smtClean="0"/>
              <a:pPr/>
              <a:t>23</a:t>
            </a:fld>
            <a:endParaRPr lang="en-US"/>
          </a:p>
        </p:txBody>
      </p:sp>
    </p:spTree>
    <p:extLst>
      <p:ext uri="{BB962C8B-B14F-4D97-AF65-F5344CB8AC3E}">
        <p14:creationId xmlns:p14="http://schemas.microsoft.com/office/powerpoint/2010/main" val="50449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third guiding principle is the survivor’s right to dignity and self-determination. This can be achieved by taking a validating, non-blaming and non-judgmental approach. Additionally, it can be achieved by valuing the survivor and caring about her experiences, history and future. </a:t>
            </a:r>
            <a:r>
              <a:rPr lang="en-US" dirty="0"/>
              <a:t>As</a:t>
            </a:r>
            <a:r>
              <a:rPr lang="en-US" baseline="0" dirty="0"/>
              <a:t> caseworkers, we are often the one person in the survivor’s life from whom they can expect to receive unconditional care, support and respect, and it is important to maintain this relationship and trust. Lastly, the self-determination aspect highlights that the survivor is the decision-maker when it comes to the case management process and her care and treatment. Caseworkers have an ethical obligation to value and uphold this.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Note :  **This is similar to the guiding principle from the 1995 UNHCR guidelines for working with GBV survivors of “respect the rights and wishes of the survivor.**  It was deliberately changed to emphasize the self-determination aspect of a survivor-</a:t>
            </a:r>
            <a:r>
              <a:rPr lang="en-US" b="1" baseline="0" dirty="0" err="1"/>
              <a:t>centred</a:t>
            </a:r>
            <a:r>
              <a:rPr lang="en-US" b="1" baseline="0" dirty="0"/>
              <a:t> approach. </a:t>
            </a:r>
          </a:p>
          <a:p>
            <a:endParaRPr lang="en-US" dirty="0"/>
          </a:p>
        </p:txBody>
      </p:sp>
      <p:sp>
        <p:nvSpPr>
          <p:cNvPr id="4" name="Slide Number Placeholder 3"/>
          <p:cNvSpPr>
            <a:spLocks noGrp="1"/>
          </p:cNvSpPr>
          <p:nvPr>
            <p:ph type="sldNum" sz="quarter" idx="10"/>
          </p:nvPr>
        </p:nvSpPr>
        <p:spPr/>
        <p:txBody>
          <a:bodyPr/>
          <a:lstStyle/>
          <a:p>
            <a:fld id="{5930BC76-76F8-4FB8-83AB-63CD4BC2D091}" type="slidenum">
              <a:rPr lang="en-US" smtClean="0"/>
              <a:pPr/>
              <a:t>24</a:t>
            </a:fld>
            <a:endParaRPr lang="en-US"/>
          </a:p>
        </p:txBody>
      </p:sp>
    </p:spTree>
    <p:extLst>
      <p:ext uri="{BB962C8B-B14F-4D97-AF65-F5344CB8AC3E}">
        <p14:creationId xmlns:p14="http://schemas.microsoft.com/office/powerpoint/2010/main" val="291439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Next, the principle of non-discrimination demands that every adult or child, regardless of her or his sex, should be accorded equal care and support. Additionally, survivors should receive equal and fair treatment regardless of their race, religion, nationality or sexual orientation. </a:t>
            </a:r>
            <a:r>
              <a:rPr lang="en-US" dirty="0"/>
              <a:t>However, it must be noted that the priority target population</a:t>
            </a:r>
            <a:r>
              <a:rPr lang="en-US" baseline="0" dirty="0"/>
              <a:t> around which GBV case management approaches and services have been built are women and girls—both because they constitute the overwhelming majority of survivors, and because women and girls are subject to specific, widespread and targeted disempowerment and discrimination in their everyday lives, which makes them particularly vulnerable to violence. Services will never be denied to men and boys, but we want to be explicit that our approach, training and skills have been developed with women and girls as the primary intended clients. </a:t>
            </a:r>
            <a:endParaRPr lang="en-US" dirty="0"/>
          </a:p>
        </p:txBody>
      </p:sp>
      <p:sp>
        <p:nvSpPr>
          <p:cNvPr id="4" name="Slide Number Placeholder 3"/>
          <p:cNvSpPr>
            <a:spLocks noGrp="1"/>
          </p:cNvSpPr>
          <p:nvPr>
            <p:ph type="sldNum" sz="quarter" idx="10"/>
          </p:nvPr>
        </p:nvSpPr>
        <p:spPr/>
        <p:txBody>
          <a:bodyPr/>
          <a:lstStyle/>
          <a:p>
            <a:fld id="{5930BC76-76F8-4FB8-83AB-63CD4BC2D091}" type="slidenum">
              <a:rPr lang="en-US" smtClean="0"/>
              <a:pPr/>
              <a:t>25</a:t>
            </a:fld>
            <a:endParaRPr lang="en-US"/>
          </a:p>
        </p:txBody>
      </p:sp>
    </p:spTree>
    <p:extLst>
      <p:ext uri="{BB962C8B-B14F-4D97-AF65-F5344CB8AC3E}">
        <p14:creationId xmlns:p14="http://schemas.microsoft.com/office/powerpoint/2010/main" val="3549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latin typeface="Century Gothic" panose="020B0502020202020204"/>
              <a:ea typeface="+mn-ea"/>
              <a:cs typeface="+mn-cs"/>
            </a:endParaRPr>
          </a:p>
          <a:p>
            <a:endParaRPr lang="en-US" dirty="0"/>
          </a:p>
        </p:txBody>
      </p:sp>
      <p:sp>
        <p:nvSpPr>
          <p:cNvPr id="4" name="Slide Number Placeholder 3"/>
          <p:cNvSpPr>
            <a:spLocks noGrp="1"/>
          </p:cNvSpPr>
          <p:nvPr>
            <p:ph type="sldNum" sz="quarter" idx="10"/>
          </p:nvPr>
        </p:nvSpPr>
        <p:spPr/>
        <p:txBody>
          <a:bodyPr/>
          <a:lstStyle/>
          <a:p>
            <a:fld id="{64317401-E616-49E5-A9D9-27B199BF9916}" type="slidenum">
              <a:rPr lang="en-US" smtClean="0"/>
              <a:t>26</a:t>
            </a:fld>
            <a:endParaRPr lang="en-US"/>
          </a:p>
        </p:txBody>
      </p:sp>
    </p:spTree>
    <p:extLst>
      <p:ext uri="{BB962C8B-B14F-4D97-AF65-F5344CB8AC3E}">
        <p14:creationId xmlns:p14="http://schemas.microsoft.com/office/powerpoint/2010/main" val="1337459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resources for feminist research:</a:t>
            </a:r>
          </a:p>
          <a:p>
            <a:r>
              <a:rPr lang="en-US" dirty="0"/>
              <a:t>- Feminist Research in Theory and Practice, by Gayle </a:t>
            </a:r>
            <a:r>
              <a:rPr lang="en-US" dirty="0" err="1"/>
              <a:t>Letherby</a:t>
            </a:r>
            <a:r>
              <a:rPr lang="en-US" dirty="0"/>
              <a:t>, Open University Press, 2003.</a:t>
            </a:r>
            <a:br>
              <a:rPr lang="en-US" dirty="0"/>
            </a:br>
            <a:r>
              <a:rPr lang="en-US" sz="1200" b="0" i="0" kern="1200" dirty="0">
                <a:solidFill>
                  <a:schemeClr val="tx1"/>
                </a:solidFill>
                <a:effectLst/>
                <a:latin typeface="+mn-lt"/>
                <a:ea typeface="+mn-ea"/>
                <a:cs typeface="+mn-cs"/>
              </a:rPr>
              <a:t>- We All Count </a:t>
            </a:r>
            <a:r>
              <a:rPr lang="en-US" sz="1200" b="0" i="0" u="none" strike="noStrike" kern="1200" dirty="0">
                <a:solidFill>
                  <a:schemeClr val="tx1"/>
                </a:solidFill>
                <a:effectLst/>
                <a:latin typeface="+mn-lt"/>
                <a:ea typeface="+mn-ea"/>
                <a:cs typeface="+mn-cs"/>
                <a:hlinkClick r:id="rId3" tooltip="https://weallcount.com/"/>
              </a:rPr>
              <a:t>weallcount.com/</a:t>
            </a:r>
            <a:r>
              <a:rPr lang="en-US" sz="1200" b="0" i="0" u="none" strike="noStrike" kern="1200" dirty="0">
                <a:solidFill>
                  <a:schemeClr val="tx1"/>
                </a:solidFill>
                <a:effectLst/>
                <a:latin typeface="+mn-lt"/>
                <a:ea typeface="+mn-ea"/>
                <a:cs typeface="+mn-cs"/>
              </a:rPr>
              <a:t>.</a:t>
            </a:r>
            <a:br>
              <a:rPr lang="en-US" dirty="0"/>
            </a:br>
            <a:r>
              <a:rPr lang="en-US" sz="1200" b="0" i="0" kern="1200" dirty="0">
                <a:solidFill>
                  <a:schemeClr val="tx1"/>
                </a:solidFill>
                <a:effectLst/>
                <a:latin typeface="+mn-lt"/>
                <a:ea typeface="+mn-ea"/>
                <a:cs typeface="+mn-cs"/>
              </a:rPr>
              <a:t>- Center for Culturally Responsive Evaluation and Assessment </a:t>
            </a:r>
            <a:r>
              <a:rPr lang="en-US" sz="1200" b="0" i="0" u="none" strike="noStrike" kern="1200" dirty="0">
                <a:solidFill>
                  <a:schemeClr val="tx1"/>
                </a:solidFill>
                <a:effectLst/>
                <a:latin typeface="+mn-lt"/>
                <a:ea typeface="+mn-ea"/>
                <a:cs typeface="+mn-cs"/>
                <a:hlinkClick r:id="rId4" tooltip="https://crea.education.illinois.edu/"/>
              </a:rPr>
              <a:t>crea.education.illinois.edu/</a:t>
            </a:r>
            <a:r>
              <a:rPr lang="en-US" sz="1200" b="0" i="0" u="none" strike="noStrike" kern="1200" dirty="0">
                <a:solidFill>
                  <a:schemeClr val="tx1"/>
                </a:solidFill>
                <a:effectLst/>
                <a:latin typeface="+mn-lt"/>
                <a:ea typeface="+mn-ea"/>
                <a:cs typeface="+mn-cs"/>
              </a:rPr>
              <a:t>.</a:t>
            </a:r>
            <a:br>
              <a:rPr lang="en-US" dirty="0"/>
            </a:br>
            <a:r>
              <a:rPr lang="en-US" sz="1200" b="0" i="0" kern="1200" dirty="0">
                <a:solidFill>
                  <a:schemeClr val="tx1"/>
                </a:solidFill>
                <a:effectLst/>
                <a:latin typeface="+mn-lt"/>
                <a:ea typeface="+mn-ea"/>
                <a:cs typeface="+mn-cs"/>
              </a:rPr>
              <a:t>- Data Feminism </a:t>
            </a:r>
            <a:r>
              <a:rPr lang="en-US" sz="1200" b="0" i="0" u="none" strike="noStrike" kern="1200" dirty="0">
                <a:solidFill>
                  <a:schemeClr val="tx1"/>
                </a:solidFill>
                <a:effectLst/>
                <a:latin typeface="+mn-lt"/>
                <a:ea typeface="+mn-ea"/>
                <a:cs typeface="+mn-cs"/>
                <a:hlinkClick r:id="rId5" tooltip="https://mitpress.mit.edu/books/data-feminism"/>
              </a:rPr>
              <a:t>mitpress.mit.edu/books/data-feminism</a:t>
            </a:r>
            <a:r>
              <a:rPr lang="en-US" sz="1200" b="0" i="0" u="none" strike="noStrike" kern="1200" dirty="0">
                <a:solidFill>
                  <a:schemeClr val="tx1"/>
                </a:solidFill>
                <a:effectLst/>
                <a:latin typeface="+mn-lt"/>
                <a:ea typeface="+mn-ea"/>
                <a:cs typeface="+mn-cs"/>
              </a:rPr>
              <a:t>.</a:t>
            </a:r>
            <a:br>
              <a:rPr lang="en-US" dirty="0"/>
            </a:br>
            <a:r>
              <a:rPr lang="en-US" sz="1200" b="0" i="0" kern="1200" dirty="0">
                <a:solidFill>
                  <a:schemeClr val="tx1"/>
                </a:solidFill>
                <a:effectLst/>
                <a:latin typeface="+mn-lt"/>
                <a:ea typeface="+mn-ea"/>
                <a:cs typeface="+mn-cs"/>
              </a:rPr>
              <a:t>- American Evaluation Association Feminist Issues in Evaluation </a:t>
            </a:r>
            <a:r>
              <a:rPr lang="en-US" sz="1200" b="0" i="0" u="none" strike="noStrike" kern="1200" dirty="0">
                <a:solidFill>
                  <a:schemeClr val="tx1"/>
                </a:solidFill>
                <a:effectLst/>
                <a:latin typeface="+mn-lt"/>
                <a:ea typeface="+mn-ea"/>
                <a:cs typeface="+mn-cs"/>
                <a:hlinkClick r:id="rId6" tooltip="https://comm.eval.org/feministissuesinevaluation/home"/>
              </a:rPr>
              <a:t>comm.eval.org/feministissuesinevaluation/home</a:t>
            </a:r>
            <a:br>
              <a:rPr lang="en-US" dirty="0"/>
            </a:br>
            <a:r>
              <a:rPr lang="en-US" sz="1200" b="0" i="0" kern="1200" dirty="0">
                <a:solidFill>
                  <a:schemeClr val="tx1"/>
                </a:solidFill>
                <a:effectLst/>
                <a:latin typeface="+mn-lt"/>
                <a:ea typeface="+mn-ea"/>
                <a:cs typeface="+mn-cs"/>
              </a:rPr>
              <a:t>- Feminist Evaluation and Research: Theory and Practice. Edited by Sharon </a:t>
            </a:r>
            <a:r>
              <a:rPr lang="en-US" sz="1200" b="0" i="0" kern="1200" dirty="0" err="1">
                <a:solidFill>
                  <a:schemeClr val="tx1"/>
                </a:solidFill>
                <a:effectLst/>
                <a:latin typeface="+mn-lt"/>
                <a:ea typeface="+mn-ea"/>
                <a:cs typeface="+mn-cs"/>
              </a:rPr>
              <a:t>Brisolara</a:t>
            </a:r>
            <a:r>
              <a:rPr lang="en-US" sz="1200" b="0" i="0" kern="1200" dirty="0">
                <a:solidFill>
                  <a:schemeClr val="tx1"/>
                </a:solidFill>
                <a:effectLst/>
                <a:latin typeface="+mn-lt"/>
                <a:ea typeface="+mn-ea"/>
                <a:cs typeface="+mn-cs"/>
              </a:rPr>
              <a:t>, Denise </a:t>
            </a:r>
            <a:r>
              <a:rPr lang="en-US" sz="1200" b="0" i="0" kern="1200" dirty="0" err="1">
                <a:solidFill>
                  <a:schemeClr val="tx1"/>
                </a:solidFill>
                <a:effectLst/>
                <a:latin typeface="+mn-lt"/>
                <a:ea typeface="+mn-ea"/>
                <a:cs typeface="+mn-cs"/>
              </a:rPr>
              <a:t>Seigart</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Saumitra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SenGupta</a:t>
            </a:r>
            <a:r>
              <a:rPr lang="en-US" sz="1200" b="0" i="0" kern="1200" dirty="0">
                <a:solidFill>
                  <a:schemeClr val="tx1"/>
                </a:solidFill>
                <a:effectLst/>
                <a:latin typeface="+mn-lt"/>
                <a:ea typeface="+mn-ea"/>
                <a:cs typeface="+mn-cs"/>
              </a:rPr>
              <a:t>. New York: The Guilford Press, 2014.</a:t>
            </a:r>
            <a:br>
              <a:rPr lang="en-US" dirty="0"/>
            </a:br>
            <a:r>
              <a:rPr lang="en-US" sz="1200" b="0" i="0" kern="1200" dirty="0">
                <a:solidFill>
                  <a:schemeClr val="tx1"/>
                </a:solidFill>
                <a:effectLst/>
                <a:latin typeface="+mn-lt"/>
                <a:ea typeface="+mn-ea"/>
                <a:cs typeface="+mn-cs"/>
              </a:rPr>
              <a:t>- Feminist Evaluation: Explorations and Experiences. Edited by Sharon </a:t>
            </a:r>
            <a:r>
              <a:rPr lang="en-US" sz="1200" b="0" i="0" kern="1200" dirty="0" err="1">
                <a:solidFill>
                  <a:schemeClr val="tx1"/>
                </a:solidFill>
                <a:effectLst/>
                <a:latin typeface="+mn-lt"/>
                <a:ea typeface="+mn-ea"/>
                <a:cs typeface="+mn-cs"/>
              </a:rPr>
              <a:t>Brisolara</a:t>
            </a:r>
            <a:r>
              <a:rPr lang="en-US" sz="1200" b="0" i="0" kern="1200" dirty="0">
                <a:solidFill>
                  <a:schemeClr val="tx1"/>
                </a:solidFill>
                <a:effectLst/>
                <a:latin typeface="+mn-lt"/>
                <a:ea typeface="+mn-ea"/>
                <a:cs typeface="+mn-cs"/>
              </a:rPr>
              <a:t> and Denise </a:t>
            </a:r>
            <a:r>
              <a:rPr lang="en-US" sz="1200" b="0" i="0" kern="1200" dirty="0" err="1">
                <a:solidFill>
                  <a:schemeClr val="tx1"/>
                </a:solidFill>
                <a:effectLst/>
                <a:latin typeface="+mn-lt"/>
                <a:ea typeface="+mn-ea"/>
                <a:cs typeface="+mn-cs"/>
              </a:rPr>
              <a:t>Seigart</a:t>
            </a:r>
            <a:r>
              <a:rPr lang="en-US" sz="1200" b="0" i="0" kern="1200" dirty="0">
                <a:solidFill>
                  <a:schemeClr val="tx1"/>
                </a:solidFill>
                <a:effectLst/>
                <a:latin typeface="+mn-lt"/>
                <a:ea typeface="+mn-ea"/>
                <a:cs typeface="+mn-cs"/>
              </a:rPr>
              <a:t>. New Directions for Evaluation, no. 96, 2002.</a:t>
            </a:r>
            <a:br>
              <a:rPr lang="en-US" dirty="0"/>
            </a:b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Seigart</a:t>
            </a:r>
            <a:r>
              <a:rPr lang="en-US" sz="1200" b="0" i="0" kern="1200" dirty="0">
                <a:solidFill>
                  <a:schemeClr val="tx1"/>
                </a:solidFill>
                <a:effectLst/>
                <a:latin typeface="+mn-lt"/>
                <a:ea typeface="+mn-ea"/>
                <a:cs typeface="+mn-cs"/>
              </a:rPr>
              <a:t>, Denise. “Feminist Evaluation.” By Denise </a:t>
            </a:r>
            <a:r>
              <a:rPr lang="en-US" sz="1200" b="0" i="0" kern="1200" dirty="0" err="1">
                <a:solidFill>
                  <a:schemeClr val="tx1"/>
                </a:solidFill>
                <a:effectLst/>
                <a:latin typeface="+mn-lt"/>
                <a:ea typeface="+mn-ea"/>
                <a:cs typeface="+mn-cs"/>
              </a:rPr>
              <a:t>Seigart</a:t>
            </a:r>
            <a:r>
              <a:rPr lang="en-US" sz="1200" b="0" i="0" kern="1200" dirty="0">
                <a:solidFill>
                  <a:schemeClr val="tx1"/>
                </a:solidFill>
                <a:effectLst/>
                <a:latin typeface="+mn-lt"/>
                <a:ea typeface="+mn-ea"/>
                <a:cs typeface="+mn-cs"/>
              </a:rPr>
              <a:t>. Encyclopedia of Evaluation, ed. Sandra Mathison. Thousand Oaks, CA: Sage Publications, 2005.</a:t>
            </a:r>
            <a:br>
              <a:rPr lang="en-US" dirty="0"/>
            </a:br>
            <a:r>
              <a:rPr lang="en-US" sz="1200" b="0" i="0" kern="1200" dirty="0">
                <a:solidFill>
                  <a:schemeClr val="tx1"/>
                </a:solidFill>
                <a:effectLst/>
                <a:latin typeface="+mn-lt"/>
                <a:ea typeface="+mn-ea"/>
                <a:cs typeface="+mn-cs"/>
              </a:rPr>
              <a:t>- “Feminist Evaluation and Gender Approaches: There’s a Difference?” By Donna R. </a:t>
            </a:r>
            <a:r>
              <a:rPr lang="en-US" sz="1200" b="0" i="0" kern="1200" dirty="0" err="1">
                <a:solidFill>
                  <a:schemeClr val="tx1"/>
                </a:solidFill>
                <a:effectLst/>
                <a:latin typeface="+mn-lt"/>
                <a:ea typeface="+mn-ea"/>
                <a:cs typeface="+mn-cs"/>
              </a:rPr>
              <a:t>Podems</a:t>
            </a:r>
            <a:r>
              <a:rPr lang="en-US" sz="1200" b="0" i="0" kern="1200" dirty="0">
                <a:solidFill>
                  <a:schemeClr val="tx1"/>
                </a:solidFill>
                <a:effectLst/>
                <a:latin typeface="+mn-lt"/>
                <a:ea typeface="+mn-ea"/>
                <a:cs typeface="+mn-cs"/>
              </a:rPr>
              <a:t>. Journal of </a:t>
            </a:r>
            <a:r>
              <a:rPr lang="en-US" sz="1200" b="0" i="0" kern="1200" dirty="0" err="1">
                <a:solidFill>
                  <a:schemeClr val="tx1"/>
                </a:solidFill>
                <a:effectLst/>
                <a:latin typeface="+mn-lt"/>
                <a:ea typeface="+mn-ea"/>
                <a:cs typeface="+mn-cs"/>
              </a:rPr>
              <a:t>MultiDisciplinary</a:t>
            </a:r>
            <a:r>
              <a:rPr lang="en-US" sz="1200" b="0" i="0" kern="1200" dirty="0">
                <a:solidFill>
                  <a:schemeClr val="tx1"/>
                </a:solidFill>
                <a:effectLst/>
                <a:latin typeface="+mn-lt"/>
                <a:ea typeface="+mn-ea"/>
                <a:cs typeface="+mn-cs"/>
              </a:rPr>
              <a:t> Evaluation, 6:14, 2010.</a:t>
            </a:r>
            <a:br>
              <a:rPr lang="en-US" dirty="0"/>
            </a:br>
            <a:r>
              <a:rPr lang="en-US" sz="1200" b="0" i="0" kern="1200" dirty="0">
                <a:solidFill>
                  <a:schemeClr val="tx1"/>
                </a:solidFill>
                <a:effectLst/>
                <a:latin typeface="+mn-lt"/>
                <a:ea typeface="+mn-ea"/>
                <a:cs typeface="+mn-cs"/>
              </a:rPr>
              <a:t>- “Capturing changes in women's lives: the experiences of Oxfam Canada in applying feminist evaluation principles to monitoring and evaluation practice.” By Carol Miller and Laura Haylock. Gender &amp; Development, 22:2, 2014</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28</a:t>
            </a:fld>
            <a:endParaRPr lang="en-US"/>
          </a:p>
        </p:txBody>
      </p:sp>
    </p:spTree>
    <p:extLst>
      <p:ext uri="{BB962C8B-B14F-4D97-AF65-F5344CB8AC3E}">
        <p14:creationId xmlns:p14="http://schemas.microsoft.com/office/powerpoint/2010/main" val="4091987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altLang="en-US" sz="1200" dirty="0"/>
              <a:t>This is meant as a transition point into the next section on Terminology and Language.</a:t>
            </a:r>
          </a:p>
          <a:p>
            <a:pPr marL="457200" marR="0" lvl="1" indent="0" algn="l" defTabSz="914400" rtl="0" eaLnBrk="1" fontAlgn="base" latinLnBrk="0" hangingPunct="1">
              <a:lnSpc>
                <a:spcPct val="100000"/>
              </a:lnSpc>
              <a:spcBef>
                <a:spcPct val="30000"/>
              </a:spcBef>
              <a:spcAft>
                <a:spcPct val="0"/>
              </a:spcAft>
              <a:buClrTx/>
              <a:buSzTx/>
              <a:buFontTx/>
              <a:buNone/>
              <a:tabLst/>
              <a:defRPr/>
            </a:pPr>
            <a:endParaRPr lang="en-US" altLang="en-US" sz="1200" dirty="0"/>
          </a:p>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altLang="en-US" sz="1200" dirty="0"/>
              <a:t>Word cloud drawn from contents of the United Nations </a:t>
            </a:r>
            <a:r>
              <a:rPr lang="en-US" altLang="en-US" sz="1200" i="1" dirty="0"/>
              <a:t>Basic Principles and Guidelines on the Right to a Remedy and Reparation for Victims of Gross Violations of International Human Rights Law and Serious Violations of International Humanitarian Law</a:t>
            </a:r>
            <a:r>
              <a:rPr lang="en-US" altLang="en-US" sz="1200" dirty="0"/>
              <a:t> (General Assembly resolution 60/147 of 16 December 2005).</a:t>
            </a:r>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29</a:t>
            </a:fld>
            <a:endParaRPr lang="en-US"/>
          </a:p>
        </p:txBody>
      </p:sp>
    </p:spTree>
    <p:extLst>
      <p:ext uri="{BB962C8B-B14F-4D97-AF65-F5344CB8AC3E}">
        <p14:creationId xmlns:p14="http://schemas.microsoft.com/office/powerpoint/2010/main" val="2371024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standard, common definitions from the key GBV minimum standard resources, and use these to start your conversation around agreeing on how to say and talk about these in the languages you will be using for data collection. </a:t>
            </a:r>
          </a:p>
        </p:txBody>
      </p:sp>
      <p:sp>
        <p:nvSpPr>
          <p:cNvPr id="4" name="Slide Number Placeholder 3"/>
          <p:cNvSpPr>
            <a:spLocks noGrp="1"/>
          </p:cNvSpPr>
          <p:nvPr>
            <p:ph type="sldNum" sz="quarter" idx="5"/>
          </p:nvPr>
        </p:nvSpPr>
        <p:spPr/>
        <p:txBody>
          <a:bodyPr/>
          <a:lstStyle/>
          <a:p>
            <a:fld id="{2BB04936-3B8D-094F-8B5E-5B19086EAA70}" type="slidenum">
              <a:rPr lang="en-US" smtClean="0"/>
              <a:t>32</a:t>
            </a:fld>
            <a:endParaRPr lang="en-US"/>
          </a:p>
        </p:txBody>
      </p:sp>
    </p:spTree>
    <p:extLst>
      <p:ext uri="{BB962C8B-B14F-4D97-AF65-F5344CB8AC3E}">
        <p14:creationId xmlns:p14="http://schemas.microsoft.com/office/powerpoint/2010/main" val="25146973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34</a:t>
            </a:fld>
            <a:endParaRPr lang="en-US"/>
          </a:p>
        </p:txBody>
      </p:sp>
    </p:spTree>
    <p:extLst>
      <p:ext uri="{BB962C8B-B14F-4D97-AF65-F5344CB8AC3E}">
        <p14:creationId xmlns:p14="http://schemas.microsoft.com/office/powerpoint/2010/main" val="332752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for after practice/role playing:</a:t>
            </a:r>
          </a:p>
          <a:p>
            <a:pPr marL="171450" indent="-171450">
              <a:buFontTx/>
              <a:buChar char="-"/>
            </a:pPr>
            <a:r>
              <a:rPr lang="en-US" dirty="0"/>
              <a:t>What worked well about this tool?</a:t>
            </a:r>
          </a:p>
          <a:p>
            <a:pPr marL="171450" indent="-171450">
              <a:buFontTx/>
              <a:buChar char="-"/>
            </a:pPr>
            <a:r>
              <a:rPr lang="en-US" dirty="0"/>
              <a:t>What didn’t work as well or was challenging in the FGD?</a:t>
            </a:r>
          </a:p>
          <a:p>
            <a:pPr marL="171450" indent="-171450">
              <a:buFontTx/>
              <a:buChar char="-"/>
            </a:pPr>
            <a:r>
              <a:rPr lang="en-US" dirty="0"/>
              <a:t>What language, if any, are you still unclear on or needs more explanation and/or interpretation? How is SH/SEA and GBV being understood and talked about? Will it be clear for our groups?</a:t>
            </a:r>
          </a:p>
          <a:p>
            <a:pPr marL="171450" indent="-171450">
              <a:buFontTx/>
              <a:buChar char="-"/>
            </a:pPr>
            <a:r>
              <a:rPr lang="en-US" dirty="0"/>
              <a:t>Do we need to adjust any of the language in the tools to fit our context? If yes, discuss and ensure that the tools are relevant and will be understood by the groups of women and girls you will be engaging.</a:t>
            </a:r>
          </a:p>
        </p:txBody>
      </p:sp>
      <p:sp>
        <p:nvSpPr>
          <p:cNvPr id="4" name="Slide Number Placeholder 3"/>
          <p:cNvSpPr>
            <a:spLocks noGrp="1"/>
          </p:cNvSpPr>
          <p:nvPr>
            <p:ph type="sldNum" sz="quarter" idx="5"/>
          </p:nvPr>
        </p:nvSpPr>
        <p:spPr/>
        <p:txBody>
          <a:bodyPr/>
          <a:lstStyle/>
          <a:p>
            <a:fld id="{2BB04936-3B8D-094F-8B5E-5B19086EAA70}" type="slidenum">
              <a:rPr lang="en-US" smtClean="0"/>
              <a:t>35</a:t>
            </a:fld>
            <a:endParaRPr lang="en-US"/>
          </a:p>
        </p:txBody>
      </p:sp>
    </p:spTree>
    <p:extLst>
      <p:ext uri="{BB962C8B-B14F-4D97-AF65-F5344CB8AC3E}">
        <p14:creationId xmlns:p14="http://schemas.microsoft.com/office/powerpoint/2010/main" val="291852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Questions for after practice/role playing:</a:t>
            </a:r>
          </a:p>
          <a:p>
            <a:pPr marL="171450" indent="-171450">
              <a:buFontTx/>
              <a:buChar char="-"/>
            </a:pPr>
            <a:r>
              <a:rPr lang="en-US" dirty="0"/>
              <a:t>What worked well about the tool?</a:t>
            </a:r>
          </a:p>
          <a:p>
            <a:pPr marL="171450" indent="-171450">
              <a:buFontTx/>
              <a:buChar char="-"/>
            </a:pPr>
            <a:r>
              <a:rPr lang="en-US" dirty="0"/>
              <a:t>What didn’t work as well or was challenging in the survey?</a:t>
            </a:r>
          </a:p>
          <a:p>
            <a:pPr marL="171450" indent="-171450">
              <a:buFontTx/>
              <a:buChar char="-"/>
            </a:pPr>
            <a:r>
              <a:rPr lang="en-US" dirty="0"/>
              <a:t>What language, if any, are you still unclear on or needs more explanation and/or interpretation?</a:t>
            </a:r>
          </a:p>
        </p:txBody>
      </p:sp>
      <p:sp>
        <p:nvSpPr>
          <p:cNvPr id="4" name="Slide Number Placeholder 3"/>
          <p:cNvSpPr>
            <a:spLocks noGrp="1"/>
          </p:cNvSpPr>
          <p:nvPr>
            <p:ph type="sldNum" sz="quarter" idx="5"/>
          </p:nvPr>
        </p:nvSpPr>
        <p:spPr/>
        <p:txBody>
          <a:bodyPr/>
          <a:lstStyle/>
          <a:p>
            <a:fld id="{2BB04936-3B8D-094F-8B5E-5B19086EAA70}" type="slidenum">
              <a:rPr lang="en-US" smtClean="0"/>
              <a:t>36</a:t>
            </a:fld>
            <a:endParaRPr lang="en-US"/>
          </a:p>
        </p:txBody>
      </p:sp>
    </p:spTree>
    <p:extLst>
      <p:ext uri="{BB962C8B-B14F-4D97-AF65-F5344CB8AC3E}">
        <p14:creationId xmlns:p14="http://schemas.microsoft.com/office/powerpoint/2010/main" val="3893822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Questions for after practice/role playing:</a:t>
            </a:r>
          </a:p>
          <a:p>
            <a:pPr marL="171450" indent="-171450">
              <a:buFontTx/>
              <a:buChar char="-"/>
            </a:pPr>
            <a:r>
              <a:rPr lang="en-US" dirty="0"/>
              <a:t>What worked well about this tool?</a:t>
            </a:r>
          </a:p>
          <a:p>
            <a:pPr marL="171450" indent="-171450">
              <a:buFontTx/>
              <a:buChar char="-"/>
            </a:pPr>
            <a:r>
              <a:rPr lang="en-US" dirty="0"/>
              <a:t>What didn’t work as well or was challenging in the KII?</a:t>
            </a:r>
          </a:p>
          <a:p>
            <a:pPr marL="171450" indent="-171450">
              <a:buFontTx/>
              <a:buChar char="-"/>
            </a:pPr>
            <a:r>
              <a:rPr lang="en-US" dirty="0"/>
              <a:t>What language, if any, are you still unclear on or needs more explanation and/or interpretation?</a:t>
            </a:r>
          </a:p>
          <a:p>
            <a:pPr marL="171450" indent="-171450">
              <a:buFontTx/>
              <a:buChar char="-"/>
            </a:pPr>
            <a:r>
              <a:rPr lang="en-US" dirty="0"/>
              <a:t>Are there any adjustments we want to make for the tool before we use it?</a:t>
            </a:r>
          </a:p>
        </p:txBody>
      </p:sp>
      <p:sp>
        <p:nvSpPr>
          <p:cNvPr id="4" name="Slide Number Placeholder 3"/>
          <p:cNvSpPr>
            <a:spLocks noGrp="1"/>
          </p:cNvSpPr>
          <p:nvPr>
            <p:ph type="sldNum" sz="quarter" idx="5"/>
          </p:nvPr>
        </p:nvSpPr>
        <p:spPr/>
        <p:txBody>
          <a:bodyPr/>
          <a:lstStyle/>
          <a:p>
            <a:fld id="{2BB04936-3B8D-094F-8B5E-5B19086EAA70}" type="slidenum">
              <a:rPr lang="en-US" smtClean="0"/>
              <a:t>38</a:t>
            </a:fld>
            <a:endParaRPr lang="en-US"/>
          </a:p>
        </p:txBody>
      </p:sp>
    </p:spTree>
    <p:extLst>
      <p:ext uri="{BB962C8B-B14F-4D97-AF65-F5344CB8AC3E}">
        <p14:creationId xmlns:p14="http://schemas.microsoft.com/office/powerpoint/2010/main" val="1197026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t>
            </a:r>
            <a:r>
              <a:rPr lang="en-US" i="1" dirty="0"/>
              <a:t>Guidance for Note-Takers</a:t>
            </a:r>
            <a:r>
              <a:rPr lang="en-US" i="0" dirty="0"/>
              <a:t> documents to assist you in this conversation.</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39</a:t>
            </a:fld>
            <a:endParaRPr lang="en-US"/>
          </a:p>
        </p:txBody>
      </p:sp>
    </p:spTree>
    <p:extLst>
      <p:ext uri="{BB962C8B-B14F-4D97-AF65-F5344CB8AC3E}">
        <p14:creationId xmlns:p14="http://schemas.microsoft.com/office/powerpoint/2010/main" val="2053384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Handout your data collection schedule</a:t>
            </a:r>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41</a:t>
            </a:fld>
            <a:endParaRPr lang="en-US"/>
          </a:p>
        </p:txBody>
      </p:sp>
    </p:spTree>
    <p:extLst>
      <p:ext uri="{BB962C8B-B14F-4D97-AF65-F5344CB8AC3E}">
        <p14:creationId xmlns:p14="http://schemas.microsoft.com/office/powerpoint/2010/main" val="133169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42</a:t>
            </a:fld>
            <a:endParaRPr lang="en-US"/>
          </a:p>
        </p:txBody>
      </p:sp>
    </p:spTree>
    <p:extLst>
      <p:ext uri="{BB962C8B-B14F-4D97-AF65-F5344CB8AC3E}">
        <p14:creationId xmlns:p14="http://schemas.microsoft.com/office/powerpoint/2010/main" val="10069473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i="1" dirty="0"/>
              <a:t>Section 1. Planning and Preparation </a:t>
            </a:r>
            <a:r>
              <a:rPr lang="en-US" i="0" dirty="0"/>
              <a:t>and </a:t>
            </a:r>
            <a:r>
              <a:rPr lang="en-US" i="1" dirty="0"/>
              <a:t>Sub-folder 1.3: Rapid Security Assessment </a:t>
            </a:r>
            <a:r>
              <a:rPr lang="en-US" i="0" dirty="0"/>
              <a:t>for more information and detail.</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43</a:t>
            </a:fld>
            <a:endParaRPr lang="en-US"/>
          </a:p>
        </p:txBody>
      </p:sp>
    </p:spTree>
    <p:extLst>
      <p:ext uri="{BB962C8B-B14F-4D97-AF65-F5344CB8AC3E}">
        <p14:creationId xmlns:p14="http://schemas.microsoft.com/office/powerpoint/2010/main" val="36873004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your security protocol and develop further with team, ensuring everyone understanding the protocol and the security measures written with in and how they will look in practice/in reality. It is recommended that you rehearse/practice the protocols as much as possible, so the group remembers them. </a:t>
            </a:r>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44</a:t>
            </a:fld>
            <a:endParaRPr lang="en-US"/>
          </a:p>
        </p:txBody>
      </p:sp>
    </p:spTree>
    <p:extLst>
      <p:ext uri="{BB962C8B-B14F-4D97-AF65-F5344CB8AC3E}">
        <p14:creationId xmlns:p14="http://schemas.microsoft.com/office/powerpoint/2010/main" val="38203582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these roles with the team, and make sure they collectively understand what each role does and who in their team is fulfilling which role.</a:t>
            </a:r>
          </a:p>
        </p:txBody>
      </p:sp>
      <p:sp>
        <p:nvSpPr>
          <p:cNvPr id="4" name="Slide Number Placeholder 3"/>
          <p:cNvSpPr>
            <a:spLocks noGrp="1"/>
          </p:cNvSpPr>
          <p:nvPr>
            <p:ph type="sldNum" sz="quarter" idx="5"/>
          </p:nvPr>
        </p:nvSpPr>
        <p:spPr/>
        <p:txBody>
          <a:bodyPr/>
          <a:lstStyle/>
          <a:p>
            <a:fld id="{2BB04936-3B8D-094F-8B5E-5B19086EAA70}" type="slidenum">
              <a:rPr lang="en-US" smtClean="0"/>
              <a:t>46</a:t>
            </a:fld>
            <a:endParaRPr lang="en-US"/>
          </a:p>
        </p:txBody>
      </p:sp>
    </p:spTree>
    <p:extLst>
      <p:ext uri="{BB962C8B-B14F-4D97-AF65-F5344CB8AC3E}">
        <p14:creationId xmlns:p14="http://schemas.microsoft.com/office/powerpoint/2010/main" val="1186339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areas for discussion:</a:t>
            </a:r>
          </a:p>
          <a:p>
            <a:pPr marL="171450" indent="-171450">
              <a:buFontTx/>
              <a:buChar char="-"/>
            </a:pPr>
            <a:r>
              <a:rPr lang="en-US" dirty="0"/>
              <a:t>Who is doing what and when?</a:t>
            </a:r>
          </a:p>
          <a:p>
            <a:pPr marL="171450" indent="-171450">
              <a:buFontTx/>
              <a:buChar char="-"/>
            </a:pPr>
            <a:r>
              <a:rPr lang="en-US" dirty="0"/>
              <a:t>The need to stay together and with assigned team members at all times</a:t>
            </a:r>
          </a:p>
          <a:p>
            <a:pPr marL="171450" indent="-171450">
              <a:buFontTx/>
              <a:buChar char="-"/>
            </a:pPr>
            <a:r>
              <a:rPr lang="en-US" dirty="0"/>
              <a:t>Reporting any issues or concerns as they relate to the data collection and/or security immediately – how and to whom</a:t>
            </a:r>
          </a:p>
          <a:p>
            <a:pPr marL="171450" indent="-171450">
              <a:buFontTx/>
              <a:buChar char="-"/>
            </a:pPr>
            <a:r>
              <a:rPr lang="en-US" dirty="0"/>
              <a:t>Equipment and supplies (including first aid kits and water in every car, sat phones where required, etc.)</a:t>
            </a:r>
          </a:p>
          <a:p>
            <a:pPr marL="171450" indent="-171450">
              <a:buFontTx/>
              <a:buChar char="-"/>
            </a:pPr>
            <a:r>
              <a:rPr lang="en-US" dirty="0"/>
              <a:t>Daily check-in and debriefs each day when data is being collected</a:t>
            </a:r>
          </a:p>
          <a:p>
            <a:pPr marL="171450" indent="-171450">
              <a:buFontTx/>
              <a:buChar char="-"/>
            </a:pPr>
            <a:r>
              <a:rPr lang="en-US" dirty="0"/>
              <a:t>Daily schedules, timing of lunch breaks</a:t>
            </a:r>
          </a:p>
          <a:p>
            <a:pPr marL="171450" indent="-171450">
              <a:buFontTx/>
              <a:buChar char="-"/>
            </a:pPr>
            <a:r>
              <a:rPr lang="en-US" dirty="0"/>
              <a:t>Notes and deadlines for completion</a:t>
            </a:r>
          </a:p>
          <a:p>
            <a:pPr marL="171450" indent="-171450">
              <a:buFontTx/>
              <a:buChar char="-"/>
            </a:pPr>
            <a:r>
              <a:rPr lang="en-US" dirty="0"/>
              <a:t>Ensure everyone has all the information they need (phone numbers, etc.)</a:t>
            </a:r>
          </a:p>
          <a:p>
            <a:pPr marL="171450" indent="-171450">
              <a:buFontTx/>
              <a:buChar char="-"/>
            </a:pPr>
            <a:r>
              <a:rPr lang="en-US" dirty="0"/>
              <a:t>Acknowledge that this work can be difficult and that they may hear very difficult information from participants; ensure the team knows where to go and who to go to if they want to talk anything through in confidence about what they are experiencing and hearing.</a:t>
            </a:r>
          </a:p>
        </p:txBody>
      </p:sp>
      <p:sp>
        <p:nvSpPr>
          <p:cNvPr id="4" name="Slide Number Placeholder 3"/>
          <p:cNvSpPr>
            <a:spLocks noGrp="1"/>
          </p:cNvSpPr>
          <p:nvPr>
            <p:ph type="sldNum" sz="quarter" idx="5"/>
          </p:nvPr>
        </p:nvSpPr>
        <p:spPr/>
        <p:txBody>
          <a:bodyPr/>
          <a:lstStyle/>
          <a:p>
            <a:fld id="{2BB04936-3B8D-094F-8B5E-5B19086EAA70}" type="slidenum">
              <a:rPr lang="en-US" smtClean="0"/>
              <a:t>49</a:t>
            </a:fld>
            <a:endParaRPr lang="en-US"/>
          </a:p>
        </p:txBody>
      </p:sp>
    </p:spTree>
    <p:extLst>
      <p:ext uri="{BB962C8B-B14F-4D97-AF65-F5344CB8AC3E}">
        <p14:creationId xmlns:p14="http://schemas.microsoft.com/office/powerpoint/2010/main" val="3772281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54</a:t>
            </a:fld>
            <a:endParaRPr lang="en-US"/>
          </a:p>
        </p:txBody>
      </p:sp>
    </p:spTree>
    <p:extLst>
      <p:ext uri="{BB962C8B-B14F-4D97-AF65-F5344CB8AC3E}">
        <p14:creationId xmlns:p14="http://schemas.microsoft.com/office/powerpoint/2010/main" val="25369659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55</a:t>
            </a:fld>
            <a:endParaRPr lang="en-US"/>
          </a:p>
        </p:txBody>
      </p:sp>
    </p:spTree>
    <p:extLst>
      <p:ext uri="{BB962C8B-B14F-4D97-AF65-F5344CB8AC3E}">
        <p14:creationId xmlns:p14="http://schemas.microsoft.com/office/powerpoint/2010/main" val="1598206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51691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GB"/>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413377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GB"/>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729460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6075673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BF5C5D5-4B3F-5C44-A76F-D42902C7AB13}" type="datetimeFigureOut">
              <a:rPr lang="en-US" smtClean="0"/>
              <a:t>3/22/2022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4494938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BF5C5D5-4B3F-5C44-A76F-D42902C7AB13}" type="datetimeFigureOut">
              <a:rPr lang="en-US" smtClean="0"/>
              <a:t>3/22/2022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24129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F5C5D5-4B3F-5C44-A76F-D42902C7AB13}" type="datetimeFigureOut">
              <a:rPr lang="en-US" smtClean="0"/>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49875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GB"/>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7830969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GB"/>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GB"/>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63475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GB"/>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GB"/>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97758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GB"/>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GB"/>
              <a:t>Click to edit Master text styles</a:t>
            </a:r>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4265663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GB"/>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GB"/>
              <a:t>Click to edit Master text styles</a:t>
            </a:r>
          </a:p>
        </p:txBody>
      </p:sp>
      <p:sp>
        <p:nvSpPr>
          <p:cNvPr id="2" name="Date Placeholder 1"/>
          <p:cNvSpPr>
            <a:spLocks noGrp="1"/>
          </p:cNvSpPr>
          <p:nvPr>
            <p:ph type="dt" sz="half" idx="10"/>
          </p:nvPr>
        </p:nvSpPr>
        <p:spPr/>
        <p:txBody>
          <a:bodyPr/>
          <a:lstStyle/>
          <a:p>
            <a:fld id="{2BF5C5D5-4B3F-5C44-A76F-D42902C7AB13}" type="datetimeFigureOut">
              <a:rPr lang="en-US" smtClean="0"/>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363215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237490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879379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685525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4084149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101030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842947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solidFill>
                  <a:prstClr val="white"/>
                </a:solidFill>
              </a:rPr>
              <a:pPr/>
              <a:t>3/22/2022</a:t>
            </a:fld>
            <a:endParaRPr lang="en-US" dirty="0">
              <a:solidFill>
                <a:prstClr val="white"/>
              </a:solidFill>
            </a:endParaRPr>
          </a:p>
        </p:txBody>
      </p:sp>
      <p:sp>
        <p:nvSpPr>
          <p:cNvPr id="8" name="Footer Placeholder 7"/>
          <p:cNvSpPr>
            <a:spLocks noGrp="1"/>
          </p:cNvSpPr>
          <p:nvPr>
            <p:ph type="ftr" sz="quarter" idx="11"/>
          </p:nvPr>
        </p:nvSpPr>
        <p:spPr/>
        <p:txBody>
          <a:bodyPr/>
          <a:lstStyle/>
          <a:p>
            <a:endParaRPr lang="en-US" dirty="0">
              <a:solidFill>
                <a:prstClr val="white"/>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288872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solidFill>
                  <a:prstClr val="white"/>
                </a:solidFill>
              </a:rPr>
              <a:pPr/>
              <a:t>3/22/2022</a:t>
            </a:fld>
            <a:endParaRPr lang="en-US" dirty="0">
              <a:solidFill>
                <a:prstClr val="white"/>
              </a:solidFill>
            </a:endParaRPr>
          </a:p>
        </p:txBody>
      </p:sp>
      <p:sp>
        <p:nvSpPr>
          <p:cNvPr id="4" name="Footer Placeholder 3"/>
          <p:cNvSpPr>
            <a:spLocks noGrp="1"/>
          </p:cNvSpPr>
          <p:nvPr>
            <p:ph type="ftr" sz="quarter" idx="11"/>
          </p:nvPr>
        </p:nvSpPr>
        <p:spPr/>
        <p:txBody>
          <a:bodyPr/>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695969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solidFill>
                  <a:prstClr val="white"/>
                </a:solidFill>
              </a:rPr>
              <a:pPr/>
              <a:t>3/22/2022</a:t>
            </a:fld>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518489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067434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a:xfrm>
            <a:off x="590396" y="6041362"/>
            <a:ext cx="3295413" cy="365125"/>
          </a:xfr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790511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488185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496301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solidFill>
                  <a:prstClr val="white"/>
                </a:solidFill>
              </a:rPr>
              <a:pPr/>
              <a:t>3/22/2022</a:t>
            </a:fld>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940390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9103228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7826884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2080125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pic>
        <p:nvPicPr>
          <p:cNvPr id="6" name="Picture 6" descr="IRC-Top-Border-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1085850" y="3725863"/>
            <a:ext cx="4332288" cy="0"/>
          </a:xfrm>
          <a:prstGeom prst="line">
            <a:avLst/>
          </a:prstGeom>
          <a:ln w="76200" cmpd="sng">
            <a:solidFill>
              <a:schemeClr val="bg2"/>
            </a:solidFill>
          </a:ln>
        </p:spPr>
        <p:style>
          <a:lnRef idx="2">
            <a:schemeClr val="accent1"/>
          </a:lnRef>
          <a:fillRef idx="0">
            <a:schemeClr val="accent1"/>
          </a:fillRef>
          <a:effectRef idx="1">
            <a:schemeClr val="accent1"/>
          </a:effectRef>
          <a:fontRef idx="minor">
            <a:schemeClr val="tx1"/>
          </a:fontRef>
        </p:style>
      </p:cxnSp>
      <p:sp>
        <p:nvSpPr>
          <p:cNvPr id="15" name="Title 1"/>
          <p:cNvSpPr>
            <a:spLocks noGrp="1"/>
          </p:cNvSpPr>
          <p:nvPr>
            <p:ph type="title"/>
          </p:nvPr>
        </p:nvSpPr>
        <p:spPr>
          <a:xfrm>
            <a:off x="375016" y="204215"/>
            <a:ext cx="11435983" cy="1136341"/>
          </a:xfrm>
        </p:spPr>
        <p:txBody>
          <a:bodyPr/>
          <a:lstStyle>
            <a:lvl1pPr>
              <a:defRPr sz="4000" baseline="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715000" y="2234060"/>
            <a:ext cx="5678424" cy="3946607"/>
          </a:xfrm>
        </p:spPr>
        <p:txBody>
          <a:bodyPr/>
          <a:lstStyle>
            <a:lvl1pPr>
              <a:defRPr sz="2400" spc="20"/>
            </a:lvl1pPr>
            <a:lvl2pPr>
              <a:defRPr sz="2000" spc="20"/>
            </a:lvl2pPr>
            <a:lvl3pPr>
              <a:defRPr sz="1600" spc="20"/>
            </a:lvl3pPr>
            <a:lvl4pPr>
              <a:defRPr sz="1600" spc="20"/>
            </a:lvl4pPr>
            <a:lvl5pPr>
              <a:defRPr sz="1600" spc="2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3908778"/>
            <a:ext cx="4389120" cy="2271889"/>
          </a:xfrm>
        </p:spPr>
        <p:txBody>
          <a:bodyPr lIns="91440" rIns="91440">
            <a:normAutofit/>
          </a:bodyPr>
          <a:lstStyle>
            <a:lvl1pPr marL="0" indent="0">
              <a:lnSpc>
                <a:spcPct val="108000"/>
              </a:lnSpc>
              <a:spcBef>
                <a:spcPts val="600"/>
              </a:spcBef>
              <a:buNone/>
              <a:defRPr sz="2400" spc="2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10"/>
          </p:nvPr>
        </p:nvSpPr>
        <p:spPr>
          <a:xfrm>
            <a:off x="1024128" y="1975557"/>
            <a:ext cx="4389120" cy="1580444"/>
          </a:xfrm>
        </p:spPr>
        <p:txBody>
          <a:bodyPr lIns="91440" rIns="91440" anchor="b">
            <a:noAutofit/>
          </a:bodyPr>
          <a:lstStyle>
            <a:lvl1pPr marL="0" indent="0">
              <a:lnSpc>
                <a:spcPct val="100000"/>
              </a:lnSpc>
              <a:spcBef>
                <a:spcPts val="600"/>
              </a:spcBef>
              <a:buNone/>
              <a:defRPr sz="4400" b="0" i="0" spc="20">
                <a:solidFill>
                  <a:schemeClr val="accent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6375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GB"/>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2BF5C5D5-4B3F-5C44-A76F-D42902C7AB13}" type="datetimeFigureOut">
              <a:rPr lang="en-US" smtClean="0"/>
              <a:t>3/22/2022</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A4F1367D-5CF4-A44E-911D-710DE6479523}" type="slidenum">
              <a:rPr lang="en-US" smtClean="0"/>
              <a:t>‹#›</a:t>
            </a:fld>
            <a:endParaRPr lang="en-US"/>
          </a:p>
        </p:txBody>
      </p:sp>
    </p:spTree>
    <p:extLst>
      <p:ext uri="{BB962C8B-B14F-4D97-AF65-F5344CB8AC3E}">
        <p14:creationId xmlns:p14="http://schemas.microsoft.com/office/powerpoint/2010/main" val="95446098"/>
      </p:ext>
    </p:extLst>
  </p:cSld>
  <p:clrMap bg1="dk1" tx1="lt1" bg2="dk2" tx2="lt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solidFill>
                <a:prstClr val="white"/>
              </a:solidFill>
            </a:endParaRP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solidFill>
                  <a:prstClr val="white"/>
                </a:solidFill>
              </a:rPr>
              <a:pPr/>
              <a:t>3/22/2022</a:t>
            </a:fld>
            <a:endParaRPr lang="en-US" dirty="0">
              <a:solidFill>
                <a:prstClr val="white"/>
              </a:solidFill>
            </a:endParaRP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447660719"/>
      </p:ext>
    </p:extLst>
  </p:cSld>
  <p:clrMap bg1="dk1" tx1="lt1" bg2="dk2" tx2="lt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 id="2147484293" r:id="rId12"/>
    <p:sldLayoutId id="2147484294" r:id="rId13"/>
    <p:sldLayoutId id="2147484295" r:id="rId14"/>
    <p:sldLayoutId id="2147484296" r:id="rId15"/>
    <p:sldLayoutId id="2147484297" r:id="rId16"/>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notesSlide" Target="../notesSlides/notesSlide12.xml"/><Relationship Id="rId16" Type="http://schemas.openxmlformats.org/officeDocument/2006/relationships/diagramColors" Target="../diagrams/colors6.xml"/><Relationship Id="rId1" Type="http://schemas.openxmlformats.org/officeDocument/2006/relationships/slideLayout" Target="../slideLayouts/slideLayout21.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1.xml"/><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Google Shape;91;p14">
            <a:extLst>
              <a:ext uri="{FF2B5EF4-FFF2-40B4-BE49-F238E27FC236}">
                <a16:creationId xmlns:a16="http://schemas.microsoft.com/office/drawing/2014/main" id="{C753C118-042F-924D-B22B-85532CA0F9DC}"/>
              </a:ext>
            </a:extLst>
          </p:cNvPr>
          <p:cNvSpPr txBox="1">
            <a:spLocks noGrp="1"/>
          </p:cNvSpPr>
          <p:nvPr>
            <p:ph type="ctrTitle"/>
          </p:nvPr>
        </p:nvSpPr>
        <p:spPr>
          <a:xfrm>
            <a:off x="640079" y="2053641"/>
            <a:ext cx="3669161" cy="2760098"/>
          </a:xfrm>
          <a:prstGeom prst="rect">
            <a:avLst/>
          </a:prstGeom>
        </p:spPr>
        <p:txBody>
          <a:bodyPr spcFirstLastPara="1" vert="horz" lIns="91440" tIns="45720" rIns="91440" bIns="45720" rtlCol="0" anchor="ctr" anchorCtr="0">
            <a:normAutofit/>
          </a:bodyPr>
          <a:lstStyle/>
          <a:p>
            <a:pPr marL="0" lvl="0" indent="0" algn="l">
              <a:spcAft>
                <a:spcPts val="0"/>
              </a:spcAft>
              <a:buClr>
                <a:srgbClr val="0070C0"/>
              </a:buClr>
              <a:buSzPts val="6000"/>
            </a:pPr>
            <a:r>
              <a:rPr lang="en-US" sz="4400" b="1" kern="1200">
                <a:solidFill>
                  <a:srgbClr val="FFFFFF"/>
                </a:solidFill>
                <a:latin typeface="+mj-lt"/>
                <a:ea typeface="+mj-ea"/>
                <a:cs typeface="+mj-cs"/>
              </a:rPr>
              <a:t>Listen Up! Barometer</a:t>
            </a:r>
            <a:endParaRPr lang="en-US" sz="4400" kern="120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C2D9CA0F-68D5-0749-8809-E4E992126836}"/>
              </a:ext>
            </a:extLst>
          </p:cNvPr>
          <p:cNvSpPr>
            <a:spLocks noGrp="1"/>
          </p:cNvSpPr>
          <p:nvPr>
            <p:ph type="subTitle" idx="1"/>
          </p:nvPr>
        </p:nvSpPr>
        <p:spPr>
          <a:xfrm>
            <a:off x="6090574" y="801866"/>
            <a:ext cx="5306084" cy="5230634"/>
          </a:xfrm>
        </p:spPr>
        <p:txBody>
          <a:bodyPr vert="horz" lIns="91440" tIns="45720" rIns="91440" bIns="45720" rtlCol="0" anchor="ctr">
            <a:normAutofit/>
          </a:bodyPr>
          <a:lstStyle/>
          <a:p>
            <a:pPr indent="-228600" algn="l">
              <a:buFont typeface="Arial" panose="020B0604020202020204" pitchFamily="34" charset="0"/>
              <a:buChar char="•"/>
            </a:pPr>
            <a:r>
              <a:rPr lang="en-US" dirty="0">
                <a:solidFill>
                  <a:srgbClr val="000000"/>
                </a:solidFill>
              </a:rPr>
              <a:t>2-Day Data Collection Start-Up Meeting</a:t>
            </a:r>
          </a:p>
          <a:p>
            <a:pPr indent="-228600" algn="l">
              <a:buFont typeface="Arial" panose="020B0604020202020204" pitchFamily="34" charset="0"/>
              <a:buChar char="•"/>
            </a:pPr>
            <a:r>
              <a:rPr lang="en-US" dirty="0">
                <a:solidFill>
                  <a:srgbClr val="000000"/>
                </a:solidFill>
              </a:rPr>
              <a:t>[Location]</a:t>
            </a:r>
          </a:p>
          <a:p>
            <a:pPr indent="-228600" algn="l">
              <a:buFont typeface="Arial" panose="020B0604020202020204" pitchFamily="34" charset="0"/>
              <a:buChar char="•"/>
            </a:pPr>
            <a:r>
              <a:rPr lang="en-US" dirty="0">
                <a:solidFill>
                  <a:srgbClr val="000000"/>
                </a:solidFill>
              </a:rPr>
              <a:t>[Date]</a:t>
            </a:r>
          </a:p>
          <a:p>
            <a:pPr indent="-228600" algn="l">
              <a:buFont typeface="Arial" panose="020B0604020202020204" pitchFamily="34" charset="0"/>
              <a:buChar char="•"/>
            </a:pPr>
            <a:r>
              <a:rPr lang="en-US" dirty="0">
                <a:solidFill>
                  <a:srgbClr val="000000"/>
                </a:solidFill>
              </a:rPr>
              <a:t>[Organization(s)]</a:t>
            </a:r>
          </a:p>
        </p:txBody>
      </p:sp>
    </p:spTree>
    <p:extLst>
      <p:ext uri="{BB962C8B-B14F-4D97-AF65-F5344CB8AC3E}">
        <p14:creationId xmlns:p14="http://schemas.microsoft.com/office/powerpoint/2010/main" val="340921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6C2A-F65E-A447-A4B3-CD0232E6F85C}"/>
              </a:ext>
            </a:extLst>
          </p:cNvPr>
          <p:cNvSpPr>
            <a:spLocks noGrp="1"/>
          </p:cNvSpPr>
          <p:nvPr>
            <p:ph type="title"/>
          </p:nvPr>
        </p:nvSpPr>
        <p:spPr/>
        <p:txBody>
          <a:bodyPr/>
          <a:lstStyle/>
          <a:p>
            <a:r>
              <a:rPr lang="en-US" dirty="0"/>
              <a:t>Welcome!</a:t>
            </a:r>
          </a:p>
        </p:txBody>
      </p:sp>
    </p:spTree>
    <p:extLst>
      <p:ext uri="{BB962C8B-B14F-4D97-AF65-F5344CB8AC3E}">
        <p14:creationId xmlns:p14="http://schemas.microsoft.com/office/powerpoint/2010/main" val="71069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31FCB-8162-4142-A3DF-02C4116E3B9D}"/>
              </a:ext>
            </a:extLst>
          </p:cNvPr>
          <p:cNvSpPr>
            <a:spLocks noGrp="1"/>
          </p:cNvSpPr>
          <p:nvPr>
            <p:ph type="title"/>
          </p:nvPr>
        </p:nvSpPr>
        <p:spPr/>
        <p:txBody>
          <a:bodyPr/>
          <a:lstStyle/>
          <a:p>
            <a:r>
              <a:rPr lang="en-US" dirty="0"/>
              <a:t>Meeting Outcomes</a:t>
            </a:r>
          </a:p>
        </p:txBody>
      </p:sp>
      <p:sp>
        <p:nvSpPr>
          <p:cNvPr id="3" name="Content Placeholder 2">
            <a:extLst>
              <a:ext uri="{FF2B5EF4-FFF2-40B4-BE49-F238E27FC236}">
                <a16:creationId xmlns:a16="http://schemas.microsoft.com/office/drawing/2014/main" id="{136FA950-46B0-A44E-B669-4125C0DAD1A1}"/>
              </a:ext>
            </a:extLst>
          </p:cNvPr>
          <p:cNvSpPr>
            <a:spLocks noGrp="1"/>
          </p:cNvSpPr>
          <p:nvPr>
            <p:ph idx="1"/>
          </p:nvPr>
        </p:nvSpPr>
        <p:spPr>
          <a:xfrm>
            <a:off x="818712" y="1900239"/>
            <a:ext cx="10554574" cy="3958560"/>
          </a:xfrm>
        </p:spPr>
        <p:txBody>
          <a:bodyPr>
            <a:normAutofit/>
          </a:bodyPr>
          <a:lstStyle/>
          <a:p>
            <a:r>
              <a:rPr lang="en-US" sz="2000" dirty="0"/>
              <a:t>By the end of the 2 days, participants will have:</a:t>
            </a:r>
          </a:p>
          <a:p>
            <a:pPr marL="0" indent="0">
              <a:buNone/>
            </a:pPr>
            <a:endParaRPr lang="en-US" sz="2000" dirty="0"/>
          </a:p>
          <a:p>
            <a:pPr lvl="1"/>
            <a:r>
              <a:rPr lang="en-US" sz="1800" dirty="0"/>
              <a:t>An understanding of the Listen Up! Project and the Barometer</a:t>
            </a:r>
          </a:p>
          <a:p>
            <a:pPr lvl="1"/>
            <a:r>
              <a:rPr lang="en-US" sz="1800" dirty="0"/>
              <a:t>An understanding of the purpose and use of all data collection tools and an agreed upon understanding of collecting data aligned with feminist principles</a:t>
            </a:r>
          </a:p>
          <a:p>
            <a:pPr lvl="1"/>
            <a:r>
              <a:rPr lang="en-US" sz="1800" dirty="0"/>
              <a:t>Group agreements on roles, responsibilities, safety, security and best practices </a:t>
            </a:r>
          </a:p>
        </p:txBody>
      </p:sp>
    </p:spTree>
    <p:extLst>
      <p:ext uri="{BB962C8B-B14F-4D97-AF65-F5344CB8AC3E}">
        <p14:creationId xmlns:p14="http://schemas.microsoft.com/office/powerpoint/2010/main" val="2149022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8D38A-797B-D142-BF93-C6D3B2AF8896}"/>
              </a:ext>
            </a:extLst>
          </p:cNvPr>
          <p:cNvSpPr>
            <a:spLocks noGrp="1"/>
          </p:cNvSpPr>
          <p:nvPr>
            <p:ph type="title"/>
          </p:nvPr>
        </p:nvSpPr>
        <p:spPr/>
        <p:txBody>
          <a:bodyPr/>
          <a:lstStyle/>
          <a:p>
            <a:r>
              <a:rPr lang="en-US" dirty="0"/>
              <a:t>Overview: Agenda</a:t>
            </a:r>
          </a:p>
        </p:txBody>
      </p:sp>
      <p:sp>
        <p:nvSpPr>
          <p:cNvPr id="3" name="Content Placeholder 2">
            <a:extLst>
              <a:ext uri="{FF2B5EF4-FFF2-40B4-BE49-F238E27FC236}">
                <a16:creationId xmlns:a16="http://schemas.microsoft.com/office/drawing/2014/main" id="{59416667-33D2-B749-B5BB-D98EFAF925C1}"/>
              </a:ext>
            </a:extLst>
          </p:cNvPr>
          <p:cNvSpPr>
            <a:spLocks noGrp="1"/>
          </p:cNvSpPr>
          <p:nvPr>
            <p:ph idx="1"/>
          </p:nvPr>
        </p:nvSpPr>
        <p:spPr>
          <a:xfrm>
            <a:off x="827424" y="2593762"/>
            <a:ext cx="10554574" cy="3636511"/>
          </a:xfrm>
        </p:spPr>
        <p:txBody>
          <a:bodyPr>
            <a:normAutofit fontScale="92500" lnSpcReduction="20000"/>
          </a:bodyPr>
          <a:lstStyle/>
          <a:p>
            <a:pPr>
              <a:buFont typeface="+mj-lt"/>
              <a:buAutoNum type="arabicPeriod"/>
            </a:pPr>
            <a:r>
              <a:rPr lang="en-US" dirty="0"/>
              <a:t>What is the Listen Up! Project and Barometer?</a:t>
            </a:r>
            <a:endParaRPr lang="en-US" dirty="0">
              <a:highlight>
                <a:srgbClr val="808000"/>
              </a:highlight>
            </a:endParaRPr>
          </a:p>
          <a:p>
            <a:pPr>
              <a:buFont typeface="+mj-lt"/>
              <a:buAutoNum type="arabicPeriod"/>
            </a:pPr>
            <a:r>
              <a:rPr lang="en-US" dirty="0"/>
              <a:t>Review of gender-based violence (GBV) core concepts, guiding principles and survivor-centered support</a:t>
            </a:r>
          </a:p>
          <a:p>
            <a:pPr>
              <a:buFont typeface="+mj-lt"/>
              <a:buAutoNum type="arabicPeriod"/>
            </a:pPr>
            <a:r>
              <a:rPr lang="en-US" dirty="0"/>
              <a:t>Terminology and language</a:t>
            </a:r>
          </a:p>
          <a:p>
            <a:pPr>
              <a:buFont typeface="+mj-lt"/>
              <a:buAutoNum type="arabicPeriod"/>
            </a:pPr>
            <a:r>
              <a:rPr lang="en-US" dirty="0"/>
              <a:t>Basics of feminist data collection</a:t>
            </a:r>
          </a:p>
          <a:p>
            <a:pPr>
              <a:buFont typeface="+mj-lt"/>
              <a:buAutoNum type="arabicPeriod"/>
            </a:pPr>
            <a:r>
              <a:rPr lang="en-US" dirty="0"/>
              <a:t>Data collection: review and practice of the tools</a:t>
            </a:r>
          </a:p>
          <a:p>
            <a:pPr>
              <a:buFont typeface="+mj-lt"/>
              <a:buAutoNum type="arabicPeriod"/>
            </a:pPr>
            <a:r>
              <a:rPr lang="en-US" dirty="0"/>
              <a:t>Ethical and safety considerations and security</a:t>
            </a:r>
          </a:p>
          <a:p>
            <a:pPr>
              <a:buFont typeface="+mj-lt"/>
              <a:buAutoNum type="arabicPeriod"/>
            </a:pPr>
            <a:r>
              <a:rPr lang="en-US" dirty="0"/>
              <a:t>Roles and responsibilities of each Barometer team member</a:t>
            </a:r>
          </a:p>
          <a:p>
            <a:pPr>
              <a:buFont typeface="+mj-lt"/>
              <a:buAutoNum type="arabicPeriod"/>
            </a:pPr>
            <a:r>
              <a:rPr lang="en-US" dirty="0"/>
              <a:t>Group Agreements and Code of Conduct</a:t>
            </a:r>
          </a:p>
          <a:p>
            <a:pPr>
              <a:buFont typeface="+mj-lt"/>
              <a:buAutoNum type="arabicPeriod"/>
            </a:pPr>
            <a:r>
              <a:rPr lang="en-US" dirty="0"/>
              <a:t>Review of the GBV referral pathways and contacts</a:t>
            </a:r>
          </a:p>
          <a:p>
            <a:pPr>
              <a:buFont typeface="+mj-lt"/>
              <a:buAutoNum type="arabicPeriod"/>
            </a:pPr>
            <a:r>
              <a:rPr lang="en-US" dirty="0"/>
              <a:t>Review of key humanitarian documents</a:t>
            </a:r>
          </a:p>
        </p:txBody>
      </p:sp>
    </p:spTree>
    <p:extLst>
      <p:ext uri="{BB962C8B-B14F-4D97-AF65-F5344CB8AC3E}">
        <p14:creationId xmlns:p14="http://schemas.microsoft.com/office/powerpoint/2010/main" val="3597666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E0C4-F8B5-BA44-BDBA-638944E1CF34}"/>
              </a:ext>
            </a:extLst>
          </p:cNvPr>
          <p:cNvSpPr>
            <a:spLocks noGrp="1"/>
          </p:cNvSpPr>
          <p:nvPr>
            <p:ph type="title"/>
          </p:nvPr>
        </p:nvSpPr>
        <p:spPr/>
        <p:txBody>
          <a:bodyPr>
            <a:normAutofit fontScale="90000"/>
          </a:bodyPr>
          <a:lstStyle/>
          <a:p>
            <a:r>
              <a:rPr lang="en-US" dirty="0"/>
              <a:t>What is the Listen Up! Project </a:t>
            </a:r>
            <a:br>
              <a:rPr lang="en-US" dirty="0"/>
            </a:br>
            <a:r>
              <a:rPr lang="en-US" dirty="0"/>
              <a:t>and Barometer? </a:t>
            </a:r>
          </a:p>
        </p:txBody>
      </p:sp>
      <p:sp>
        <p:nvSpPr>
          <p:cNvPr id="3" name="Text Placeholder 2">
            <a:extLst>
              <a:ext uri="{FF2B5EF4-FFF2-40B4-BE49-F238E27FC236}">
                <a16:creationId xmlns:a16="http://schemas.microsoft.com/office/drawing/2014/main" id="{FA708178-0AEA-A34E-8D4C-093CE83F978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19180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A3351-3DD1-C644-9942-99B8D8B4317F}"/>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D78556ED-B663-B148-B837-55631DF50EA6}"/>
              </a:ext>
            </a:extLst>
          </p:cNvPr>
          <p:cNvSpPr>
            <a:spLocks noGrp="1"/>
          </p:cNvSpPr>
          <p:nvPr>
            <p:ph idx="1"/>
          </p:nvPr>
        </p:nvSpPr>
        <p:spPr/>
        <p:txBody>
          <a:bodyPr>
            <a:normAutofit/>
          </a:bodyPr>
          <a:lstStyle/>
          <a:p>
            <a:r>
              <a:rPr lang="en-US" sz="2000" dirty="0"/>
              <a:t>Listen Up! Project</a:t>
            </a:r>
          </a:p>
          <a:p>
            <a:r>
              <a:rPr lang="en-US" sz="2000" dirty="0"/>
              <a:t>Barometer: What is it? What is its purpose?</a:t>
            </a:r>
          </a:p>
          <a:p>
            <a:r>
              <a:rPr lang="en-US" sz="2000" dirty="0"/>
              <a:t>Minimum standards that have guided the Barometer development</a:t>
            </a:r>
          </a:p>
          <a:p>
            <a:r>
              <a:rPr lang="en-US" sz="2000" dirty="0"/>
              <a:t>Theory of Change</a:t>
            </a:r>
          </a:p>
          <a:p>
            <a:r>
              <a:rPr lang="en-US" sz="2000" dirty="0"/>
              <a:t>Who is the Barometer for and when do we use it?</a:t>
            </a:r>
            <a:endParaRPr lang="en-US" sz="2000" strike="sngStrike" dirty="0"/>
          </a:p>
          <a:p>
            <a:r>
              <a:rPr lang="en-US" sz="2000" dirty="0"/>
              <a:t>How do we measure a humanitarian response using the Barometer?</a:t>
            </a:r>
          </a:p>
        </p:txBody>
      </p:sp>
    </p:spTree>
    <p:extLst>
      <p:ext uri="{BB962C8B-B14F-4D97-AF65-F5344CB8AC3E}">
        <p14:creationId xmlns:p14="http://schemas.microsoft.com/office/powerpoint/2010/main" val="331598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2F940-A325-634E-B6C5-036909EDAC56}"/>
              </a:ext>
            </a:extLst>
          </p:cNvPr>
          <p:cNvSpPr>
            <a:spLocks noGrp="1"/>
          </p:cNvSpPr>
          <p:nvPr>
            <p:ph type="title"/>
          </p:nvPr>
        </p:nvSpPr>
        <p:spPr/>
        <p:txBody>
          <a:bodyPr/>
          <a:lstStyle/>
          <a:p>
            <a:r>
              <a:rPr lang="en-US" dirty="0"/>
              <a:t>The Listen Up! Project History</a:t>
            </a:r>
          </a:p>
        </p:txBody>
      </p:sp>
      <p:sp>
        <p:nvSpPr>
          <p:cNvPr id="3" name="Content Placeholder 2">
            <a:extLst>
              <a:ext uri="{FF2B5EF4-FFF2-40B4-BE49-F238E27FC236}">
                <a16:creationId xmlns:a16="http://schemas.microsoft.com/office/drawing/2014/main" id="{E6A43F33-B441-4D48-B770-93DC68244BC7}"/>
              </a:ext>
            </a:extLst>
          </p:cNvPr>
          <p:cNvSpPr>
            <a:spLocks noGrp="1"/>
          </p:cNvSpPr>
          <p:nvPr>
            <p:ph idx="1"/>
          </p:nvPr>
        </p:nvSpPr>
        <p:spPr>
          <a:xfrm>
            <a:off x="810000" y="2191110"/>
            <a:ext cx="10757937" cy="3840217"/>
          </a:xfrm>
        </p:spPr>
        <p:txBody>
          <a:bodyPr>
            <a:normAutofit lnSpcReduction="10000"/>
          </a:bodyPr>
          <a:lstStyle/>
          <a:p>
            <a:pPr eaLnBrk="0" fontAlgn="base" hangingPunct="0"/>
            <a:r>
              <a:rPr lang="en-US" sz="2000" b="1" dirty="0"/>
              <a:t>Project goal: </a:t>
            </a:r>
            <a:r>
              <a:rPr lang="en-US" sz="2000" dirty="0"/>
              <a:t>Amplify the voices and power of refugee and host community women and girls to catalyze institutional reform, interagency action, and increased resources with the goal of reducing sexual harassment, exploitation and abuse (SHEA) of women and girls in humanitarian settings.</a:t>
            </a:r>
            <a:endParaRPr lang="en-US" sz="2000" dirty="0">
              <a:highlight>
                <a:srgbClr val="808000"/>
              </a:highlight>
            </a:endParaRPr>
          </a:p>
          <a:p>
            <a:pPr eaLnBrk="0" fontAlgn="base" hangingPunct="0"/>
            <a:r>
              <a:rPr lang="en-US" sz="2000" dirty="0"/>
              <a:t>Listen Up! implemented across different contexts in collaboration with women’s rights organizations under three objectives.</a:t>
            </a:r>
            <a:endParaRPr lang="en-US" sz="2000" dirty="0">
              <a:highlight>
                <a:srgbClr val="808000"/>
              </a:highlight>
            </a:endParaRPr>
          </a:p>
          <a:p>
            <a:pPr eaLnBrk="0" fontAlgn="base" hangingPunct="0"/>
            <a:r>
              <a:rPr lang="en-US" sz="2000" dirty="0"/>
              <a:t>Under objective 1, Listen Up! aims to establish an Index that measures action to address GBV and SHEA prevention and response in humanitarian contexts. </a:t>
            </a:r>
          </a:p>
          <a:p>
            <a:pPr eaLnBrk="0" fontAlgn="base" hangingPunct="0"/>
            <a:r>
              <a:rPr lang="en-US" sz="2000" dirty="0"/>
              <a:t>Listen Up! is guided by feminist principles, including the belief that the humanitarian system needs to fundamentally transform to truly prevent SHEA of women and girls affected by crisis and women at work in emergencies.</a:t>
            </a:r>
          </a:p>
        </p:txBody>
      </p:sp>
    </p:spTree>
    <p:extLst>
      <p:ext uri="{BB962C8B-B14F-4D97-AF65-F5344CB8AC3E}">
        <p14:creationId xmlns:p14="http://schemas.microsoft.com/office/powerpoint/2010/main" val="2930732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FC38F-CA95-DE44-8761-D86FE7FB78BF}"/>
              </a:ext>
            </a:extLst>
          </p:cNvPr>
          <p:cNvSpPr>
            <a:spLocks noGrp="1"/>
          </p:cNvSpPr>
          <p:nvPr>
            <p:ph type="title"/>
          </p:nvPr>
        </p:nvSpPr>
        <p:spPr/>
        <p:txBody>
          <a:bodyPr/>
          <a:lstStyle/>
          <a:p>
            <a:r>
              <a:rPr lang="en-US" dirty="0"/>
              <a:t>The Listen Up! Barometer</a:t>
            </a:r>
          </a:p>
        </p:txBody>
      </p:sp>
      <p:sp>
        <p:nvSpPr>
          <p:cNvPr id="3" name="Content Placeholder 2">
            <a:extLst>
              <a:ext uri="{FF2B5EF4-FFF2-40B4-BE49-F238E27FC236}">
                <a16:creationId xmlns:a16="http://schemas.microsoft.com/office/drawing/2014/main" id="{A46B10C5-E474-3343-9C7E-B0B708111EF5}"/>
              </a:ext>
            </a:extLst>
          </p:cNvPr>
          <p:cNvSpPr>
            <a:spLocks noGrp="1"/>
          </p:cNvSpPr>
          <p:nvPr>
            <p:ph idx="1"/>
          </p:nvPr>
        </p:nvSpPr>
        <p:spPr>
          <a:xfrm>
            <a:off x="810000" y="2447370"/>
            <a:ext cx="10554574" cy="3636511"/>
          </a:xfrm>
        </p:spPr>
        <p:txBody>
          <a:bodyPr/>
          <a:lstStyle/>
          <a:p>
            <a:r>
              <a:rPr lang="en-US" dirty="0"/>
              <a:t>A </a:t>
            </a:r>
            <a:r>
              <a:rPr lang="en-US" b="1" dirty="0"/>
              <a:t>planning and assessment tool </a:t>
            </a:r>
            <a:r>
              <a:rPr lang="en-US" dirty="0"/>
              <a:t>that examines the lived experiences of women and girls to determine if the environment of a humanitarian emergency response is able to prevent, mitigate and respond to GBV, sexual exploitation and abuse, and sexual harassment.</a:t>
            </a:r>
          </a:p>
          <a:p>
            <a:r>
              <a:rPr lang="en-US" dirty="0"/>
              <a:t>A </a:t>
            </a:r>
            <a:r>
              <a:rPr lang="en-US" b="1" dirty="0"/>
              <a:t>rapid assessment of strengths and weaknesses of a humanitarian response for women and girls</a:t>
            </a:r>
            <a:r>
              <a:rPr lang="en-US" dirty="0"/>
              <a:t>, including those working within humanitarian emergencies and those in the catchment area of an emergency response, for the purpose of creating recommendations for advocacy.</a:t>
            </a:r>
            <a:r>
              <a:rPr lang="en-GB" dirty="0"/>
              <a:t> </a:t>
            </a:r>
          </a:p>
          <a:p>
            <a:r>
              <a:rPr lang="en-US" b="1" dirty="0"/>
              <a:t>An advocacy tool </a:t>
            </a:r>
            <a:r>
              <a:rPr lang="en-US" dirty="0"/>
              <a:t>for women’s groups, organizations and networks, and other GBV actors, to hold those responsible for humanitarian responses accountable to women and girls. </a:t>
            </a:r>
          </a:p>
        </p:txBody>
      </p:sp>
    </p:spTree>
    <p:extLst>
      <p:ext uri="{BB962C8B-B14F-4D97-AF65-F5344CB8AC3E}">
        <p14:creationId xmlns:p14="http://schemas.microsoft.com/office/powerpoint/2010/main" val="4218388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F45CE-37D5-024E-815B-6CEDFFBC0F94}"/>
              </a:ext>
            </a:extLst>
          </p:cNvPr>
          <p:cNvSpPr>
            <a:spLocks noGrp="1"/>
          </p:cNvSpPr>
          <p:nvPr>
            <p:ph type="title"/>
          </p:nvPr>
        </p:nvSpPr>
        <p:spPr/>
        <p:txBody>
          <a:bodyPr/>
          <a:lstStyle/>
          <a:p>
            <a:r>
              <a:rPr lang="en-US" dirty="0"/>
              <a:t>Minimum standards</a:t>
            </a:r>
          </a:p>
        </p:txBody>
      </p:sp>
      <p:sp>
        <p:nvSpPr>
          <p:cNvPr id="3" name="Content Placeholder 2">
            <a:extLst>
              <a:ext uri="{FF2B5EF4-FFF2-40B4-BE49-F238E27FC236}">
                <a16:creationId xmlns:a16="http://schemas.microsoft.com/office/drawing/2014/main" id="{20EE7DD0-9244-7646-8AD7-E1F79714D741}"/>
              </a:ext>
            </a:extLst>
          </p:cNvPr>
          <p:cNvSpPr>
            <a:spLocks noGrp="1"/>
          </p:cNvSpPr>
          <p:nvPr>
            <p:ph idx="1"/>
          </p:nvPr>
        </p:nvSpPr>
        <p:spPr>
          <a:xfrm>
            <a:off x="818712" y="2222287"/>
            <a:ext cx="10554574" cy="4188525"/>
          </a:xfrm>
        </p:spPr>
        <p:txBody>
          <a:bodyPr>
            <a:normAutofit/>
          </a:bodyPr>
          <a:lstStyle/>
          <a:p>
            <a:r>
              <a:rPr lang="en-US" dirty="0"/>
              <a:t>This Barometer was developed based on existing minimum standards around prevention of and response to GBV, sexual harassment, and sexual exploitation and abuse. These minimum standards are established global inter-agency best practices. They include:</a:t>
            </a:r>
          </a:p>
          <a:p>
            <a:pPr lvl="1"/>
            <a:r>
              <a:rPr lang="en-US" dirty="0"/>
              <a:t>Interagency GBV Minimum Standards for Gender-Based Violence Programming in Emergencies</a:t>
            </a:r>
          </a:p>
          <a:p>
            <a:pPr lvl="1"/>
            <a:r>
              <a:rPr lang="en-US" dirty="0"/>
              <a:t>IASC Guidelines for Integrating GBV Interventions in Humanitarian Action</a:t>
            </a:r>
          </a:p>
          <a:p>
            <a:pPr lvl="1"/>
            <a:r>
              <a:rPr lang="en-US" dirty="0"/>
              <a:t>Prevention of Sexual Exploitation and Abuse Minimum Operating Standards</a:t>
            </a:r>
          </a:p>
          <a:p>
            <a:pPr lvl="1"/>
            <a:r>
              <a:rPr lang="en-GB" dirty="0"/>
              <a:t>IASC Best Practice Guide Inter-Agency Community-Based Complaints Mechanisms</a:t>
            </a:r>
          </a:p>
          <a:p>
            <a:pPr lvl="1"/>
            <a:r>
              <a:rPr lang="en-GB" dirty="0"/>
              <a:t>GBV Accountability Framework</a:t>
            </a:r>
          </a:p>
          <a:p>
            <a:pPr marL="0" indent="0">
              <a:buNone/>
            </a:pPr>
            <a:endParaRPr lang="en-US" dirty="0"/>
          </a:p>
        </p:txBody>
      </p:sp>
    </p:spTree>
    <p:extLst>
      <p:ext uri="{BB962C8B-B14F-4D97-AF65-F5344CB8AC3E}">
        <p14:creationId xmlns:p14="http://schemas.microsoft.com/office/powerpoint/2010/main" val="310733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7D0B-0C19-624D-9944-0C27EAAC19E6}"/>
              </a:ext>
            </a:extLst>
          </p:cNvPr>
          <p:cNvSpPr>
            <a:spLocks noGrp="1"/>
          </p:cNvSpPr>
          <p:nvPr>
            <p:ph type="title"/>
          </p:nvPr>
        </p:nvSpPr>
        <p:spPr/>
        <p:txBody>
          <a:bodyPr/>
          <a:lstStyle/>
          <a:p>
            <a:r>
              <a:rPr lang="en-US" dirty="0"/>
              <a:t>Theory of Change</a:t>
            </a:r>
          </a:p>
        </p:txBody>
      </p:sp>
      <p:graphicFrame>
        <p:nvGraphicFramePr>
          <p:cNvPr id="4" name="Table 3">
            <a:extLst>
              <a:ext uri="{FF2B5EF4-FFF2-40B4-BE49-F238E27FC236}">
                <a16:creationId xmlns:a16="http://schemas.microsoft.com/office/drawing/2014/main" id="{17A949C4-2ABF-7E4C-B84E-111CE3332FA1}"/>
              </a:ext>
            </a:extLst>
          </p:cNvPr>
          <p:cNvGraphicFramePr>
            <a:graphicFrameLocks noGrp="1"/>
          </p:cNvGraphicFramePr>
          <p:nvPr>
            <p:extLst>
              <p:ext uri="{D42A27DB-BD31-4B8C-83A1-F6EECF244321}">
                <p14:modId xmlns:p14="http://schemas.microsoft.com/office/powerpoint/2010/main" val="291495863"/>
              </p:ext>
            </p:extLst>
          </p:nvPr>
        </p:nvGraphicFramePr>
        <p:xfrm>
          <a:off x="536298" y="2208362"/>
          <a:ext cx="11119401" cy="4057793"/>
        </p:xfrm>
        <a:graphic>
          <a:graphicData uri="http://schemas.openxmlformats.org/drawingml/2006/table">
            <a:tbl>
              <a:tblPr firstRow="1" bandRow="1">
                <a:tableStyleId>{E929F9F4-4A8F-4326-A1B4-22849713DDAB}</a:tableStyleId>
              </a:tblPr>
              <a:tblGrid>
                <a:gridCol w="669818">
                  <a:extLst>
                    <a:ext uri="{9D8B030D-6E8A-4147-A177-3AD203B41FA5}">
                      <a16:colId xmlns:a16="http://schemas.microsoft.com/office/drawing/2014/main" val="2617135389"/>
                    </a:ext>
                  </a:extLst>
                </a:gridCol>
                <a:gridCol w="2620296">
                  <a:extLst>
                    <a:ext uri="{9D8B030D-6E8A-4147-A177-3AD203B41FA5}">
                      <a16:colId xmlns:a16="http://schemas.microsoft.com/office/drawing/2014/main" val="4015067559"/>
                    </a:ext>
                  </a:extLst>
                </a:gridCol>
                <a:gridCol w="2574388">
                  <a:extLst>
                    <a:ext uri="{9D8B030D-6E8A-4147-A177-3AD203B41FA5}">
                      <a16:colId xmlns:a16="http://schemas.microsoft.com/office/drawing/2014/main" val="2303400508"/>
                    </a:ext>
                  </a:extLst>
                </a:gridCol>
                <a:gridCol w="2785403">
                  <a:extLst>
                    <a:ext uri="{9D8B030D-6E8A-4147-A177-3AD203B41FA5}">
                      <a16:colId xmlns:a16="http://schemas.microsoft.com/office/drawing/2014/main" val="1400383342"/>
                    </a:ext>
                  </a:extLst>
                </a:gridCol>
                <a:gridCol w="2469496">
                  <a:extLst>
                    <a:ext uri="{9D8B030D-6E8A-4147-A177-3AD203B41FA5}">
                      <a16:colId xmlns:a16="http://schemas.microsoft.com/office/drawing/2014/main" val="2341335181"/>
                    </a:ext>
                  </a:extLst>
                </a:gridCol>
              </a:tblGrid>
              <a:tr h="1076640">
                <a:tc>
                  <a:txBody>
                    <a:bodyPr/>
                    <a:lstStyle/>
                    <a:p>
                      <a:pPr algn="ctr"/>
                      <a:r>
                        <a:rPr lang="en-US" dirty="0"/>
                        <a:t>VISION</a:t>
                      </a:r>
                    </a:p>
                  </a:txBody>
                  <a:tcPr vert="vert270"/>
                </a:tc>
                <a:tc gridSpan="4">
                  <a:txBody>
                    <a:bodyPr/>
                    <a:lstStyle/>
                    <a:p>
                      <a:r>
                        <a:rPr lang="en-US" sz="1800" kern="1200" dirty="0">
                          <a:effectLst/>
                        </a:rPr>
                        <a:t>Women and girls affected by crisis and women at work in emergencies pursue their potential, free from violence and inequality.</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74001965"/>
                  </a:ext>
                </a:extLst>
              </a:tr>
              <a:tr h="711204">
                <a:tc rowSpan="2">
                  <a:txBody>
                    <a:bodyPr/>
                    <a:lstStyle/>
                    <a:p>
                      <a:pPr algn="ctr"/>
                      <a:r>
                        <a:rPr lang="en-US" dirty="0"/>
                        <a:t>OUTCOMES</a:t>
                      </a:r>
                    </a:p>
                  </a:txBody>
                  <a:tcPr vert="vert270"/>
                </a:tc>
                <a:tc rowSpan="2">
                  <a:txBody>
                    <a:bodyPr/>
                    <a:lstStyle/>
                    <a:p>
                      <a:r>
                        <a:rPr lang="en-US" sz="1800" kern="1200" dirty="0">
                          <a:effectLst/>
                        </a:rPr>
                        <a:t>1. Women and girls trust and access safe, confidential, accountable support services when they experience GBV, including sexual harassment, exploitation and abuse.</a:t>
                      </a:r>
                      <a:endParaRPr lang="en-US" dirty="0">
                        <a:highlight>
                          <a:srgbClr val="808000"/>
                        </a:highlight>
                      </a:endParaRPr>
                    </a:p>
                  </a:txBody>
                  <a:tcPr/>
                </a:tc>
                <a:tc rowSpan="2">
                  <a:txBody>
                    <a:bodyPr/>
                    <a:lstStyle/>
                    <a:p>
                      <a:r>
                        <a:rPr lang="en-US" sz="1800" kern="1200" dirty="0">
                          <a:effectLst/>
                        </a:rPr>
                        <a:t>2. Women and girls have equal access and control over humanitarian services and resources.</a:t>
                      </a:r>
                      <a:r>
                        <a:rPr lang="en-GB" dirty="0">
                          <a:effectLst/>
                        </a:rPr>
                        <a:t> </a:t>
                      </a:r>
                      <a:endParaRPr lang="en-US" dirty="0"/>
                    </a:p>
                  </a:txBody>
                  <a:tcPr/>
                </a:tc>
                <a:tc gridSpan="2">
                  <a:txBody>
                    <a:bodyPr/>
                    <a:lstStyle/>
                    <a:p>
                      <a:r>
                        <a:rPr lang="en-US" sz="1800" kern="1200" dirty="0">
                          <a:effectLst/>
                        </a:rPr>
                        <a:t>Humanitarians use power positively and respect and value women and girls.</a:t>
                      </a:r>
                      <a:r>
                        <a:rPr lang="en-GB" dirty="0">
                          <a:effectLst/>
                        </a:rPr>
                        <a:t> </a:t>
                      </a:r>
                      <a:endParaRPr lang="en-US" dirty="0"/>
                    </a:p>
                  </a:txBody>
                  <a:tcPr/>
                </a:tc>
                <a:tc hMerge="1">
                  <a:txBody>
                    <a:bodyPr/>
                    <a:lstStyle/>
                    <a:p>
                      <a:endParaRPr lang="en-US" dirty="0"/>
                    </a:p>
                  </a:txBody>
                  <a:tcPr/>
                </a:tc>
                <a:extLst>
                  <a:ext uri="{0D108BD9-81ED-4DB2-BD59-A6C34878D82A}">
                    <a16:rowId xmlns:a16="http://schemas.microsoft.com/office/drawing/2014/main" val="348504893"/>
                  </a:ext>
                </a:extLst>
              </a:tr>
              <a:tr h="2269949">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en-US" sz="1800" kern="1200" dirty="0">
                          <a:effectLst/>
                        </a:rPr>
                        <a:t>3. The humanitarian system prioritizes, resources and values efforts to address sexual harassment, exploitation and abuse</a:t>
                      </a:r>
                      <a:r>
                        <a:rPr lang="en-GB" dirty="0">
                          <a:effectLst/>
                        </a:rPr>
                        <a:t> </a:t>
                      </a:r>
                      <a:endParaRPr lang="en-US" dirty="0"/>
                    </a:p>
                  </a:txBody>
                  <a:tcPr/>
                </a:tc>
                <a:tc>
                  <a:txBody>
                    <a:bodyPr/>
                    <a:lstStyle/>
                    <a:p>
                      <a:r>
                        <a:rPr lang="en-US" sz="1800" kern="1200" dirty="0">
                          <a:effectLst/>
                        </a:rPr>
                        <a:t>4. Humanitarian organizations hold staff accountable to address sexual harassment, exploitation and abuse</a:t>
                      </a:r>
                      <a:r>
                        <a:rPr lang="en-GB" dirty="0">
                          <a:effectLst/>
                        </a:rPr>
                        <a:t> </a:t>
                      </a:r>
                      <a:endParaRPr lang="en-US" dirty="0"/>
                    </a:p>
                  </a:txBody>
                  <a:tcPr/>
                </a:tc>
                <a:extLst>
                  <a:ext uri="{0D108BD9-81ED-4DB2-BD59-A6C34878D82A}">
                    <a16:rowId xmlns:a16="http://schemas.microsoft.com/office/drawing/2014/main" val="3859219593"/>
                  </a:ext>
                </a:extLst>
              </a:tr>
            </a:tbl>
          </a:graphicData>
        </a:graphic>
      </p:graphicFrame>
    </p:spTree>
    <p:extLst>
      <p:ext uri="{BB962C8B-B14F-4D97-AF65-F5344CB8AC3E}">
        <p14:creationId xmlns:p14="http://schemas.microsoft.com/office/powerpoint/2010/main" val="3938649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40BDB-C69E-DA4E-B10A-B6A03A7BB9B0}"/>
              </a:ext>
            </a:extLst>
          </p:cNvPr>
          <p:cNvSpPr>
            <a:spLocks noGrp="1"/>
          </p:cNvSpPr>
          <p:nvPr>
            <p:ph type="title"/>
          </p:nvPr>
        </p:nvSpPr>
        <p:spPr>
          <a:xfrm>
            <a:off x="810000" y="447188"/>
            <a:ext cx="10956430" cy="970450"/>
          </a:xfrm>
        </p:spPr>
        <p:txBody>
          <a:bodyPr/>
          <a:lstStyle/>
          <a:p>
            <a:r>
              <a:rPr lang="en-US" sz="3600" dirty="0"/>
              <a:t>Who is the Barometer for and when do we use it?</a:t>
            </a:r>
          </a:p>
        </p:txBody>
      </p:sp>
      <p:sp>
        <p:nvSpPr>
          <p:cNvPr id="3" name="Content Placeholder 2">
            <a:extLst>
              <a:ext uri="{FF2B5EF4-FFF2-40B4-BE49-F238E27FC236}">
                <a16:creationId xmlns:a16="http://schemas.microsoft.com/office/drawing/2014/main" id="{F5D51CF0-BF4E-E941-B737-EF99F33D61D4}"/>
              </a:ext>
            </a:extLst>
          </p:cNvPr>
          <p:cNvSpPr>
            <a:spLocks noGrp="1"/>
          </p:cNvSpPr>
          <p:nvPr>
            <p:ph idx="1"/>
          </p:nvPr>
        </p:nvSpPr>
        <p:spPr>
          <a:xfrm>
            <a:off x="818712" y="2018581"/>
            <a:ext cx="10947718" cy="4392232"/>
          </a:xfrm>
        </p:spPr>
        <p:txBody>
          <a:bodyPr>
            <a:normAutofit fontScale="85000" lnSpcReduction="20000"/>
          </a:bodyPr>
          <a:lstStyle/>
          <a:p>
            <a:pPr marL="0" indent="0">
              <a:buNone/>
            </a:pPr>
            <a:endParaRPr lang="en-US" dirty="0"/>
          </a:p>
          <a:p>
            <a:pPr marL="0" indent="0">
              <a:buNone/>
            </a:pPr>
            <a:r>
              <a:rPr lang="en-US" sz="2200" b="1" dirty="0"/>
              <a:t>Who is it for?</a:t>
            </a:r>
          </a:p>
          <a:p>
            <a:pPr>
              <a:buFont typeface="Courier New" panose="02070309020205020404" pitchFamily="49" charset="0"/>
              <a:buChar char="o"/>
            </a:pPr>
            <a:r>
              <a:rPr lang="en-US" sz="2200" dirty="0"/>
              <a:t>Women’s right actors, groups, organizations and networks at the national, local, community and grassroots levels</a:t>
            </a:r>
            <a:r>
              <a:rPr lang="en-GB" sz="2200" dirty="0"/>
              <a:t> </a:t>
            </a:r>
          </a:p>
          <a:p>
            <a:pPr>
              <a:buFont typeface="Courier New" panose="02070309020205020404" pitchFamily="49" charset="0"/>
              <a:buChar char="o"/>
            </a:pPr>
            <a:r>
              <a:rPr lang="en-GB" sz="2200" dirty="0"/>
              <a:t>Working in partnership with a GBV humanitarian actor</a:t>
            </a:r>
          </a:p>
          <a:p>
            <a:pPr>
              <a:buFont typeface="Courier New" panose="02070309020205020404" pitchFamily="49" charset="0"/>
              <a:buChar char="o"/>
            </a:pPr>
            <a:endParaRPr lang="en-GB" sz="2200" dirty="0"/>
          </a:p>
          <a:p>
            <a:pPr marL="0" indent="0">
              <a:buNone/>
            </a:pPr>
            <a:r>
              <a:rPr lang="en-GB" sz="2200" b="1" dirty="0"/>
              <a:t>When to use it?</a:t>
            </a:r>
          </a:p>
          <a:p>
            <a:r>
              <a:rPr lang="en-US" sz="2200" dirty="0"/>
              <a:t>Whenever </a:t>
            </a:r>
            <a:r>
              <a:rPr lang="en-US" sz="2200" b="1" dirty="0"/>
              <a:t>women and girls and allies within the humanitarian system are concerned that humanitarian action is harming women and girls, and/or that there is insufficient humanitarian action </a:t>
            </a:r>
            <a:r>
              <a:rPr lang="en-US" sz="2200" dirty="0"/>
              <a:t>to ensure safe and equitable access to humanitarian aid for women and girls. </a:t>
            </a:r>
            <a:endParaRPr lang="en-GB" sz="2200" dirty="0"/>
          </a:p>
          <a:p>
            <a:r>
              <a:rPr lang="en-US" sz="2200" dirty="0"/>
              <a:t>It can be used on a </a:t>
            </a:r>
            <a:r>
              <a:rPr lang="en-US" sz="2200" b="1" dirty="0"/>
              <a:t>one-off basis </a:t>
            </a:r>
            <a:r>
              <a:rPr lang="en-US" sz="2200" dirty="0"/>
              <a:t>or </a:t>
            </a:r>
            <a:r>
              <a:rPr lang="en-US" sz="2200" b="1" dirty="0"/>
              <a:t>periodically</a:t>
            </a:r>
            <a:r>
              <a:rPr lang="en-US" sz="2200" dirty="0"/>
              <a:t> to ethically document women’s and girls’ lived experiences in a humanitarian response, for use in advocacy with humanitarian leadership, donors and humanitarian actors.</a:t>
            </a:r>
            <a:endParaRPr lang="en-GB" sz="2200" dirty="0"/>
          </a:p>
          <a:p>
            <a:pPr>
              <a:buFont typeface="Courier New" panose="02070309020205020404" pitchFamily="49" charset="0"/>
              <a:buChar char="o"/>
            </a:pPr>
            <a:endParaRPr lang="en-GB" dirty="0"/>
          </a:p>
          <a:p>
            <a:endParaRPr lang="en-US" dirty="0"/>
          </a:p>
        </p:txBody>
      </p:sp>
    </p:spTree>
    <p:extLst>
      <p:ext uri="{BB962C8B-B14F-4D97-AF65-F5344CB8AC3E}">
        <p14:creationId xmlns:p14="http://schemas.microsoft.com/office/powerpoint/2010/main" val="270911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D9CFA-5613-1B4F-A5FE-C76317C95C5B}"/>
              </a:ext>
            </a:extLst>
          </p:cNvPr>
          <p:cNvSpPr>
            <a:spLocks noGrp="1"/>
          </p:cNvSpPr>
          <p:nvPr>
            <p:ph type="title"/>
          </p:nvPr>
        </p:nvSpPr>
        <p:spPr/>
        <p:txBody>
          <a:bodyPr/>
          <a:lstStyle/>
          <a:p>
            <a:r>
              <a:rPr lang="en-US" dirty="0"/>
              <a:t>How do we measure a humanitarian response using the Barometer?</a:t>
            </a:r>
          </a:p>
        </p:txBody>
      </p:sp>
      <p:sp>
        <p:nvSpPr>
          <p:cNvPr id="3" name="Content Placeholder 2">
            <a:extLst>
              <a:ext uri="{FF2B5EF4-FFF2-40B4-BE49-F238E27FC236}">
                <a16:creationId xmlns:a16="http://schemas.microsoft.com/office/drawing/2014/main" id="{9582C1D6-FEF0-ED4C-92C2-9E03718D041A}"/>
              </a:ext>
            </a:extLst>
          </p:cNvPr>
          <p:cNvSpPr>
            <a:spLocks noGrp="1"/>
          </p:cNvSpPr>
          <p:nvPr>
            <p:ph idx="1"/>
          </p:nvPr>
        </p:nvSpPr>
        <p:spPr>
          <a:xfrm>
            <a:off x="818712" y="2222287"/>
            <a:ext cx="10554574" cy="4188525"/>
          </a:xfrm>
        </p:spPr>
        <p:txBody>
          <a:bodyPr>
            <a:normAutofit/>
          </a:bodyPr>
          <a:lstStyle/>
          <a:p>
            <a:pPr marL="0" indent="0">
              <a:buNone/>
            </a:pPr>
            <a:r>
              <a:rPr lang="en-US" sz="2000" dirty="0"/>
              <a:t>The Barometer uses </a:t>
            </a:r>
            <a:r>
              <a:rPr lang="en-US" sz="2000" b="1" dirty="0"/>
              <a:t>4 data collection tools and guides </a:t>
            </a:r>
            <a:r>
              <a:rPr lang="en-US" sz="2000" dirty="0"/>
              <a:t>to collect data you will use to score the humanitarian response: </a:t>
            </a:r>
            <a:endParaRPr lang="en-GB" sz="2000" dirty="0"/>
          </a:p>
          <a:p>
            <a:pPr lvl="0"/>
            <a:r>
              <a:rPr lang="en-US" sz="2000" b="1" dirty="0"/>
              <a:t>Focus Group Discussion (FGD) Guide</a:t>
            </a:r>
            <a:r>
              <a:rPr lang="en-US" sz="2000" dirty="0"/>
              <a:t>: Discussions with women and girls</a:t>
            </a:r>
          </a:p>
          <a:p>
            <a:pPr lvl="0"/>
            <a:r>
              <a:rPr lang="en-US" sz="2000" b="1" dirty="0"/>
              <a:t>Key Informant Interview (KII) Guide</a:t>
            </a:r>
            <a:r>
              <a:rPr lang="en-US" sz="2000" dirty="0"/>
              <a:t>: Interviews with local women’s groups, organizations and networks</a:t>
            </a:r>
          </a:p>
          <a:p>
            <a:pPr lvl="0"/>
            <a:r>
              <a:rPr lang="en-US" sz="2000" b="1" dirty="0"/>
              <a:t>Observational Checklist</a:t>
            </a:r>
            <a:r>
              <a:rPr lang="en-US" sz="2000" dirty="0"/>
              <a:t>: A checklist that observes (1) documents on GBV and prevention of sexual exploitation, abuse and sexual harassment, and (2) the humanitarian response environment.</a:t>
            </a:r>
          </a:p>
          <a:p>
            <a:pPr lvl="0"/>
            <a:r>
              <a:rPr lang="en-US" sz="2000" b="1" dirty="0"/>
              <a:t>Staff Perception Survey</a:t>
            </a:r>
            <a:r>
              <a:rPr lang="en-US" sz="2000" dirty="0"/>
              <a:t>: A survey for humanitarian workers (female and male)</a:t>
            </a:r>
          </a:p>
        </p:txBody>
      </p:sp>
    </p:spTree>
    <p:extLst>
      <p:ext uri="{BB962C8B-B14F-4D97-AF65-F5344CB8AC3E}">
        <p14:creationId xmlns:p14="http://schemas.microsoft.com/office/powerpoint/2010/main" val="4290888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B7D9-B1AD-674A-82C2-335602DCC01A}"/>
              </a:ext>
            </a:extLst>
          </p:cNvPr>
          <p:cNvSpPr>
            <a:spLocks noGrp="1"/>
          </p:cNvSpPr>
          <p:nvPr>
            <p:ph type="title"/>
          </p:nvPr>
        </p:nvSpPr>
        <p:spPr/>
        <p:txBody>
          <a:bodyPr/>
          <a:lstStyle/>
          <a:p>
            <a:r>
              <a:rPr lang="en-US" dirty="0"/>
              <a:t>How do we measure a humanitarian response with the Barometer?</a:t>
            </a:r>
          </a:p>
        </p:txBody>
      </p:sp>
      <p:sp>
        <p:nvSpPr>
          <p:cNvPr id="3" name="Content Placeholder 2">
            <a:extLst>
              <a:ext uri="{FF2B5EF4-FFF2-40B4-BE49-F238E27FC236}">
                <a16:creationId xmlns:a16="http://schemas.microsoft.com/office/drawing/2014/main" id="{D190C290-203F-9442-B6A0-B936544F2DCC}"/>
              </a:ext>
            </a:extLst>
          </p:cNvPr>
          <p:cNvSpPr>
            <a:spLocks noGrp="1"/>
          </p:cNvSpPr>
          <p:nvPr>
            <p:ph idx="1"/>
          </p:nvPr>
        </p:nvSpPr>
        <p:spPr>
          <a:xfrm>
            <a:off x="74830" y="2264082"/>
            <a:ext cx="5713385" cy="4375460"/>
          </a:xfrm>
        </p:spPr>
        <p:txBody>
          <a:bodyPr>
            <a:normAutofit lnSpcReduction="10000"/>
          </a:bodyPr>
          <a:lstStyle/>
          <a:p>
            <a:r>
              <a:rPr lang="en-US" b="1" dirty="0"/>
              <a:t>The Barometer assesses 4 areas of a humanitarian response </a:t>
            </a:r>
            <a:r>
              <a:rPr lang="en-US" dirty="0"/>
              <a:t>that correspond with the 4 outcomes of the Theory of Change.</a:t>
            </a:r>
          </a:p>
          <a:p>
            <a:r>
              <a:rPr lang="en-US" dirty="0"/>
              <a:t>The </a:t>
            </a:r>
            <a:r>
              <a:rPr lang="en-US" b="1" dirty="0"/>
              <a:t>Barometer uses a “traffic light system”</a:t>
            </a:r>
            <a:r>
              <a:rPr lang="en-US" dirty="0"/>
              <a:t> (Red, Orange, Yellow, Green) to score the status of a GBV and prevention of sexual harassment and sexual exploitation and abuse humanitarian response across those 4 areas (from the Observational Checklist and Staff Perception Survey). It also draws from qualitative, narrative data to add nuance and detail to those scores (from FGDs and KIIs). </a:t>
            </a:r>
          </a:p>
          <a:p>
            <a:r>
              <a:rPr lang="en-US" dirty="0"/>
              <a:t>Each humanitarian emergency assessed with this Barometer will be given an overall score and individual scores for each outcome area.</a:t>
            </a:r>
            <a:endParaRPr lang="en-GB" dirty="0"/>
          </a:p>
        </p:txBody>
      </p:sp>
      <p:grpSp>
        <p:nvGrpSpPr>
          <p:cNvPr id="19" name="Group 18">
            <a:extLst>
              <a:ext uri="{FF2B5EF4-FFF2-40B4-BE49-F238E27FC236}">
                <a16:creationId xmlns:a16="http://schemas.microsoft.com/office/drawing/2014/main" id="{67A2A63E-8E8B-CF4A-95EE-522413B348D3}"/>
              </a:ext>
            </a:extLst>
          </p:cNvPr>
          <p:cNvGrpSpPr/>
          <p:nvPr/>
        </p:nvGrpSpPr>
        <p:grpSpPr>
          <a:xfrm>
            <a:off x="5932515" y="2264081"/>
            <a:ext cx="6079375" cy="4375459"/>
            <a:chOff x="423433" y="0"/>
            <a:chExt cx="4512210" cy="3237470"/>
          </a:xfrm>
        </p:grpSpPr>
        <p:sp>
          <p:nvSpPr>
            <p:cNvPr id="20" name="Rectangle 19">
              <a:extLst>
                <a:ext uri="{FF2B5EF4-FFF2-40B4-BE49-F238E27FC236}">
                  <a16:creationId xmlns:a16="http://schemas.microsoft.com/office/drawing/2014/main" id="{51C68FE9-93E3-F447-AFB5-F68758AC94A3}"/>
                </a:ext>
              </a:extLst>
            </p:cNvPr>
            <p:cNvSpPr/>
            <p:nvPr/>
          </p:nvSpPr>
          <p:spPr>
            <a:xfrm>
              <a:off x="423433" y="0"/>
              <a:ext cx="4512210" cy="3200400"/>
            </a:xfrm>
            <a:prstGeom prst="rect">
              <a:avLst/>
            </a:prstGeom>
            <a:noFill/>
            <a:ln>
              <a:noFill/>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1" name="Rounded Rectangle 20">
              <a:extLst>
                <a:ext uri="{FF2B5EF4-FFF2-40B4-BE49-F238E27FC236}">
                  <a16:creationId xmlns:a16="http://schemas.microsoft.com/office/drawing/2014/main" id="{B4823DF1-B7E9-5C48-ACED-B99ADDDD1118}"/>
                </a:ext>
              </a:extLst>
            </p:cNvPr>
            <p:cNvSpPr/>
            <p:nvPr/>
          </p:nvSpPr>
          <p:spPr>
            <a:xfrm>
              <a:off x="536191" y="757"/>
              <a:ext cx="4262447" cy="577414"/>
            </a:xfrm>
            <a:prstGeom prst="roundRect">
              <a:avLst>
                <a:gd name="adj" fmla="val 10000"/>
              </a:avLst>
            </a:prstGeom>
            <a:solidFill>
              <a:srgbClr val="D0CE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lnSpc>
                  <a:spcPct val="115000"/>
                </a:lnSpc>
                <a:spcBef>
                  <a:spcPts val="1000"/>
                </a:spcBef>
                <a:spcAft>
                  <a:spcPts val="0"/>
                </a:spcAft>
              </a:pPr>
              <a:r>
                <a:rPr lang="en-GB" sz="1200" b="1">
                  <a:solidFill>
                    <a:schemeClr val="bg1"/>
                  </a:solidFill>
                  <a:effectLst/>
                  <a:latin typeface="Calibri" panose="020F0502020204030204" pitchFamily="34" charset="0"/>
                  <a:ea typeface="Calibri" panose="020F0502020204030204" pitchFamily="34" charset="0"/>
                </a:rPr>
                <a:t>Overall rating scores</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2" name="Rounded Rectangle 21">
              <a:extLst>
                <a:ext uri="{FF2B5EF4-FFF2-40B4-BE49-F238E27FC236}">
                  <a16:creationId xmlns:a16="http://schemas.microsoft.com/office/drawing/2014/main" id="{C89FB594-B341-6A48-93ED-6FA01BF7E96E}"/>
                </a:ext>
              </a:extLst>
            </p:cNvPr>
            <p:cNvSpPr/>
            <p:nvPr/>
          </p:nvSpPr>
          <p:spPr>
            <a:xfrm>
              <a:off x="536191" y="682026"/>
              <a:ext cx="816891" cy="577414"/>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50" b="1">
                  <a:solidFill>
                    <a:schemeClr val="bg1"/>
                  </a:solidFill>
                  <a:effectLst/>
                  <a:latin typeface="Calibri" panose="020F0502020204030204" pitchFamily="34" charset="0"/>
                  <a:ea typeface="Calibri" panose="020F0502020204030204" pitchFamily="34" charset="0"/>
                </a:rPr>
                <a:t>91-100%</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3" name="Rounded Rectangle 22">
              <a:extLst>
                <a:ext uri="{FF2B5EF4-FFF2-40B4-BE49-F238E27FC236}">
                  <a16:creationId xmlns:a16="http://schemas.microsoft.com/office/drawing/2014/main" id="{75CCB09E-D1A9-8641-B031-EC45FC435B40}"/>
                </a:ext>
              </a:extLst>
            </p:cNvPr>
            <p:cNvSpPr/>
            <p:nvPr/>
          </p:nvSpPr>
          <p:spPr>
            <a:xfrm>
              <a:off x="1387874" y="682108"/>
              <a:ext cx="3411283" cy="577415"/>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4" name="Text Box 49">
              <a:extLst>
                <a:ext uri="{FF2B5EF4-FFF2-40B4-BE49-F238E27FC236}">
                  <a16:creationId xmlns:a16="http://schemas.microsoft.com/office/drawing/2014/main" id="{4EA6A501-EAD5-C541-AC9B-6C5FB60E81C8}"/>
                </a:ext>
              </a:extLst>
            </p:cNvPr>
            <p:cNvSpPr txBox="1"/>
            <p:nvPr/>
          </p:nvSpPr>
          <p:spPr>
            <a:xfrm>
              <a:off x="1416066" y="710300"/>
              <a:ext cx="3354899" cy="521031"/>
            </a:xfrm>
            <a:prstGeom prst="rect">
              <a:avLst/>
            </a:prstGeom>
            <a:noFill/>
            <a:ln>
              <a:noFill/>
            </a:ln>
          </p:spPr>
          <p:txBody>
            <a:bodyPr spcFirstLastPara="1" wrap="square" lIns="49775" tIns="49775" rIns="49775" bIns="49775" anchor="ctr" anchorCtr="0">
              <a:noAutofit/>
            </a:bodyPr>
            <a:lstStyle/>
            <a:p>
              <a:pPr algn="ctr">
                <a:lnSpc>
                  <a:spcPct val="89000"/>
                </a:lnSpc>
                <a:spcBef>
                  <a:spcPts val="1000"/>
                </a:spcBef>
                <a:spcAft>
                  <a:spcPts val="0"/>
                </a:spcAft>
              </a:pPr>
              <a:r>
                <a:rPr lang="en-US" sz="1000" b="1">
                  <a:solidFill>
                    <a:schemeClr val="bg1"/>
                  </a:solidFill>
                  <a:effectLst/>
                  <a:latin typeface="Calibri" panose="020F0502020204030204" pitchFamily="34" charset="0"/>
                  <a:ea typeface="Calibri" panose="020F0502020204030204" pitchFamily="34" charset="0"/>
                </a:rPr>
                <a:t>Strong achievement of all criteria; represents good practice and a strong ability of the humanitarian aid environment to prevent and respond to GBV, including sexual exploitation and abuse and sexual harassment; exceeds minimum standards</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5" name="Rounded Rectangle 24">
              <a:extLst>
                <a:ext uri="{FF2B5EF4-FFF2-40B4-BE49-F238E27FC236}">
                  <a16:creationId xmlns:a16="http://schemas.microsoft.com/office/drawing/2014/main" id="{1672C218-4FE3-AA45-8AC5-79B10E34DD58}"/>
                </a:ext>
              </a:extLst>
            </p:cNvPr>
            <p:cNvSpPr/>
            <p:nvPr/>
          </p:nvSpPr>
          <p:spPr>
            <a:xfrm>
              <a:off x="536219" y="1328497"/>
              <a:ext cx="816793" cy="577414"/>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50" b="1">
                  <a:solidFill>
                    <a:schemeClr val="bg1"/>
                  </a:solidFill>
                  <a:effectLst/>
                  <a:latin typeface="Calibri" panose="020F0502020204030204" pitchFamily="34" charset="0"/>
                  <a:ea typeface="Calibri" panose="020F0502020204030204" pitchFamily="34" charset="0"/>
                </a:rPr>
                <a:t>67-90%</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6" name="Rounded Rectangle 25">
              <a:extLst>
                <a:ext uri="{FF2B5EF4-FFF2-40B4-BE49-F238E27FC236}">
                  <a16:creationId xmlns:a16="http://schemas.microsoft.com/office/drawing/2014/main" id="{F566EAB0-4D19-3749-8C71-EBF60CF04456}"/>
                </a:ext>
              </a:extLst>
            </p:cNvPr>
            <p:cNvSpPr/>
            <p:nvPr/>
          </p:nvSpPr>
          <p:spPr>
            <a:xfrm>
              <a:off x="1387874" y="1328814"/>
              <a:ext cx="3411283" cy="577415"/>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7" name="Text Box 52">
              <a:extLst>
                <a:ext uri="{FF2B5EF4-FFF2-40B4-BE49-F238E27FC236}">
                  <a16:creationId xmlns:a16="http://schemas.microsoft.com/office/drawing/2014/main" id="{590434E3-C035-384F-807F-7A8B99DDCCF4}"/>
                </a:ext>
              </a:extLst>
            </p:cNvPr>
            <p:cNvSpPr txBox="1"/>
            <p:nvPr/>
          </p:nvSpPr>
          <p:spPr>
            <a:xfrm>
              <a:off x="1416066" y="1357006"/>
              <a:ext cx="3354899" cy="521031"/>
            </a:xfrm>
            <a:prstGeom prst="rect">
              <a:avLst/>
            </a:prstGeom>
            <a:noFill/>
            <a:ln>
              <a:noFill/>
            </a:ln>
          </p:spPr>
          <p:txBody>
            <a:bodyPr spcFirstLastPara="1" wrap="square" lIns="49775" tIns="49775" rIns="49775" bIns="49775" anchor="ctr" anchorCtr="0">
              <a:noAutofit/>
            </a:bodyPr>
            <a:lstStyle/>
            <a:p>
              <a:pPr algn="ctr">
                <a:lnSpc>
                  <a:spcPct val="89000"/>
                </a:lnSpc>
                <a:spcBef>
                  <a:spcPts val="1000"/>
                </a:spcBef>
                <a:spcAft>
                  <a:spcPts val="0"/>
                </a:spcAft>
              </a:pPr>
              <a:r>
                <a:rPr lang="en-US" sz="1000" b="1">
                  <a:solidFill>
                    <a:schemeClr val="bg1"/>
                  </a:solidFill>
                  <a:effectLst/>
                  <a:latin typeface="Calibri" panose="020F0502020204030204" pitchFamily="34" charset="0"/>
                  <a:ea typeface="Calibri" panose="020F0502020204030204" pitchFamily="34" charset="0"/>
                </a:rPr>
                <a:t>Satisfactory achievement across most criteria; represents demonstration of ability to prevent and respond to GBV, including sexual exploitation and abuse and sexual harassment; meets minimum standards</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8" name="Rounded Rectangle 27">
              <a:extLst>
                <a:ext uri="{FF2B5EF4-FFF2-40B4-BE49-F238E27FC236}">
                  <a16:creationId xmlns:a16="http://schemas.microsoft.com/office/drawing/2014/main" id="{9F321557-41AD-0D45-B919-483644E707BB}"/>
                </a:ext>
              </a:extLst>
            </p:cNvPr>
            <p:cNvSpPr/>
            <p:nvPr/>
          </p:nvSpPr>
          <p:spPr>
            <a:xfrm>
              <a:off x="536192" y="1975284"/>
              <a:ext cx="816890" cy="577414"/>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50" b="1">
                  <a:solidFill>
                    <a:schemeClr val="bg1"/>
                  </a:solidFill>
                  <a:effectLst/>
                  <a:latin typeface="Calibri" panose="020F0502020204030204" pitchFamily="34" charset="0"/>
                  <a:ea typeface="Calibri" panose="020F0502020204030204" pitchFamily="34" charset="0"/>
                </a:rPr>
                <a:t>51-66%</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9" name="Rounded Rectangle 28">
              <a:extLst>
                <a:ext uri="{FF2B5EF4-FFF2-40B4-BE49-F238E27FC236}">
                  <a16:creationId xmlns:a16="http://schemas.microsoft.com/office/drawing/2014/main" id="{08375667-BA15-B644-B995-713B62B30F09}"/>
                </a:ext>
              </a:extLst>
            </p:cNvPr>
            <p:cNvSpPr/>
            <p:nvPr/>
          </p:nvSpPr>
          <p:spPr>
            <a:xfrm>
              <a:off x="1387874" y="1975520"/>
              <a:ext cx="3411283" cy="577415"/>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30" name="Text Box 55">
              <a:extLst>
                <a:ext uri="{FF2B5EF4-FFF2-40B4-BE49-F238E27FC236}">
                  <a16:creationId xmlns:a16="http://schemas.microsoft.com/office/drawing/2014/main" id="{AC4DD1E8-AC75-3F4A-A1CB-34371B25CC87}"/>
                </a:ext>
              </a:extLst>
            </p:cNvPr>
            <p:cNvSpPr txBox="1"/>
            <p:nvPr/>
          </p:nvSpPr>
          <p:spPr>
            <a:xfrm>
              <a:off x="1416066" y="2003712"/>
              <a:ext cx="3354899" cy="521031"/>
            </a:xfrm>
            <a:prstGeom prst="rect">
              <a:avLst/>
            </a:prstGeom>
            <a:noFill/>
            <a:ln>
              <a:noFill/>
            </a:ln>
          </p:spPr>
          <p:txBody>
            <a:bodyPr spcFirstLastPara="1" wrap="square" lIns="49775" tIns="49775" rIns="49775" bIns="49775" anchor="ctr" anchorCtr="0">
              <a:noAutofit/>
            </a:bodyPr>
            <a:lstStyle/>
            <a:p>
              <a:pPr algn="ctr">
                <a:lnSpc>
                  <a:spcPct val="89000"/>
                </a:lnSpc>
                <a:spcBef>
                  <a:spcPts val="1000"/>
                </a:spcBef>
                <a:spcAft>
                  <a:spcPts val="0"/>
                </a:spcAft>
              </a:pPr>
              <a:r>
                <a:rPr lang="en-US" sz="1000" b="1">
                  <a:solidFill>
                    <a:schemeClr val="bg1"/>
                  </a:solidFill>
                  <a:effectLst/>
                  <a:latin typeface="Calibri" panose="020F0502020204030204" pitchFamily="34" charset="0"/>
                  <a:ea typeface="Calibri" panose="020F0502020204030204" pitchFamily="34" charset="0"/>
                </a:rPr>
                <a:t>Limited achievement across most criteria; demonstrates some ability to prevent and respond to GBV, including sexual exploitation and abuse and sexual harassment; improvements needed to ensure minimum standards are met</a:t>
              </a:r>
              <a:endParaRPr lang="en-GB" sz="1050" b="1">
                <a:solidFill>
                  <a:schemeClr val="bg1"/>
                </a:solidFill>
                <a:effectLst/>
                <a:latin typeface="Calibri" panose="020F0502020204030204" pitchFamily="34" charset="0"/>
                <a:ea typeface="Calibri" panose="020F0502020204030204" pitchFamily="34" charset="0"/>
              </a:endParaRPr>
            </a:p>
          </p:txBody>
        </p:sp>
        <p:sp>
          <p:nvSpPr>
            <p:cNvPr id="31" name="Rounded Rectangle 30">
              <a:extLst>
                <a:ext uri="{FF2B5EF4-FFF2-40B4-BE49-F238E27FC236}">
                  <a16:creationId xmlns:a16="http://schemas.microsoft.com/office/drawing/2014/main" id="{CF91F7E2-A090-EB48-A4F4-D170E32A9515}"/>
                </a:ext>
              </a:extLst>
            </p:cNvPr>
            <p:cNvSpPr/>
            <p:nvPr/>
          </p:nvSpPr>
          <p:spPr>
            <a:xfrm>
              <a:off x="536191" y="2621914"/>
              <a:ext cx="816891" cy="577414"/>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50" b="1">
                  <a:solidFill>
                    <a:schemeClr val="bg1"/>
                  </a:solidFill>
                  <a:effectLst/>
                  <a:latin typeface="Calibri" panose="020F0502020204030204" pitchFamily="34" charset="0"/>
                  <a:ea typeface="Calibri" panose="020F0502020204030204" pitchFamily="34" charset="0"/>
                </a:rPr>
                <a:t>0-50%</a:t>
              </a:r>
              <a:endParaRPr lang="en-GB" sz="1050" b="1">
                <a:solidFill>
                  <a:schemeClr val="bg1"/>
                </a:solidFill>
                <a:effectLst/>
                <a:latin typeface="Calibri" panose="020F0502020204030204" pitchFamily="34" charset="0"/>
                <a:ea typeface="Calibri" panose="020F0502020204030204" pitchFamily="34" charset="0"/>
              </a:endParaRPr>
            </a:p>
          </p:txBody>
        </p:sp>
        <p:sp>
          <p:nvSpPr>
            <p:cNvPr id="32" name="Rounded Rectangle 31">
              <a:extLst>
                <a:ext uri="{FF2B5EF4-FFF2-40B4-BE49-F238E27FC236}">
                  <a16:creationId xmlns:a16="http://schemas.microsoft.com/office/drawing/2014/main" id="{9A5EA38E-4FA9-CE4D-A040-A1C5B58B966F}"/>
                </a:ext>
              </a:extLst>
            </p:cNvPr>
            <p:cNvSpPr/>
            <p:nvPr/>
          </p:nvSpPr>
          <p:spPr>
            <a:xfrm>
              <a:off x="1387874" y="2622226"/>
              <a:ext cx="3411283" cy="577415"/>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33" name="Text Box 58">
              <a:extLst>
                <a:ext uri="{FF2B5EF4-FFF2-40B4-BE49-F238E27FC236}">
                  <a16:creationId xmlns:a16="http://schemas.microsoft.com/office/drawing/2014/main" id="{4377492A-0391-CA4A-9138-C6CAE916113F}"/>
                </a:ext>
              </a:extLst>
            </p:cNvPr>
            <p:cNvSpPr txBox="1"/>
            <p:nvPr/>
          </p:nvSpPr>
          <p:spPr>
            <a:xfrm>
              <a:off x="1416066" y="2650149"/>
              <a:ext cx="3354899" cy="587321"/>
            </a:xfrm>
            <a:prstGeom prst="rect">
              <a:avLst/>
            </a:prstGeom>
            <a:noFill/>
            <a:ln>
              <a:noFill/>
            </a:ln>
          </p:spPr>
          <p:txBody>
            <a:bodyPr spcFirstLastPara="1" wrap="square" lIns="49775" tIns="49775" rIns="49775" bIns="49775" anchor="ctr" anchorCtr="0">
              <a:noAutofit/>
            </a:bodyPr>
            <a:lstStyle/>
            <a:p>
              <a:pPr algn="ctr">
                <a:lnSpc>
                  <a:spcPct val="89000"/>
                </a:lnSpc>
                <a:spcBef>
                  <a:spcPts val="1000"/>
                </a:spcBef>
                <a:spcAft>
                  <a:spcPts val="0"/>
                </a:spcAft>
              </a:pPr>
              <a:r>
                <a:rPr lang="en-US" sz="900" b="1">
                  <a:solidFill>
                    <a:schemeClr val="bg1"/>
                  </a:solidFill>
                  <a:effectLst/>
                  <a:latin typeface="Calibri" panose="020F0502020204030204" pitchFamily="34" charset="0"/>
                  <a:ea typeface="Calibri" panose="020F0502020204030204" pitchFamily="34" charset="0"/>
                </a:rPr>
                <a:t>Insufficient achievement across the criteria; humanitarian aid environment not adequately preventing and responding to GBV, including sexual exploitation and abuse and sexual harassment; clear strategic planning is necessary to improve policy and practice; below minimum standards</a:t>
              </a:r>
              <a:endParaRPr lang="en-GB" sz="1050" b="1">
                <a:solidFill>
                  <a:schemeClr val="bg1"/>
                </a:solidFill>
                <a:effectLst/>
                <a:latin typeface="Calibri" panose="020F0502020204030204" pitchFamily="34" charset="0"/>
                <a:ea typeface="Calibri" panose="020F0502020204030204" pitchFamily="34" charset="0"/>
              </a:endParaRPr>
            </a:p>
          </p:txBody>
        </p:sp>
      </p:grpSp>
    </p:spTree>
    <p:extLst>
      <p:ext uri="{BB962C8B-B14F-4D97-AF65-F5344CB8AC3E}">
        <p14:creationId xmlns:p14="http://schemas.microsoft.com/office/powerpoint/2010/main" val="4114170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082ED-D574-684E-8A56-5F6021594E22}"/>
              </a:ext>
            </a:extLst>
          </p:cNvPr>
          <p:cNvSpPr>
            <a:spLocks noGrp="1"/>
          </p:cNvSpPr>
          <p:nvPr>
            <p:ph type="title"/>
          </p:nvPr>
        </p:nvSpPr>
        <p:spPr/>
        <p:txBody>
          <a:bodyPr>
            <a:normAutofit fontScale="90000"/>
          </a:bodyPr>
          <a:lstStyle/>
          <a:p>
            <a:r>
              <a:rPr lang="en-US" dirty="0"/>
              <a:t>Review of GBV core concepts, </a:t>
            </a:r>
            <a:br>
              <a:rPr lang="en-US" dirty="0"/>
            </a:br>
            <a:r>
              <a:rPr lang="en-US" dirty="0"/>
              <a:t>guiding principles, </a:t>
            </a:r>
            <a:br>
              <a:rPr lang="en-US" dirty="0"/>
            </a:br>
            <a:r>
              <a:rPr lang="en-US" dirty="0"/>
              <a:t>and survivor-centered support</a:t>
            </a:r>
          </a:p>
        </p:txBody>
      </p:sp>
      <p:sp>
        <p:nvSpPr>
          <p:cNvPr id="3" name="Text Placeholder 2">
            <a:extLst>
              <a:ext uri="{FF2B5EF4-FFF2-40B4-BE49-F238E27FC236}">
                <a16:creationId xmlns:a16="http://schemas.microsoft.com/office/drawing/2014/main" id="{E2190DD3-993F-3E4F-9B9E-CCEBB3184F0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22530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79900" y="-1"/>
            <a:ext cx="10572750" cy="969963"/>
          </a:xfrm>
        </p:spPr>
        <p:txBody>
          <a:bodyPr>
            <a:normAutofit/>
          </a:bodyPr>
          <a:lstStyle/>
          <a:p>
            <a:r>
              <a:rPr lang="en-US" dirty="0">
                <a:solidFill>
                  <a:schemeClr val="bg1"/>
                </a:solidFill>
                <a:latin typeface="Aharoni" panose="02010803020104030203" pitchFamily="2" charset="-79"/>
                <a:cs typeface="Aharoni" panose="02010803020104030203" pitchFamily="2" charset="-79"/>
              </a:rPr>
              <a:t>ROOT CAUSES of GBV</a:t>
            </a:r>
            <a:endParaRPr lang="en-IE" dirty="0">
              <a:solidFill>
                <a:schemeClr val="bg1"/>
              </a:solidFill>
              <a:latin typeface="Aharoni" panose="02010803020104030203" pitchFamily="2" charset="-79"/>
              <a:cs typeface="Aharoni" panose="02010803020104030203" pitchFamily="2" charset="-79"/>
            </a:endParaRPr>
          </a:p>
        </p:txBody>
      </p:sp>
      <p:pic>
        <p:nvPicPr>
          <p:cNvPr id="3" name="Picture 2"/>
          <p:cNvPicPr>
            <a:picLocks noChangeAspect="1"/>
          </p:cNvPicPr>
          <p:nvPr/>
        </p:nvPicPr>
        <p:blipFill rotWithShape="1">
          <a:blip r:embed="rId3"/>
          <a:srcRect t="54969"/>
          <a:stretch/>
        </p:blipFill>
        <p:spPr>
          <a:xfrm>
            <a:off x="1708397" y="837356"/>
            <a:ext cx="2640412" cy="1434248"/>
          </a:xfrm>
          <a:prstGeom prst="rect">
            <a:avLst/>
          </a:prstGeom>
        </p:spPr>
      </p:pic>
      <p:graphicFrame>
        <p:nvGraphicFramePr>
          <p:cNvPr id="4" name="Diagram 3"/>
          <p:cNvGraphicFramePr/>
          <p:nvPr>
            <p:extLst>
              <p:ext uri="{D42A27DB-BD31-4B8C-83A1-F6EECF244321}">
                <p14:modId xmlns:p14="http://schemas.microsoft.com/office/powerpoint/2010/main" val="1293671870"/>
              </p:ext>
            </p:extLst>
          </p:nvPr>
        </p:nvGraphicFramePr>
        <p:xfrm>
          <a:off x="1231467" y="1127442"/>
          <a:ext cx="10475616" cy="60206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p:cNvSpPr/>
          <p:nvPr/>
        </p:nvSpPr>
        <p:spPr>
          <a:xfrm rot="16200000">
            <a:off x="-3058508" y="3058507"/>
            <a:ext cx="6863567" cy="7465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entury Gothic" panose="020B0502020202020204"/>
                <a:ea typeface="+mn-ea"/>
                <a:cs typeface="+mn-cs"/>
              </a:rPr>
              <a:t>ROOT CAUSES</a:t>
            </a:r>
          </a:p>
        </p:txBody>
      </p:sp>
      <p:sp>
        <p:nvSpPr>
          <p:cNvPr id="10" name="Up Arrow Callout 9"/>
          <p:cNvSpPr/>
          <p:nvPr/>
        </p:nvSpPr>
        <p:spPr>
          <a:xfrm>
            <a:off x="746550" y="6003924"/>
            <a:ext cx="11445449" cy="854076"/>
          </a:xfrm>
          <a:prstGeom prst="upArrow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entury Gothic" panose="020B0502020202020204"/>
                <a:ea typeface="+mn-ea"/>
                <a:cs typeface="+mn-cs"/>
              </a:rPr>
              <a:t>Patriarchy</a:t>
            </a:r>
          </a:p>
        </p:txBody>
      </p:sp>
    </p:spTree>
    <p:extLst>
      <p:ext uri="{BB962C8B-B14F-4D97-AF65-F5344CB8AC3E}">
        <p14:creationId xmlns:p14="http://schemas.microsoft.com/office/powerpoint/2010/main" val="111909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51350" y="-1"/>
            <a:ext cx="4358850" cy="1657351"/>
          </a:xfrm>
        </p:spPr>
        <p:txBody>
          <a:bodyPr>
            <a:normAutofit/>
          </a:bodyPr>
          <a:lstStyle/>
          <a:p>
            <a:r>
              <a:rPr lang="en-US" dirty="0">
                <a:solidFill>
                  <a:schemeClr val="bg1"/>
                </a:solidFill>
                <a:latin typeface="Aharoni" panose="02010803020104030203" pitchFamily="2" charset="-79"/>
                <a:cs typeface="Aharoni" panose="02010803020104030203" pitchFamily="2" charset="-79"/>
              </a:rPr>
              <a:t>Core types of GBV</a:t>
            </a:r>
            <a:endParaRPr lang="en-IE" dirty="0">
              <a:solidFill>
                <a:schemeClr val="bg1"/>
              </a:solidFill>
              <a:latin typeface="Aharoni" panose="02010803020104030203" pitchFamily="2" charset="-79"/>
              <a:cs typeface="Aharoni" panose="02010803020104030203" pitchFamily="2" charset="-79"/>
            </a:endParaRPr>
          </a:p>
        </p:txBody>
      </p:sp>
      <p:sp>
        <p:nvSpPr>
          <p:cNvPr id="7" name="Rectangle 6"/>
          <p:cNvSpPr/>
          <p:nvPr/>
        </p:nvSpPr>
        <p:spPr>
          <a:xfrm rot="16200000">
            <a:off x="-3055725" y="3055725"/>
            <a:ext cx="6858000" cy="74654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entury Gothic" panose="020B0502020202020204"/>
                <a:ea typeface="+mn-ea"/>
                <a:cs typeface="+mn-cs"/>
              </a:rPr>
              <a:t>FORMS/TYPES</a:t>
            </a:r>
          </a:p>
        </p:txBody>
      </p:sp>
      <p:graphicFrame>
        <p:nvGraphicFramePr>
          <p:cNvPr id="11" name="Diagram 10"/>
          <p:cNvGraphicFramePr/>
          <p:nvPr>
            <p:extLst>
              <p:ext uri="{D42A27DB-BD31-4B8C-83A1-F6EECF244321}">
                <p14:modId xmlns:p14="http://schemas.microsoft.com/office/powerpoint/2010/main" val="3501143465"/>
              </p:ext>
            </p:extLst>
          </p:nvPr>
        </p:nvGraphicFramePr>
        <p:xfrm>
          <a:off x="4057650" y="247650"/>
          <a:ext cx="9109500" cy="6367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4041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4608" y="111003"/>
            <a:ext cx="10572750" cy="644135"/>
          </a:xfrm>
        </p:spPr>
        <p:txBody>
          <a:bodyPr>
            <a:normAutofit fontScale="90000"/>
          </a:bodyPr>
          <a:lstStyle/>
          <a:p>
            <a:r>
              <a:rPr lang="en-US" dirty="0">
                <a:solidFill>
                  <a:sysClr val="windowText" lastClr="000000"/>
                </a:solidFill>
                <a:latin typeface="Aharoni" panose="02010803020104030203" pitchFamily="2" charset="-79"/>
                <a:cs typeface="Aharoni" panose="02010803020104030203" pitchFamily="2" charset="-79"/>
              </a:rPr>
              <a:t>CONTRIBUTING FACTORS of GBV</a:t>
            </a:r>
            <a:endParaRPr lang="en-IE" dirty="0">
              <a:solidFill>
                <a:sysClr val="windowText" lastClr="000000"/>
              </a:solidFill>
              <a:latin typeface="Aharoni" panose="02010803020104030203" pitchFamily="2" charset="-79"/>
              <a:cs typeface="Aharoni" panose="02010803020104030203" pitchFamily="2" charset="-79"/>
            </a:endParaRPr>
          </a:p>
        </p:txBody>
      </p:sp>
      <p:graphicFrame>
        <p:nvGraphicFramePr>
          <p:cNvPr id="4" name="Diagram 3"/>
          <p:cNvGraphicFramePr/>
          <p:nvPr>
            <p:extLst>
              <p:ext uri="{D42A27DB-BD31-4B8C-83A1-F6EECF244321}">
                <p14:modId xmlns:p14="http://schemas.microsoft.com/office/powerpoint/2010/main" val="804010759"/>
              </p:ext>
            </p:extLst>
          </p:nvPr>
        </p:nvGraphicFramePr>
        <p:xfrm>
          <a:off x="142812" y="755138"/>
          <a:ext cx="9150474" cy="52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 Arrow Callout 2"/>
          <p:cNvSpPr/>
          <p:nvPr/>
        </p:nvSpPr>
        <p:spPr>
          <a:xfrm>
            <a:off x="9677400" y="0"/>
            <a:ext cx="2514600" cy="68580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mn-cs"/>
              </a:rPr>
              <a:t>EXACEBATING FACTORS</a:t>
            </a:r>
          </a:p>
        </p:txBody>
      </p:sp>
      <p:sp>
        <p:nvSpPr>
          <p:cNvPr id="5" name="Text Placeholder 1"/>
          <p:cNvSpPr txBox="1">
            <a:spLocks/>
          </p:cNvSpPr>
          <p:nvPr/>
        </p:nvSpPr>
        <p:spPr>
          <a:xfrm>
            <a:off x="524609" y="6210300"/>
            <a:ext cx="8543192" cy="647700"/>
          </a:xfrm>
          <a:prstGeom prst="rect">
            <a:avLst/>
          </a:prstGeom>
        </p:spPr>
        <p:txBody>
          <a:bodyPr>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C6BB"/>
              </a:buClr>
              <a:buSzTx/>
              <a:buFont typeface="Wingdings 2" charset="2"/>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For more examples of contributing factors see: </a:t>
            </a:r>
            <a:r>
              <a:rPr kumimoji="0" lang="en-US" sz="1400" b="0" i="1" u="none" strike="noStrike" kern="1200" cap="none" spc="0" normalizeH="0" baseline="0" noProof="0" dirty="0">
                <a:ln>
                  <a:noFill/>
                </a:ln>
                <a:solidFill>
                  <a:prstClr val="black"/>
                </a:solidFill>
                <a:effectLst/>
                <a:uLnTx/>
                <a:uFillTx/>
                <a:latin typeface="Century Gothic" panose="020B0502020202020204"/>
                <a:ea typeface="+mn-ea"/>
                <a:cs typeface="+mn-cs"/>
              </a:rPr>
              <a:t>IASC Guidelines for Integrated Gender-based Violence Interventions in Humanitarian Action (2015)</a:t>
            </a:r>
          </a:p>
        </p:txBody>
      </p:sp>
    </p:spTree>
    <p:extLst>
      <p:ext uri="{BB962C8B-B14F-4D97-AF65-F5344CB8AC3E}">
        <p14:creationId xmlns:p14="http://schemas.microsoft.com/office/powerpoint/2010/main" val="851200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1143000" y="0"/>
            <a:ext cx="8430358" cy="969963"/>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haroni" panose="02010803020104030203" pitchFamily="2" charset="-79"/>
                <a:ea typeface="+mj-ea"/>
                <a:cs typeface="Aharoni" panose="02010803020104030203" pitchFamily="2" charset="-79"/>
              </a:rPr>
              <a:t>CONSEQUENCES OF </a:t>
            </a:r>
            <a:r>
              <a:rPr lang="en-US" dirty="0">
                <a:solidFill>
                  <a:prstClr val="black"/>
                </a:solidFill>
                <a:latin typeface="Aharoni" panose="02010803020104030203" pitchFamily="2" charset="-79"/>
                <a:cs typeface="Aharoni" panose="02010803020104030203" pitchFamily="2" charset="-79"/>
              </a:rPr>
              <a:t>GBV</a:t>
            </a:r>
            <a:endParaRPr kumimoji="0" lang="en-IE" sz="4000" b="1" i="0" u="none" strike="noStrike" kern="1200" cap="none" spc="0" normalizeH="0" baseline="0" noProof="0" dirty="0">
              <a:ln>
                <a:noFill/>
              </a:ln>
              <a:solidFill>
                <a:prstClr val="black"/>
              </a:solidFill>
              <a:effectLst/>
              <a:uLnTx/>
              <a:uFillTx/>
              <a:latin typeface="Aharoni" panose="02010803020104030203" pitchFamily="2" charset="-79"/>
              <a:ea typeface="+mj-ea"/>
              <a:cs typeface="Aharoni" panose="02010803020104030203" pitchFamily="2" charset="-79"/>
            </a:endParaRPr>
          </a:p>
        </p:txBody>
      </p:sp>
      <p:sp>
        <p:nvSpPr>
          <p:cNvPr id="3" name="Rectangle 2"/>
          <p:cNvSpPr/>
          <p:nvPr/>
        </p:nvSpPr>
        <p:spPr>
          <a:xfrm rot="16200000">
            <a:off x="-3068245" y="3027755"/>
            <a:ext cx="6898489" cy="76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mn-cs"/>
              </a:rPr>
              <a:t>EFFECTS/CONSQUENCES</a:t>
            </a:r>
          </a:p>
        </p:txBody>
      </p:sp>
      <p:graphicFrame>
        <p:nvGraphicFramePr>
          <p:cNvPr id="4" name="Diagram 3"/>
          <p:cNvGraphicFramePr/>
          <p:nvPr>
            <p:extLst>
              <p:ext uri="{D42A27DB-BD31-4B8C-83A1-F6EECF244321}">
                <p14:modId xmlns:p14="http://schemas.microsoft.com/office/powerpoint/2010/main" val="3370424281"/>
              </p:ext>
            </p:extLst>
          </p:nvPr>
        </p:nvGraphicFramePr>
        <p:xfrm>
          <a:off x="1036394" y="1868487"/>
          <a:ext cx="3795956" cy="4652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5106744" y="1657350"/>
          <a:ext cx="3213100" cy="45910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p:cNvGraphicFramePr/>
          <p:nvPr>
            <p:extLst>
              <p:ext uri="{D42A27DB-BD31-4B8C-83A1-F6EECF244321}">
                <p14:modId xmlns:p14="http://schemas.microsoft.com/office/powerpoint/2010/main" val="1840074357"/>
              </p:ext>
            </p:extLst>
          </p:nvPr>
        </p:nvGraphicFramePr>
        <p:xfrm>
          <a:off x="8731250" y="1657350"/>
          <a:ext cx="3213100" cy="459105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 name="Rounded Rectangle 6"/>
          <p:cNvSpPr/>
          <p:nvPr/>
        </p:nvSpPr>
        <p:spPr>
          <a:xfrm>
            <a:off x="1143000" y="1181100"/>
            <a:ext cx="3562350" cy="47625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Physical</a:t>
            </a:r>
          </a:p>
        </p:txBody>
      </p:sp>
      <p:sp>
        <p:nvSpPr>
          <p:cNvPr id="8" name="Rounded Rectangle 7"/>
          <p:cNvSpPr/>
          <p:nvPr/>
        </p:nvSpPr>
        <p:spPr>
          <a:xfrm>
            <a:off x="5086350" y="1181100"/>
            <a:ext cx="3233494" cy="47625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Psychological</a:t>
            </a:r>
          </a:p>
        </p:txBody>
      </p:sp>
      <p:sp>
        <p:nvSpPr>
          <p:cNvPr id="9" name="Rounded Rectangle 8"/>
          <p:cNvSpPr/>
          <p:nvPr/>
        </p:nvSpPr>
        <p:spPr>
          <a:xfrm>
            <a:off x="8731250" y="1189831"/>
            <a:ext cx="3284294" cy="47625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Social</a:t>
            </a:r>
          </a:p>
        </p:txBody>
      </p:sp>
    </p:spTree>
    <p:extLst>
      <p:ext uri="{BB962C8B-B14F-4D97-AF65-F5344CB8AC3E}">
        <p14:creationId xmlns:p14="http://schemas.microsoft.com/office/powerpoint/2010/main" val="1451558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8122" y="488272"/>
            <a:ext cx="5669678" cy="3592750"/>
          </a:xfrm>
        </p:spPr>
        <p:txBody>
          <a:bodyPr>
            <a:normAutofit fontScale="90000"/>
          </a:bodyPr>
          <a:lstStyle/>
          <a:p>
            <a:br>
              <a:rPr lang="en-US" dirty="0">
                <a:solidFill>
                  <a:schemeClr val="tx1"/>
                </a:solidFill>
              </a:rPr>
            </a:br>
            <a:br>
              <a:rPr lang="en-US" dirty="0">
                <a:solidFill>
                  <a:schemeClr val="tx1"/>
                </a:solidFill>
              </a:rPr>
            </a:br>
            <a:r>
              <a:rPr lang="en-US" sz="3600" dirty="0">
                <a:solidFill>
                  <a:schemeClr val="bg1"/>
                </a:solidFill>
              </a:rPr>
              <a:t>1. Tree of oppression</a:t>
            </a:r>
            <a:br>
              <a:rPr lang="en-US" sz="3600" dirty="0">
                <a:solidFill>
                  <a:schemeClr val="bg1"/>
                </a:solidFill>
              </a:rPr>
            </a:br>
            <a:r>
              <a:rPr lang="en-US" sz="3600" dirty="0">
                <a:solidFill>
                  <a:schemeClr val="bg1"/>
                </a:solidFill>
              </a:rPr>
              <a:t>of women and girls</a:t>
            </a:r>
            <a:br>
              <a:rPr lang="en-US" sz="3600" dirty="0">
                <a:solidFill>
                  <a:schemeClr val="bg1"/>
                </a:solidFill>
              </a:rPr>
            </a:br>
            <a:br>
              <a:rPr lang="en-US" sz="3600" dirty="0">
                <a:solidFill>
                  <a:schemeClr val="bg1"/>
                </a:solidFill>
              </a:rPr>
            </a:br>
            <a:r>
              <a:rPr lang="en-US" sz="3600" dirty="0">
                <a:solidFill>
                  <a:schemeClr val="bg1"/>
                </a:solidFill>
              </a:rPr>
              <a:t>2.  Tree of empowerment </a:t>
            </a:r>
            <a:br>
              <a:rPr lang="en-US" sz="3600" dirty="0">
                <a:solidFill>
                  <a:schemeClr val="bg1"/>
                </a:solidFill>
              </a:rPr>
            </a:br>
            <a:r>
              <a:rPr lang="en-US" sz="3600" dirty="0">
                <a:solidFill>
                  <a:schemeClr val="bg1"/>
                </a:solidFill>
              </a:rPr>
              <a:t>for women and girls</a:t>
            </a:r>
            <a:br>
              <a:rPr lang="en-US" dirty="0">
                <a:solidFill>
                  <a:schemeClr val="tx1"/>
                </a:solidFill>
              </a:rPr>
            </a:br>
            <a:r>
              <a:rPr lang="en-US" dirty="0">
                <a:solidFill>
                  <a:schemeClr val="tx1"/>
                </a:solidFill>
              </a:rPr>
              <a:t> </a:t>
            </a: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5800" y="366947"/>
            <a:ext cx="3577493" cy="3835400"/>
          </a:xfrm>
          <a:prstGeom prst="rect">
            <a:avLst/>
          </a:prstGeom>
          <a:noFill/>
          <a:ln>
            <a:noFill/>
          </a:ln>
        </p:spPr>
      </p:pic>
    </p:spTree>
    <p:extLst>
      <p:ext uri="{BB962C8B-B14F-4D97-AF65-F5344CB8AC3E}">
        <p14:creationId xmlns:p14="http://schemas.microsoft.com/office/powerpoint/2010/main" val="673884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7676"/>
          <a:stretch/>
        </p:blipFill>
        <p:spPr>
          <a:xfrm>
            <a:off x="6698916" y="25401"/>
            <a:ext cx="4625399" cy="68326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829300" cy="6858000"/>
          </a:xfrm>
          <a:prstGeom prst="rect">
            <a:avLst/>
          </a:prstGeom>
        </p:spPr>
      </p:pic>
    </p:spTree>
    <p:extLst>
      <p:ext uri="{BB962C8B-B14F-4D97-AF65-F5344CB8AC3E}">
        <p14:creationId xmlns:p14="http://schemas.microsoft.com/office/powerpoint/2010/main" val="2135723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815592" y="2546839"/>
            <a:ext cx="4648200" cy="36576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ounded Rectangle 4"/>
          <p:cNvSpPr/>
          <p:nvPr/>
        </p:nvSpPr>
        <p:spPr>
          <a:xfrm>
            <a:off x="2010508" y="2432539"/>
            <a:ext cx="3780692" cy="1714499"/>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accent4">
                  <a:lumMod val="75000"/>
                </a:schemeClr>
              </a:buClr>
            </a:pPr>
            <a:r>
              <a:rPr lang="en-US" sz="2400" b="1" dirty="0">
                <a:solidFill>
                  <a:schemeClr val="bg1"/>
                </a:solidFill>
              </a:rPr>
              <a:t>Respect/ right to dignity and self-determination</a:t>
            </a:r>
          </a:p>
        </p:txBody>
      </p:sp>
      <p:sp>
        <p:nvSpPr>
          <p:cNvPr id="6" name="Rounded Rectangle 5"/>
          <p:cNvSpPr/>
          <p:nvPr/>
        </p:nvSpPr>
        <p:spPr>
          <a:xfrm>
            <a:off x="2010508" y="4633546"/>
            <a:ext cx="3792415" cy="1679331"/>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Right to safety </a:t>
            </a:r>
          </a:p>
        </p:txBody>
      </p:sp>
      <p:sp>
        <p:nvSpPr>
          <p:cNvPr id="7" name="Rounded Rectangle 6"/>
          <p:cNvSpPr/>
          <p:nvPr/>
        </p:nvSpPr>
        <p:spPr>
          <a:xfrm>
            <a:off x="6400799" y="4633546"/>
            <a:ext cx="3780692" cy="1707174"/>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accent4">
                  <a:lumMod val="75000"/>
                </a:schemeClr>
              </a:buClr>
            </a:pPr>
            <a:r>
              <a:rPr lang="en-US" sz="2400" b="1" dirty="0">
                <a:solidFill>
                  <a:schemeClr val="bg1"/>
                </a:solidFill>
              </a:rPr>
              <a:t>Non-discrimination </a:t>
            </a:r>
          </a:p>
        </p:txBody>
      </p:sp>
      <p:sp>
        <p:nvSpPr>
          <p:cNvPr id="8" name="Rounded Rectangle 7"/>
          <p:cNvSpPr/>
          <p:nvPr/>
        </p:nvSpPr>
        <p:spPr>
          <a:xfrm>
            <a:off x="6400799" y="2439864"/>
            <a:ext cx="3752851" cy="1707174"/>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Clr>
                <a:schemeClr val="accent4">
                  <a:lumMod val="75000"/>
                </a:schemeClr>
              </a:buClr>
            </a:pPr>
            <a:r>
              <a:rPr lang="en-US" sz="2400" b="1" dirty="0">
                <a:solidFill>
                  <a:schemeClr val="bg1"/>
                </a:solidFill>
              </a:rPr>
              <a:t>Right to confidentiality </a:t>
            </a:r>
          </a:p>
        </p:txBody>
      </p:sp>
      <p:sp>
        <p:nvSpPr>
          <p:cNvPr id="11" name="Title 1"/>
          <p:cNvSpPr txBox="1">
            <a:spLocks/>
          </p:cNvSpPr>
          <p:nvPr/>
        </p:nvSpPr>
        <p:spPr>
          <a:xfrm>
            <a:off x="516924" y="418736"/>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Guiding Principles of VAWG/GBV</a:t>
            </a:r>
          </a:p>
        </p:txBody>
      </p:sp>
    </p:spTree>
    <p:extLst>
      <p:ext uri="{BB962C8B-B14F-4D97-AF65-F5344CB8AC3E}">
        <p14:creationId xmlns:p14="http://schemas.microsoft.com/office/powerpoint/2010/main" val="394823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Guiding Principles</a:t>
            </a:r>
          </a:p>
        </p:txBody>
      </p:sp>
      <p:sp>
        <p:nvSpPr>
          <p:cNvPr id="3" name="Content Placeholder 2"/>
          <p:cNvSpPr>
            <a:spLocks noGrp="1"/>
          </p:cNvSpPr>
          <p:nvPr>
            <p:ph idx="1"/>
          </p:nvPr>
        </p:nvSpPr>
        <p:spPr>
          <a:xfrm>
            <a:off x="827424" y="3221489"/>
            <a:ext cx="10554574" cy="3636511"/>
          </a:xfrm>
        </p:spPr>
        <p:txBody>
          <a:bodyPr>
            <a:noAutofit/>
          </a:bodyPr>
          <a:lstStyle/>
          <a:p>
            <a:pPr indent="-457200">
              <a:buClr>
                <a:schemeClr val="accent4">
                  <a:lumMod val="75000"/>
                </a:schemeClr>
              </a:buClr>
              <a:buNone/>
            </a:pPr>
            <a:r>
              <a:rPr lang="en-US" sz="3600" b="1" dirty="0"/>
              <a:t>Right to safety </a:t>
            </a:r>
          </a:p>
          <a:p>
            <a:pPr indent="-457200">
              <a:buClr>
                <a:schemeClr val="accent4">
                  <a:lumMod val="75000"/>
                </a:schemeClr>
              </a:buClr>
              <a:buNone/>
            </a:pPr>
            <a:endParaRPr lang="en-US" sz="1600" b="1" dirty="0"/>
          </a:p>
          <a:p>
            <a:pPr marL="571500" lvl="1" indent="-571500">
              <a:buClr>
                <a:schemeClr val="accent4">
                  <a:lumMod val="75000"/>
                </a:schemeClr>
              </a:buClr>
              <a:buFont typeface="Wingdings" panose="05000000000000000000" pitchFamily="2" charset="2"/>
              <a:buChar char="q"/>
            </a:pPr>
            <a:r>
              <a:rPr lang="en-US" sz="3600" dirty="0"/>
              <a:t>Physical and emotional safety </a:t>
            </a:r>
          </a:p>
          <a:p>
            <a:pPr marL="571500" lvl="1" indent="-571500">
              <a:buClr>
                <a:schemeClr val="accent4">
                  <a:lumMod val="75000"/>
                </a:schemeClr>
              </a:buClr>
              <a:buFont typeface="Wingdings" panose="05000000000000000000" pitchFamily="2" charset="2"/>
              <a:buChar char="q"/>
            </a:pPr>
            <a:r>
              <a:rPr lang="en-US" sz="3600" dirty="0"/>
              <a:t>ALL of our actions prioritize and safeguard the well-being of all women and girls, including survivors</a:t>
            </a:r>
          </a:p>
          <a:p>
            <a:pPr lvl="1" indent="-457200">
              <a:buClr>
                <a:schemeClr val="accent4">
                  <a:lumMod val="75000"/>
                </a:schemeClr>
              </a:buClr>
              <a:buFont typeface="Arial" panose="020B0604020202020204" pitchFamily="34" charset="0"/>
              <a:buChar char="•"/>
            </a:pPr>
            <a:endParaRPr lang="en-US" sz="3600" dirty="0"/>
          </a:p>
          <a:p>
            <a:pPr marL="128016" lvl="1" indent="-457200">
              <a:buClr>
                <a:schemeClr val="accent4">
                  <a:lumMod val="75000"/>
                </a:schemeClr>
              </a:buClr>
              <a:buNone/>
            </a:pPr>
            <a:endParaRPr lang="en-US" sz="3600" dirty="0"/>
          </a:p>
        </p:txBody>
      </p:sp>
    </p:spTree>
    <p:extLst>
      <p:ext uri="{BB962C8B-B14F-4D97-AF65-F5344CB8AC3E}">
        <p14:creationId xmlns:p14="http://schemas.microsoft.com/office/powerpoint/2010/main" val="263138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368" y="2368063"/>
            <a:ext cx="11149263" cy="4207208"/>
          </a:xfrm>
        </p:spPr>
        <p:txBody>
          <a:bodyPr>
            <a:normAutofit fontScale="77500" lnSpcReduction="20000"/>
          </a:bodyPr>
          <a:lstStyle/>
          <a:p>
            <a:pPr indent="-457200">
              <a:buClr>
                <a:schemeClr val="accent4">
                  <a:lumMod val="75000"/>
                </a:schemeClr>
              </a:buClr>
              <a:buNone/>
            </a:pPr>
            <a:r>
              <a:rPr lang="en-US" sz="4100" b="1" dirty="0"/>
              <a:t>Right to confidentiality </a:t>
            </a:r>
          </a:p>
          <a:p>
            <a:pPr marL="0" lvl="1" indent="0">
              <a:buClr>
                <a:schemeClr val="accent4">
                  <a:lumMod val="75000"/>
                </a:schemeClr>
              </a:buClr>
              <a:buNone/>
            </a:pPr>
            <a:endParaRPr lang="en-US" sz="1200" b="1" dirty="0"/>
          </a:p>
          <a:p>
            <a:pPr marL="457200" lvl="1" indent="-457200">
              <a:buClr>
                <a:schemeClr val="accent4">
                  <a:lumMod val="75000"/>
                </a:schemeClr>
              </a:buClr>
              <a:buFont typeface="Wingdings" panose="05000000000000000000" pitchFamily="2" charset="2"/>
              <a:buChar char="q"/>
            </a:pPr>
            <a:r>
              <a:rPr lang="en-US" sz="2800" dirty="0"/>
              <a:t>Safe and confidential referrals </a:t>
            </a:r>
          </a:p>
          <a:p>
            <a:pPr marL="457200" lvl="1" indent="-457200">
              <a:buClr>
                <a:schemeClr val="accent4">
                  <a:lumMod val="75000"/>
                </a:schemeClr>
              </a:buClr>
              <a:buFont typeface="Wingdings" panose="05000000000000000000" pitchFamily="2" charset="2"/>
              <a:buChar char="q"/>
            </a:pPr>
            <a:r>
              <a:rPr lang="en-US" sz="2800" dirty="0"/>
              <a:t>When making a referral, only relevant details are shared, and only with the permission of the woman, girl or survivor</a:t>
            </a:r>
          </a:p>
          <a:p>
            <a:pPr marL="457200" lvl="1" indent="-457200">
              <a:buClr>
                <a:schemeClr val="accent4">
                  <a:lumMod val="75000"/>
                </a:schemeClr>
              </a:buClr>
              <a:buFont typeface="Wingdings" panose="05000000000000000000" pitchFamily="2" charset="2"/>
              <a:buChar char="q"/>
            </a:pPr>
            <a:r>
              <a:rPr lang="en-US" sz="2800" dirty="0"/>
              <a:t>Information on women and girls who access the Centers must not be shared</a:t>
            </a:r>
          </a:p>
          <a:p>
            <a:pPr marL="457200" lvl="1" indent="-457200">
              <a:buClr>
                <a:schemeClr val="accent4">
                  <a:lumMod val="75000"/>
                </a:schemeClr>
              </a:buClr>
              <a:buFont typeface="Wingdings" panose="05000000000000000000" pitchFamily="2" charset="2"/>
              <a:buChar char="q"/>
            </a:pPr>
            <a:r>
              <a:rPr lang="en-US" sz="2800" dirty="0"/>
              <a:t>Sharing information happens on a need-to-know basis or in line with center protocols, or laws and policies</a:t>
            </a:r>
          </a:p>
          <a:p>
            <a:pPr marL="457200" lvl="1" indent="-457200">
              <a:buClr>
                <a:schemeClr val="accent4">
                  <a:lumMod val="75000"/>
                </a:schemeClr>
              </a:buClr>
              <a:buFont typeface="Wingdings" panose="05000000000000000000" pitchFamily="2" charset="2"/>
              <a:buChar char="q"/>
            </a:pPr>
            <a:r>
              <a:rPr lang="en-US" sz="2800" dirty="0"/>
              <a:t>Permission is obtained from women and girls before sharing information </a:t>
            </a:r>
          </a:p>
          <a:p>
            <a:pPr marL="457200" lvl="1" indent="-457200">
              <a:buClr>
                <a:schemeClr val="accent4">
                  <a:lumMod val="75000"/>
                </a:schemeClr>
              </a:buClr>
              <a:buFont typeface="Wingdings" panose="05000000000000000000" pitchFamily="2" charset="2"/>
              <a:buChar char="q"/>
            </a:pPr>
            <a:r>
              <a:rPr lang="en-US" sz="2800" dirty="0"/>
              <a:t>Photos and videos are not taken in the Centers</a:t>
            </a:r>
          </a:p>
        </p:txBody>
      </p:sp>
      <p:sp>
        <p:nvSpPr>
          <p:cNvPr id="5" name="Title 1"/>
          <p:cNvSpPr>
            <a:spLocks noGrp="1"/>
          </p:cNvSpPr>
          <p:nvPr>
            <p:ph type="title"/>
          </p:nvPr>
        </p:nvSpPr>
        <p:spPr>
          <a:xfrm>
            <a:off x="810000" y="447188"/>
            <a:ext cx="10571998" cy="970450"/>
          </a:xfrm>
        </p:spPr>
        <p:txBody>
          <a:bodyPr/>
          <a:lstStyle/>
          <a:p>
            <a:r>
              <a:rPr lang="en-US" dirty="0"/>
              <a:t>Guiding Principles</a:t>
            </a:r>
          </a:p>
        </p:txBody>
      </p:sp>
    </p:spTree>
    <p:extLst>
      <p:ext uri="{BB962C8B-B14F-4D97-AF65-F5344CB8AC3E}">
        <p14:creationId xmlns:p14="http://schemas.microsoft.com/office/powerpoint/2010/main" val="2167228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3468" y="2464987"/>
            <a:ext cx="9720262" cy="4022725"/>
          </a:xfrm>
        </p:spPr>
        <p:txBody>
          <a:bodyPr>
            <a:normAutofit fontScale="85000" lnSpcReduction="20000"/>
          </a:bodyPr>
          <a:lstStyle/>
          <a:p>
            <a:pPr indent="-457200">
              <a:buClr>
                <a:schemeClr val="accent4">
                  <a:lumMod val="75000"/>
                </a:schemeClr>
              </a:buClr>
              <a:buNone/>
            </a:pPr>
            <a:r>
              <a:rPr lang="en-US" sz="3800" b="1" dirty="0"/>
              <a:t>Respect: Right to dignity and self-determination</a:t>
            </a:r>
          </a:p>
          <a:p>
            <a:pPr indent="-457200">
              <a:buClr>
                <a:schemeClr val="accent4">
                  <a:lumMod val="75000"/>
                </a:schemeClr>
              </a:buClr>
              <a:buNone/>
            </a:pPr>
            <a:endParaRPr lang="en-US" sz="3200" b="1" dirty="0"/>
          </a:p>
          <a:p>
            <a:pPr marL="457200" lvl="1" indent="-457200">
              <a:buClr>
                <a:schemeClr val="accent4">
                  <a:lumMod val="75000"/>
                </a:schemeClr>
              </a:buClr>
              <a:buFont typeface="Wingdings" panose="05000000000000000000" pitchFamily="2" charset="2"/>
              <a:buChar char="q"/>
            </a:pPr>
            <a:r>
              <a:rPr lang="en-US" sz="3200" dirty="0"/>
              <a:t>Validating, non-blaming and non-judgmental approach for all women and girls</a:t>
            </a:r>
          </a:p>
          <a:p>
            <a:pPr marL="457200" lvl="1" indent="-457200">
              <a:buClr>
                <a:schemeClr val="accent4">
                  <a:lumMod val="75000"/>
                </a:schemeClr>
              </a:buClr>
              <a:buFont typeface="Wingdings" panose="05000000000000000000" pitchFamily="2" charset="2"/>
              <a:buChar char="q"/>
            </a:pPr>
            <a:r>
              <a:rPr lang="en-US" sz="3200" dirty="0"/>
              <a:t>Value women and girls, including survivors, and care about their experience, history and future </a:t>
            </a:r>
          </a:p>
          <a:p>
            <a:pPr marL="457200" lvl="1" indent="-457200">
              <a:buClr>
                <a:schemeClr val="accent4">
                  <a:lumMod val="75000"/>
                </a:schemeClr>
              </a:buClr>
              <a:buFont typeface="Wingdings" panose="05000000000000000000" pitchFamily="2" charset="2"/>
              <a:buChar char="q"/>
            </a:pPr>
            <a:r>
              <a:rPr lang="en-US" sz="3200" dirty="0"/>
              <a:t>Women and girls, including survivors, make their own decisions about support, services and care and this is valued and upheld in the Centers</a:t>
            </a:r>
          </a:p>
        </p:txBody>
      </p:sp>
      <p:sp>
        <p:nvSpPr>
          <p:cNvPr id="4" name="Title 1"/>
          <p:cNvSpPr txBox="1">
            <a:spLocks/>
          </p:cNvSpPr>
          <p:nvPr/>
        </p:nvSpPr>
        <p:spPr>
          <a:xfrm>
            <a:off x="1235868" y="481907"/>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Guiding Principles</a:t>
            </a:r>
          </a:p>
        </p:txBody>
      </p:sp>
    </p:spTree>
    <p:extLst>
      <p:ext uri="{BB962C8B-B14F-4D97-AF65-F5344CB8AC3E}">
        <p14:creationId xmlns:p14="http://schemas.microsoft.com/office/powerpoint/2010/main" val="13291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Guiding Principles</a:t>
            </a:r>
          </a:p>
        </p:txBody>
      </p:sp>
      <p:sp>
        <p:nvSpPr>
          <p:cNvPr id="3" name="Content Placeholder 2"/>
          <p:cNvSpPr>
            <a:spLocks noGrp="1"/>
          </p:cNvSpPr>
          <p:nvPr>
            <p:ph idx="1"/>
          </p:nvPr>
        </p:nvSpPr>
        <p:spPr>
          <a:xfrm>
            <a:off x="965229" y="2505653"/>
            <a:ext cx="10261539" cy="3942039"/>
          </a:xfrm>
        </p:spPr>
        <p:txBody>
          <a:bodyPr>
            <a:noAutofit/>
          </a:bodyPr>
          <a:lstStyle/>
          <a:p>
            <a:pPr indent="-457200">
              <a:buClr>
                <a:schemeClr val="accent4">
                  <a:lumMod val="75000"/>
                </a:schemeClr>
              </a:buClr>
              <a:buNone/>
            </a:pPr>
            <a:r>
              <a:rPr lang="en-US" sz="3200" b="1" dirty="0"/>
              <a:t>Non-discrimination </a:t>
            </a:r>
          </a:p>
          <a:p>
            <a:pPr indent="-457200">
              <a:buClr>
                <a:schemeClr val="accent4">
                  <a:lumMod val="75000"/>
                </a:schemeClr>
              </a:buClr>
              <a:buNone/>
            </a:pPr>
            <a:endParaRPr lang="en-US" sz="1100" b="1" dirty="0"/>
          </a:p>
          <a:p>
            <a:pPr marL="457200" lvl="1" indent="-457200">
              <a:buClr>
                <a:schemeClr val="accent4">
                  <a:lumMod val="75000"/>
                </a:schemeClr>
              </a:buClr>
              <a:buFont typeface="Wingdings" panose="05000000000000000000" pitchFamily="2" charset="2"/>
              <a:buChar char="q"/>
            </a:pPr>
            <a:r>
              <a:rPr lang="en-US" sz="2800" dirty="0"/>
              <a:t>Every adult or child, regardless of her/his sex, should be accorded equal care and support</a:t>
            </a:r>
          </a:p>
          <a:p>
            <a:pPr marL="457200" lvl="1" indent="-457200">
              <a:buClr>
                <a:schemeClr val="accent4">
                  <a:lumMod val="75000"/>
                </a:schemeClr>
              </a:buClr>
              <a:buFont typeface="Wingdings" panose="05000000000000000000" pitchFamily="2" charset="2"/>
              <a:buChar char="q"/>
            </a:pPr>
            <a:r>
              <a:rPr lang="en-US" sz="2800" dirty="0"/>
              <a:t>All women and girls, including survivors, should receive equal and fair treatment, care and support regardless of their race, religion, nationality or sexual orientation</a:t>
            </a:r>
          </a:p>
        </p:txBody>
      </p:sp>
    </p:spTree>
    <p:extLst>
      <p:ext uri="{BB962C8B-B14F-4D97-AF65-F5344CB8AC3E}">
        <p14:creationId xmlns:p14="http://schemas.microsoft.com/office/powerpoint/2010/main" val="3252556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1985184167"/>
              </p:ext>
            </p:extLst>
          </p:nvPr>
        </p:nvGraphicFramePr>
        <p:xfrm>
          <a:off x="112077" y="0"/>
          <a:ext cx="12079923" cy="690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C:\Users\User\Desktop\1206559771244501049nicubunu_Stick_figure_female.svg.med.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17882" y="4609402"/>
            <a:ext cx="356235" cy="756920"/>
          </a:xfrm>
          <a:prstGeom prst="rect">
            <a:avLst/>
          </a:prstGeom>
          <a:noFill/>
          <a:ln>
            <a:noFill/>
          </a:ln>
        </p:spPr>
      </p:pic>
      <p:sp>
        <p:nvSpPr>
          <p:cNvPr id="4" name="Title 3"/>
          <p:cNvSpPr>
            <a:spLocks noGrp="1"/>
          </p:cNvSpPr>
          <p:nvPr>
            <p:ph type="title" idx="4294967295"/>
          </p:nvPr>
        </p:nvSpPr>
        <p:spPr>
          <a:xfrm>
            <a:off x="5207820" y="4987862"/>
            <a:ext cx="1776357" cy="1431988"/>
          </a:xfrm>
        </p:spPr>
        <p:txBody>
          <a:bodyPr/>
          <a:lstStyle/>
          <a:p>
            <a:pPr algn="ctr"/>
            <a:r>
              <a:rPr lang="en-US" sz="2000" dirty="0">
                <a:solidFill>
                  <a:schemeClr val="bg1"/>
                </a:solidFill>
              </a:rPr>
              <a:t>Women, Girl and Survivor Centered </a:t>
            </a:r>
          </a:p>
        </p:txBody>
      </p:sp>
    </p:spTree>
    <p:extLst>
      <p:ext uri="{BB962C8B-B14F-4D97-AF65-F5344CB8AC3E}">
        <p14:creationId xmlns:p14="http://schemas.microsoft.com/office/powerpoint/2010/main" val="2861337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22A2-A3A8-3D43-862C-92D040892708}"/>
              </a:ext>
            </a:extLst>
          </p:cNvPr>
          <p:cNvSpPr>
            <a:spLocks noGrp="1"/>
          </p:cNvSpPr>
          <p:nvPr>
            <p:ph type="title"/>
          </p:nvPr>
        </p:nvSpPr>
        <p:spPr/>
        <p:txBody>
          <a:bodyPr/>
          <a:lstStyle/>
          <a:p>
            <a:r>
              <a:rPr lang="en-US" dirty="0"/>
              <a:t>Feminist Data Collection</a:t>
            </a:r>
          </a:p>
        </p:txBody>
      </p:sp>
      <p:sp>
        <p:nvSpPr>
          <p:cNvPr id="3" name="Text Placeholder 2">
            <a:extLst>
              <a:ext uri="{FF2B5EF4-FFF2-40B4-BE49-F238E27FC236}">
                <a16:creationId xmlns:a16="http://schemas.microsoft.com/office/drawing/2014/main" id="{854180E5-EAE9-AA4E-8239-B992E451CFB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9069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4B24-0545-0A4D-A93A-EBCE4B4D2680}"/>
              </a:ext>
            </a:extLst>
          </p:cNvPr>
          <p:cNvSpPr>
            <a:spLocks noGrp="1"/>
          </p:cNvSpPr>
          <p:nvPr>
            <p:ph type="title"/>
          </p:nvPr>
        </p:nvSpPr>
        <p:spPr/>
        <p:txBody>
          <a:bodyPr/>
          <a:lstStyle/>
          <a:p>
            <a:r>
              <a:rPr lang="en-US" sz="3200" dirty="0"/>
              <a:t>Feminist Data Collection</a:t>
            </a:r>
          </a:p>
        </p:txBody>
      </p:sp>
      <p:sp>
        <p:nvSpPr>
          <p:cNvPr id="4" name="Text Placeholder 3">
            <a:extLst>
              <a:ext uri="{FF2B5EF4-FFF2-40B4-BE49-F238E27FC236}">
                <a16:creationId xmlns:a16="http://schemas.microsoft.com/office/drawing/2014/main" id="{2AE86FA8-70D8-EF4B-AC77-C76E7ADE7DE9}"/>
              </a:ext>
            </a:extLst>
          </p:cNvPr>
          <p:cNvSpPr>
            <a:spLocks noGrp="1"/>
          </p:cNvSpPr>
          <p:nvPr>
            <p:ph type="body" sz="half" idx="2"/>
          </p:nvPr>
        </p:nvSpPr>
        <p:spPr/>
        <p:txBody>
          <a:bodyPr/>
          <a:lstStyle/>
          <a:p>
            <a:endParaRPr lang="en-US" dirty="0"/>
          </a:p>
        </p:txBody>
      </p:sp>
      <p:graphicFrame>
        <p:nvGraphicFramePr>
          <p:cNvPr id="6" name="Diagram 5">
            <a:extLst>
              <a:ext uri="{FF2B5EF4-FFF2-40B4-BE49-F238E27FC236}">
                <a16:creationId xmlns:a16="http://schemas.microsoft.com/office/drawing/2014/main" id="{377110D0-6CF7-064D-8C51-B3F28D7AF1AE}"/>
              </a:ext>
            </a:extLst>
          </p:cNvPr>
          <p:cNvGraphicFramePr/>
          <p:nvPr>
            <p:extLst>
              <p:ext uri="{D42A27DB-BD31-4B8C-83A1-F6EECF244321}">
                <p14:modId xmlns:p14="http://schemas.microsoft.com/office/powerpoint/2010/main" val="1992052993"/>
              </p:ext>
            </p:extLst>
          </p:nvPr>
        </p:nvGraphicFramePr>
        <p:xfrm>
          <a:off x="5077921" y="446088"/>
          <a:ext cx="6626398" cy="6037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5822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06942-01D4-B24A-83EC-2E931798BF23}"/>
              </a:ext>
            </a:extLst>
          </p:cNvPr>
          <p:cNvSpPr>
            <a:spLocks noGrp="1"/>
          </p:cNvSpPr>
          <p:nvPr>
            <p:ph type="title"/>
          </p:nvPr>
        </p:nvSpPr>
        <p:spPr/>
        <p:txBody>
          <a:bodyPr/>
          <a:lstStyle/>
          <a:p>
            <a:r>
              <a:rPr lang="en-US" dirty="0"/>
              <a:t>Feminist Data Collection</a:t>
            </a:r>
          </a:p>
        </p:txBody>
      </p:sp>
      <p:sp>
        <p:nvSpPr>
          <p:cNvPr id="3" name="Content Placeholder 2">
            <a:extLst>
              <a:ext uri="{FF2B5EF4-FFF2-40B4-BE49-F238E27FC236}">
                <a16:creationId xmlns:a16="http://schemas.microsoft.com/office/drawing/2014/main" id="{997A7F25-3572-9F47-8F06-5D7557408719}"/>
              </a:ext>
            </a:extLst>
          </p:cNvPr>
          <p:cNvSpPr>
            <a:spLocks noGrp="1"/>
          </p:cNvSpPr>
          <p:nvPr>
            <p:ph idx="1"/>
          </p:nvPr>
        </p:nvSpPr>
        <p:spPr>
          <a:xfrm>
            <a:off x="543732" y="2330143"/>
            <a:ext cx="4609469" cy="4351338"/>
          </a:xfrm>
        </p:spPr>
        <p:txBody>
          <a:bodyPr/>
          <a:lstStyle/>
          <a:p>
            <a:r>
              <a:rPr lang="en-US" sz="2400" dirty="0"/>
              <a:t>What are our shared definitions in this work?</a:t>
            </a:r>
          </a:p>
          <a:p>
            <a:pPr marL="0" indent="0">
              <a:buNone/>
            </a:pPr>
            <a:endParaRPr lang="en-US" sz="2400" dirty="0"/>
          </a:p>
          <a:p>
            <a:r>
              <a:rPr lang="en-US" altLang="en-US" sz="2400" dirty="0"/>
              <a:t>Feminist approaches include having a shared understanding of definitions from the outset! </a:t>
            </a:r>
            <a:endParaRPr lang="en-US" sz="2400" dirty="0"/>
          </a:p>
          <a:p>
            <a:pPr marL="0" indent="0">
              <a:buNone/>
            </a:pPr>
            <a:endParaRPr lang="en-US" dirty="0"/>
          </a:p>
          <a:p>
            <a:endParaRPr lang="en-US" dirty="0"/>
          </a:p>
        </p:txBody>
      </p:sp>
      <p:pic>
        <p:nvPicPr>
          <p:cNvPr id="4" name="Picture 2" descr="Image result for sustainability word cloud women's rights">
            <a:extLst>
              <a:ext uri="{FF2B5EF4-FFF2-40B4-BE49-F238E27FC236}">
                <a16:creationId xmlns:a16="http://schemas.microsoft.com/office/drawing/2014/main" id="{675E32F2-873C-6F40-92F1-014209B56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7669" y="2600812"/>
            <a:ext cx="6477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034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0B75-E304-8B41-8A04-E983E24498CD}"/>
              </a:ext>
            </a:extLst>
          </p:cNvPr>
          <p:cNvSpPr>
            <a:spLocks noGrp="1"/>
          </p:cNvSpPr>
          <p:nvPr>
            <p:ph type="title"/>
          </p:nvPr>
        </p:nvSpPr>
        <p:spPr/>
        <p:txBody>
          <a:bodyPr/>
          <a:lstStyle/>
          <a:p>
            <a:r>
              <a:rPr lang="en-US" dirty="0"/>
              <a:t>Terminology and Language</a:t>
            </a:r>
          </a:p>
        </p:txBody>
      </p:sp>
      <p:sp>
        <p:nvSpPr>
          <p:cNvPr id="3" name="Text Placeholder 2">
            <a:extLst>
              <a:ext uri="{FF2B5EF4-FFF2-40B4-BE49-F238E27FC236}">
                <a16:creationId xmlns:a16="http://schemas.microsoft.com/office/drawing/2014/main" id="{C8624DB1-887A-0643-876D-5CDEADE160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51100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8E65C-7619-7F41-9C94-391A079C6AE3}"/>
              </a:ext>
            </a:extLst>
          </p:cNvPr>
          <p:cNvSpPr>
            <a:spLocks noGrp="1"/>
          </p:cNvSpPr>
          <p:nvPr>
            <p:ph type="title"/>
          </p:nvPr>
        </p:nvSpPr>
        <p:spPr/>
        <p:txBody>
          <a:bodyPr/>
          <a:lstStyle/>
          <a:p>
            <a:r>
              <a:rPr lang="en-US" sz="3600" dirty="0"/>
              <a:t>Review of GBV Words, Terms and Definitions</a:t>
            </a:r>
          </a:p>
        </p:txBody>
      </p:sp>
      <p:sp>
        <p:nvSpPr>
          <p:cNvPr id="3" name="Content Placeholder 2">
            <a:extLst>
              <a:ext uri="{FF2B5EF4-FFF2-40B4-BE49-F238E27FC236}">
                <a16:creationId xmlns:a16="http://schemas.microsoft.com/office/drawing/2014/main" id="{5F03A276-4C22-BE46-BB8D-0B784F26144B}"/>
              </a:ext>
            </a:extLst>
          </p:cNvPr>
          <p:cNvSpPr>
            <a:spLocks noGrp="1"/>
          </p:cNvSpPr>
          <p:nvPr>
            <p:ph idx="1"/>
          </p:nvPr>
        </p:nvSpPr>
        <p:spPr/>
        <p:txBody>
          <a:bodyPr>
            <a:normAutofit/>
          </a:bodyPr>
          <a:lstStyle/>
          <a:p>
            <a:r>
              <a:rPr lang="en-US" sz="2400" dirty="0"/>
              <a:t>Ask a group to list all of the GBV words, terms and definitions that may come up during data collection. </a:t>
            </a:r>
          </a:p>
          <a:p>
            <a:r>
              <a:rPr lang="en-US" sz="2400" dirty="0"/>
              <a:t>Bring in the international definitions of these and discuss them.</a:t>
            </a:r>
          </a:p>
          <a:p>
            <a:r>
              <a:rPr lang="en-US" sz="2400" dirty="0"/>
              <a:t>Then think about how the team will convey these accurately in the language(s) that will be used during data collection. Make a note of these when you agree on them, so that the whole team has copies for the data collection.</a:t>
            </a:r>
          </a:p>
        </p:txBody>
      </p:sp>
    </p:spTree>
    <p:extLst>
      <p:ext uri="{BB962C8B-B14F-4D97-AF65-F5344CB8AC3E}">
        <p14:creationId xmlns:p14="http://schemas.microsoft.com/office/powerpoint/2010/main" val="3723401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6F0B2-15AA-4D40-8376-9452A6AF3339}"/>
              </a:ext>
            </a:extLst>
          </p:cNvPr>
          <p:cNvSpPr>
            <a:spLocks noGrp="1"/>
          </p:cNvSpPr>
          <p:nvPr>
            <p:ph type="title"/>
          </p:nvPr>
        </p:nvSpPr>
        <p:spPr/>
        <p:txBody>
          <a:bodyPr/>
          <a:lstStyle/>
          <a:p>
            <a:r>
              <a:rPr lang="en-US" dirty="0"/>
              <a:t>Standard Definitions</a:t>
            </a:r>
          </a:p>
        </p:txBody>
      </p:sp>
      <p:sp>
        <p:nvSpPr>
          <p:cNvPr id="5" name="Content Placeholder 4">
            <a:extLst>
              <a:ext uri="{FF2B5EF4-FFF2-40B4-BE49-F238E27FC236}">
                <a16:creationId xmlns:a16="http://schemas.microsoft.com/office/drawing/2014/main" id="{E511F0FF-1C96-4C48-82DC-F187E4DC68BD}"/>
              </a:ext>
            </a:extLst>
          </p:cNvPr>
          <p:cNvSpPr>
            <a:spLocks noGrp="1"/>
          </p:cNvSpPr>
          <p:nvPr>
            <p:ph idx="1"/>
          </p:nvPr>
        </p:nvSpPr>
        <p:spPr/>
        <p:txBody>
          <a:bodyPr/>
          <a:lstStyle/>
          <a:p>
            <a:r>
              <a:rPr lang="en-US" dirty="0"/>
              <a:t>GBV</a:t>
            </a:r>
          </a:p>
          <a:p>
            <a:r>
              <a:rPr lang="en-US" dirty="0"/>
              <a:t>Domestic violence</a:t>
            </a:r>
          </a:p>
          <a:p>
            <a:r>
              <a:rPr lang="en-US" dirty="0"/>
              <a:t>Intimate partner violence</a:t>
            </a:r>
          </a:p>
          <a:p>
            <a:r>
              <a:rPr lang="en-US" dirty="0"/>
              <a:t>Sexual violence</a:t>
            </a:r>
          </a:p>
          <a:p>
            <a:r>
              <a:rPr lang="en-US" dirty="0"/>
              <a:t>Sexual harassment</a:t>
            </a:r>
          </a:p>
          <a:p>
            <a:r>
              <a:rPr lang="en-US" dirty="0"/>
              <a:t>Sexual exploitation and abuse</a:t>
            </a:r>
          </a:p>
          <a:p>
            <a:r>
              <a:rPr lang="en-US" dirty="0"/>
              <a:t>[Others that the group raises that may come up during the data collection ]</a:t>
            </a:r>
          </a:p>
        </p:txBody>
      </p:sp>
    </p:spTree>
    <p:extLst>
      <p:ext uri="{BB962C8B-B14F-4D97-AF65-F5344CB8AC3E}">
        <p14:creationId xmlns:p14="http://schemas.microsoft.com/office/powerpoint/2010/main" val="3127342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A9BC0-E0DE-214E-A4FF-8810552AECC5}"/>
              </a:ext>
            </a:extLst>
          </p:cNvPr>
          <p:cNvSpPr>
            <a:spLocks noGrp="1"/>
          </p:cNvSpPr>
          <p:nvPr>
            <p:ph type="title"/>
          </p:nvPr>
        </p:nvSpPr>
        <p:spPr/>
        <p:txBody>
          <a:bodyPr/>
          <a:lstStyle/>
          <a:p>
            <a:r>
              <a:rPr lang="en-US" dirty="0"/>
              <a:t>Tools Review and Practice</a:t>
            </a:r>
          </a:p>
        </p:txBody>
      </p:sp>
      <p:sp>
        <p:nvSpPr>
          <p:cNvPr id="3" name="Text Placeholder 2">
            <a:extLst>
              <a:ext uri="{FF2B5EF4-FFF2-40B4-BE49-F238E27FC236}">
                <a16:creationId xmlns:a16="http://schemas.microsoft.com/office/drawing/2014/main" id="{DC24C0F8-3968-4149-A877-AF042568C3A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36844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D89AA-96B3-B846-9936-F76B9B32B243}"/>
              </a:ext>
            </a:extLst>
          </p:cNvPr>
          <p:cNvSpPr>
            <a:spLocks noGrp="1"/>
          </p:cNvSpPr>
          <p:nvPr>
            <p:ph type="title"/>
          </p:nvPr>
        </p:nvSpPr>
        <p:spPr/>
        <p:txBody>
          <a:bodyPr/>
          <a:lstStyle/>
          <a:p>
            <a:r>
              <a:rPr lang="en-US" dirty="0"/>
              <a:t>Note-Taking</a:t>
            </a:r>
          </a:p>
        </p:txBody>
      </p:sp>
      <p:sp>
        <p:nvSpPr>
          <p:cNvPr id="3" name="Content Placeholder 2">
            <a:extLst>
              <a:ext uri="{FF2B5EF4-FFF2-40B4-BE49-F238E27FC236}">
                <a16:creationId xmlns:a16="http://schemas.microsoft.com/office/drawing/2014/main" id="{10307370-D11C-7445-997A-773534053DCE}"/>
              </a:ext>
            </a:extLst>
          </p:cNvPr>
          <p:cNvSpPr>
            <a:spLocks noGrp="1"/>
          </p:cNvSpPr>
          <p:nvPr>
            <p:ph idx="1"/>
          </p:nvPr>
        </p:nvSpPr>
        <p:spPr/>
        <p:txBody>
          <a:bodyPr>
            <a:normAutofit/>
          </a:bodyPr>
          <a:lstStyle/>
          <a:p>
            <a:r>
              <a:rPr lang="en-US" sz="3200" dirty="0"/>
              <a:t> Review of documents</a:t>
            </a:r>
          </a:p>
          <a:p>
            <a:pPr lvl="1"/>
            <a:r>
              <a:rPr lang="en-US" sz="2800" dirty="0"/>
              <a:t> Guidance for Note-Takers</a:t>
            </a:r>
          </a:p>
          <a:p>
            <a:pPr lvl="1"/>
            <a:r>
              <a:rPr lang="en-US" sz="2800" dirty="0"/>
              <a:t> FGD Notes Template</a:t>
            </a:r>
          </a:p>
          <a:p>
            <a:pPr lvl="1"/>
            <a:r>
              <a:rPr lang="en-US" sz="2800" dirty="0"/>
              <a:t> KII Notes Template</a:t>
            </a:r>
          </a:p>
        </p:txBody>
      </p:sp>
    </p:spTree>
    <p:extLst>
      <p:ext uri="{BB962C8B-B14F-4D97-AF65-F5344CB8AC3E}">
        <p14:creationId xmlns:p14="http://schemas.microsoft.com/office/powerpoint/2010/main" val="3318092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E017-C170-AA49-99AB-C0A59BFF0CA0}"/>
              </a:ext>
            </a:extLst>
          </p:cNvPr>
          <p:cNvSpPr>
            <a:spLocks noGrp="1"/>
          </p:cNvSpPr>
          <p:nvPr>
            <p:ph type="title"/>
          </p:nvPr>
        </p:nvSpPr>
        <p:spPr/>
        <p:txBody>
          <a:bodyPr/>
          <a:lstStyle/>
          <a:p>
            <a:r>
              <a:rPr lang="en-US" dirty="0"/>
              <a:t>FGD Tools</a:t>
            </a:r>
          </a:p>
        </p:txBody>
      </p:sp>
      <p:sp>
        <p:nvSpPr>
          <p:cNvPr id="3" name="Content Placeholder 2">
            <a:extLst>
              <a:ext uri="{FF2B5EF4-FFF2-40B4-BE49-F238E27FC236}">
                <a16:creationId xmlns:a16="http://schemas.microsoft.com/office/drawing/2014/main" id="{43A22A82-7DCD-6642-A62F-ECA4D368FB8B}"/>
              </a:ext>
            </a:extLst>
          </p:cNvPr>
          <p:cNvSpPr>
            <a:spLocks noGrp="1"/>
          </p:cNvSpPr>
          <p:nvPr>
            <p:ph idx="1"/>
          </p:nvPr>
        </p:nvSpPr>
        <p:spPr/>
        <p:txBody>
          <a:bodyPr>
            <a:normAutofit/>
          </a:bodyPr>
          <a:lstStyle/>
          <a:p>
            <a:r>
              <a:rPr lang="en-US" sz="2400" dirty="0"/>
              <a:t>Review of both tools and discussion/Q&amp;A</a:t>
            </a:r>
          </a:p>
          <a:p>
            <a:r>
              <a:rPr lang="en-US" sz="2400" dirty="0"/>
              <a:t>Who will use this tool?</a:t>
            </a:r>
          </a:p>
          <a:p>
            <a:r>
              <a:rPr lang="en-US" sz="2400" dirty="0"/>
              <a:t>Let’s practice!</a:t>
            </a:r>
          </a:p>
          <a:p>
            <a:endParaRPr lang="en-US" sz="2400" dirty="0"/>
          </a:p>
        </p:txBody>
      </p:sp>
    </p:spTree>
    <p:extLst>
      <p:ext uri="{BB962C8B-B14F-4D97-AF65-F5344CB8AC3E}">
        <p14:creationId xmlns:p14="http://schemas.microsoft.com/office/powerpoint/2010/main" val="1744287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F2EC0-4E6C-0744-9D69-C3C63A630680}"/>
              </a:ext>
            </a:extLst>
          </p:cNvPr>
          <p:cNvSpPr>
            <a:spLocks noGrp="1"/>
          </p:cNvSpPr>
          <p:nvPr>
            <p:ph type="title"/>
          </p:nvPr>
        </p:nvSpPr>
        <p:spPr/>
        <p:txBody>
          <a:bodyPr/>
          <a:lstStyle/>
          <a:p>
            <a:r>
              <a:rPr lang="en-US" dirty="0"/>
              <a:t>Staff Perception Survey Tool</a:t>
            </a:r>
          </a:p>
        </p:txBody>
      </p:sp>
      <p:sp>
        <p:nvSpPr>
          <p:cNvPr id="3" name="Content Placeholder 2">
            <a:extLst>
              <a:ext uri="{FF2B5EF4-FFF2-40B4-BE49-F238E27FC236}">
                <a16:creationId xmlns:a16="http://schemas.microsoft.com/office/drawing/2014/main" id="{1E879D5E-AA4E-784E-A61F-9EDED4E01BCA}"/>
              </a:ext>
            </a:extLst>
          </p:cNvPr>
          <p:cNvSpPr>
            <a:spLocks noGrp="1"/>
          </p:cNvSpPr>
          <p:nvPr>
            <p:ph idx="1"/>
          </p:nvPr>
        </p:nvSpPr>
        <p:spPr/>
        <p:txBody>
          <a:bodyPr>
            <a:normAutofit/>
          </a:bodyPr>
          <a:lstStyle/>
          <a:p>
            <a:r>
              <a:rPr lang="en-US" sz="2800" dirty="0"/>
              <a:t>Review of both tools and discussion/Q&amp;A</a:t>
            </a:r>
          </a:p>
          <a:p>
            <a:r>
              <a:rPr lang="en-US" sz="2800" dirty="0"/>
              <a:t>Who will use this tool?</a:t>
            </a:r>
          </a:p>
          <a:p>
            <a:r>
              <a:rPr lang="en-US" sz="2800" dirty="0"/>
              <a:t>Let’s practice!</a:t>
            </a:r>
          </a:p>
          <a:p>
            <a:endParaRPr lang="en-US" sz="2800" dirty="0"/>
          </a:p>
        </p:txBody>
      </p:sp>
    </p:spTree>
    <p:extLst>
      <p:ext uri="{BB962C8B-B14F-4D97-AF65-F5344CB8AC3E}">
        <p14:creationId xmlns:p14="http://schemas.microsoft.com/office/powerpoint/2010/main" val="1402203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8A6BA-2858-A045-A4C1-CBA35674BD64}"/>
              </a:ext>
            </a:extLst>
          </p:cNvPr>
          <p:cNvSpPr>
            <a:spLocks noGrp="1"/>
          </p:cNvSpPr>
          <p:nvPr>
            <p:ph type="title"/>
          </p:nvPr>
        </p:nvSpPr>
        <p:spPr/>
        <p:txBody>
          <a:bodyPr/>
          <a:lstStyle/>
          <a:p>
            <a:r>
              <a:rPr lang="en-US" dirty="0"/>
              <a:t>Observational Checklist Tool</a:t>
            </a:r>
          </a:p>
        </p:txBody>
      </p:sp>
      <p:sp>
        <p:nvSpPr>
          <p:cNvPr id="3" name="Content Placeholder 2">
            <a:extLst>
              <a:ext uri="{FF2B5EF4-FFF2-40B4-BE49-F238E27FC236}">
                <a16:creationId xmlns:a16="http://schemas.microsoft.com/office/drawing/2014/main" id="{FA9438B0-7901-FA40-AA69-AF2982373011}"/>
              </a:ext>
            </a:extLst>
          </p:cNvPr>
          <p:cNvSpPr>
            <a:spLocks noGrp="1"/>
          </p:cNvSpPr>
          <p:nvPr>
            <p:ph idx="1"/>
          </p:nvPr>
        </p:nvSpPr>
        <p:spPr/>
        <p:txBody>
          <a:bodyPr>
            <a:normAutofit/>
          </a:bodyPr>
          <a:lstStyle/>
          <a:p>
            <a:r>
              <a:rPr lang="en-US" sz="2400" dirty="0"/>
              <a:t>Review of both tools and discussion/Q&amp;A</a:t>
            </a:r>
          </a:p>
          <a:p>
            <a:r>
              <a:rPr lang="en-US" sz="2400" dirty="0"/>
              <a:t>Who will use this tool?</a:t>
            </a:r>
          </a:p>
          <a:p>
            <a:r>
              <a:rPr lang="en-US" sz="2400" dirty="0"/>
              <a:t>When might you use this tool and discussion on focus areas</a:t>
            </a:r>
          </a:p>
        </p:txBody>
      </p:sp>
    </p:spTree>
    <p:extLst>
      <p:ext uri="{BB962C8B-B14F-4D97-AF65-F5344CB8AC3E}">
        <p14:creationId xmlns:p14="http://schemas.microsoft.com/office/powerpoint/2010/main" val="3666573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6C791-F6D0-CE46-AEB9-3661D9A8D149}"/>
              </a:ext>
            </a:extLst>
          </p:cNvPr>
          <p:cNvSpPr>
            <a:spLocks noGrp="1"/>
          </p:cNvSpPr>
          <p:nvPr>
            <p:ph type="title"/>
          </p:nvPr>
        </p:nvSpPr>
        <p:spPr/>
        <p:txBody>
          <a:bodyPr/>
          <a:lstStyle/>
          <a:p>
            <a:r>
              <a:rPr lang="en-US" dirty="0"/>
              <a:t>KII Tool</a:t>
            </a:r>
          </a:p>
        </p:txBody>
      </p:sp>
      <p:sp>
        <p:nvSpPr>
          <p:cNvPr id="3" name="Content Placeholder 2">
            <a:extLst>
              <a:ext uri="{FF2B5EF4-FFF2-40B4-BE49-F238E27FC236}">
                <a16:creationId xmlns:a16="http://schemas.microsoft.com/office/drawing/2014/main" id="{FA19F429-ACE7-6C45-87C4-F3C13F1FB54A}"/>
              </a:ext>
            </a:extLst>
          </p:cNvPr>
          <p:cNvSpPr>
            <a:spLocks noGrp="1"/>
          </p:cNvSpPr>
          <p:nvPr>
            <p:ph idx="1"/>
          </p:nvPr>
        </p:nvSpPr>
        <p:spPr/>
        <p:txBody>
          <a:bodyPr>
            <a:normAutofit/>
          </a:bodyPr>
          <a:lstStyle/>
          <a:p>
            <a:r>
              <a:rPr lang="en-US" sz="2400" dirty="0"/>
              <a:t>Review of both tools and discussion/Q&amp;A</a:t>
            </a:r>
          </a:p>
          <a:p>
            <a:r>
              <a:rPr lang="en-US" sz="2400" dirty="0"/>
              <a:t>Who will use this tool?</a:t>
            </a:r>
          </a:p>
          <a:p>
            <a:r>
              <a:rPr lang="en-US" sz="2400" dirty="0"/>
              <a:t>Let’s practice!</a:t>
            </a:r>
          </a:p>
          <a:p>
            <a:pPr marL="0" indent="0">
              <a:buNone/>
            </a:pPr>
            <a:endParaRPr lang="en-US" sz="2400" dirty="0"/>
          </a:p>
        </p:txBody>
      </p:sp>
    </p:spTree>
    <p:extLst>
      <p:ext uri="{BB962C8B-B14F-4D97-AF65-F5344CB8AC3E}">
        <p14:creationId xmlns:p14="http://schemas.microsoft.com/office/powerpoint/2010/main" val="1327567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1125A-78CB-CF41-BEE7-D9DE45EB51E6}"/>
              </a:ext>
            </a:extLst>
          </p:cNvPr>
          <p:cNvSpPr>
            <a:spLocks noGrp="1"/>
          </p:cNvSpPr>
          <p:nvPr>
            <p:ph type="title"/>
          </p:nvPr>
        </p:nvSpPr>
        <p:spPr/>
        <p:txBody>
          <a:bodyPr/>
          <a:lstStyle/>
          <a:p>
            <a:r>
              <a:rPr lang="en-US" dirty="0"/>
              <a:t>Note-Taking </a:t>
            </a:r>
          </a:p>
        </p:txBody>
      </p:sp>
      <p:sp>
        <p:nvSpPr>
          <p:cNvPr id="3" name="Content Placeholder 2">
            <a:extLst>
              <a:ext uri="{FF2B5EF4-FFF2-40B4-BE49-F238E27FC236}">
                <a16:creationId xmlns:a16="http://schemas.microsoft.com/office/drawing/2014/main" id="{804DDF60-EAA2-EC40-A9CB-918937553A17}"/>
              </a:ext>
            </a:extLst>
          </p:cNvPr>
          <p:cNvSpPr>
            <a:spLocks noGrp="1"/>
          </p:cNvSpPr>
          <p:nvPr>
            <p:ph idx="1"/>
          </p:nvPr>
        </p:nvSpPr>
        <p:spPr/>
        <p:txBody>
          <a:bodyPr>
            <a:normAutofit/>
          </a:bodyPr>
          <a:lstStyle/>
          <a:p>
            <a:r>
              <a:rPr lang="en-US" sz="2000" dirty="0"/>
              <a:t>Quick revisit to what we learned about note-taking</a:t>
            </a:r>
          </a:p>
          <a:p>
            <a:r>
              <a:rPr lang="en-US" sz="2000" dirty="0"/>
              <a:t>Do you feel comfortable with what needs to happen?</a:t>
            </a:r>
          </a:p>
          <a:p>
            <a:r>
              <a:rPr lang="en-US" sz="2000" dirty="0"/>
              <a:t>Q&amp;A</a:t>
            </a:r>
          </a:p>
        </p:txBody>
      </p:sp>
    </p:spTree>
    <p:extLst>
      <p:ext uri="{BB962C8B-B14F-4D97-AF65-F5344CB8AC3E}">
        <p14:creationId xmlns:p14="http://schemas.microsoft.com/office/powerpoint/2010/main" val="32300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F2F4-9C99-394D-A70E-276587806A35}"/>
              </a:ext>
            </a:extLst>
          </p:cNvPr>
          <p:cNvSpPr>
            <a:spLocks noGrp="1"/>
          </p:cNvSpPr>
          <p:nvPr>
            <p:ph type="title"/>
          </p:nvPr>
        </p:nvSpPr>
        <p:spPr/>
        <p:txBody>
          <a:bodyPr>
            <a:normAutofit fontScale="90000"/>
          </a:bodyPr>
          <a:lstStyle/>
          <a:p>
            <a:r>
              <a:rPr lang="en-US" dirty="0"/>
              <a:t>Barometer Implementation Schedule</a:t>
            </a:r>
          </a:p>
        </p:txBody>
      </p:sp>
      <p:sp>
        <p:nvSpPr>
          <p:cNvPr id="3" name="Text Placeholder 2">
            <a:extLst>
              <a:ext uri="{FF2B5EF4-FFF2-40B4-BE49-F238E27FC236}">
                <a16:creationId xmlns:a16="http://schemas.microsoft.com/office/drawing/2014/main" id="{F58F7EF0-6D47-8A43-BE32-385D64B7351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17637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E474-5294-4744-A89B-1E0BC0EAC5EF}"/>
              </a:ext>
            </a:extLst>
          </p:cNvPr>
          <p:cNvSpPr>
            <a:spLocks noGrp="1"/>
          </p:cNvSpPr>
          <p:nvPr>
            <p:ph type="title"/>
          </p:nvPr>
        </p:nvSpPr>
        <p:spPr/>
        <p:txBody>
          <a:bodyPr/>
          <a:lstStyle/>
          <a:p>
            <a:r>
              <a:rPr lang="en-US" dirty="0"/>
              <a:t>Implementation Schedule</a:t>
            </a:r>
          </a:p>
        </p:txBody>
      </p:sp>
      <p:sp>
        <p:nvSpPr>
          <p:cNvPr id="3" name="Content Placeholder 2">
            <a:extLst>
              <a:ext uri="{FF2B5EF4-FFF2-40B4-BE49-F238E27FC236}">
                <a16:creationId xmlns:a16="http://schemas.microsoft.com/office/drawing/2014/main" id="{FC6E9ED4-A769-3A46-9263-ACD18DFA6663}"/>
              </a:ext>
            </a:extLst>
          </p:cNvPr>
          <p:cNvSpPr>
            <a:spLocks noGrp="1"/>
          </p:cNvSpPr>
          <p:nvPr>
            <p:ph idx="1"/>
          </p:nvPr>
        </p:nvSpPr>
        <p:spPr/>
        <p:txBody>
          <a:bodyPr/>
          <a:lstStyle/>
          <a:p>
            <a:r>
              <a:rPr lang="en-US" dirty="0"/>
              <a:t>[Add details regarding your specific: schedule, including locations, target groups, times, logistics, data collection activities, etc.]</a:t>
            </a:r>
          </a:p>
        </p:txBody>
      </p:sp>
    </p:spTree>
    <p:extLst>
      <p:ext uri="{BB962C8B-B14F-4D97-AF65-F5344CB8AC3E}">
        <p14:creationId xmlns:p14="http://schemas.microsoft.com/office/powerpoint/2010/main" val="483873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0717-DBB5-9645-873A-28D56B193409}"/>
              </a:ext>
            </a:extLst>
          </p:cNvPr>
          <p:cNvSpPr>
            <a:spLocks noGrp="1"/>
          </p:cNvSpPr>
          <p:nvPr>
            <p:ph type="title"/>
          </p:nvPr>
        </p:nvSpPr>
        <p:spPr/>
        <p:txBody>
          <a:bodyPr>
            <a:normAutofit fontScale="90000"/>
          </a:bodyPr>
          <a:lstStyle/>
          <a:p>
            <a:r>
              <a:rPr lang="en-US" dirty="0"/>
              <a:t>Ethical and Safety Considerations </a:t>
            </a:r>
            <a:br>
              <a:rPr lang="en-US" dirty="0"/>
            </a:br>
            <a:r>
              <a:rPr lang="en-US" dirty="0"/>
              <a:t>and Security</a:t>
            </a:r>
          </a:p>
        </p:txBody>
      </p:sp>
      <p:sp>
        <p:nvSpPr>
          <p:cNvPr id="3" name="Text Placeholder 2">
            <a:extLst>
              <a:ext uri="{FF2B5EF4-FFF2-40B4-BE49-F238E27FC236}">
                <a16:creationId xmlns:a16="http://schemas.microsoft.com/office/drawing/2014/main" id="{FBD2855A-F202-0345-974D-6898348F915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66938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054A-B06A-DC4E-959E-7F66EBDEE239}"/>
              </a:ext>
            </a:extLst>
          </p:cNvPr>
          <p:cNvSpPr>
            <a:spLocks noGrp="1"/>
          </p:cNvSpPr>
          <p:nvPr>
            <p:ph type="title"/>
          </p:nvPr>
        </p:nvSpPr>
        <p:spPr/>
        <p:txBody>
          <a:bodyPr/>
          <a:lstStyle/>
          <a:p>
            <a:r>
              <a:rPr lang="en-US" dirty="0"/>
              <a:t>Safety and Security</a:t>
            </a:r>
          </a:p>
        </p:txBody>
      </p:sp>
      <p:sp>
        <p:nvSpPr>
          <p:cNvPr id="3" name="Content Placeholder 2">
            <a:extLst>
              <a:ext uri="{FF2B5EF4-FFF2-40B4-BE49-F238E27FC236}">
                <a16:creationId xmlns:a16="http://schemas.microsoft.com/office/drawing/2014/main" id="{5CA804C7-4672-C743-93A8-84200E6353BE}"/>
              </a:ext>
            </a:extLst>
          </p:cNvPr>
          <p:cNvSpPr>
            <a:spLocks noGrp="1"/>
          </p:cNvSpPr>
          <p:nvPr>
            <p:ph idx="1"/>
          </p:nvPr>
        </p:nvSpPr>
        <p:spPr/>
        <p:txBody>
          <a:bodyPr>
            <a:normAutofit/>
          </a:bodyPr>
          <a:lstStyle/>
          <a:p>
            <a:r>
              <a:rPr lang="en-US" sz="2000" dirty="0"/>
              <a:t>Confidentiality and privacy</a:t>
            </a:r>
          </a:p>
          <a:p>
            <a:r>
              <a:rPr lang="en-US" sz="2000" dirty="0"/>
              <a:t>Data protection</a:t>
            </a:r>
          </a:p>
          <a:p>
            <a:r>
              <a:rPr lang="en-US" sz="2000" dirty="0"/>
              <a:t>Informed consent</a:t>
            </a:r>
          </a:p>
          <a:p>
            <a:r>
              <a:rPr lang="en-US" sz="2000" dirty="0"/>
              <a:t>Security risks, benefits and considerations</a:t>
            </a:r>
          </a:p>
          <a:p>
            <a:r>
              <a:rPr lang="en-US" sz="2000" dirty="0"/>
              <a:t>Security assessments, procedures and protocols</a:t>
            </a:r>
          </a:p>
          <a:p>
            <a:r>
              <a:rPr lang="en-US" sz="2000" dirty="0"/>
              <a:t>Safe identification and referrals to services and support when survivors disclose during the Barometer implementation</a:t>
            </a:r>
          </a:p>
        </p:txBody>
      </p:sp>
    </p:spTree>
    <p:extLst>
      <p:ext uri="{BB962C8B-B14F-4D97-AF65-F5344CB8AC3E}">
        <p14:creationId xmlns:p14="http://schemas.microsoft.com/office/powerpoint/2010/main" val="4228704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7423-61CB-5348-8499-EF2A43E75CC8}"/>
              </a:ext>
            </a:extLst>
          </p:cNvPr>
          <p:cNvSpPr>
            <a:spLocks noGrp="1"/>
          </p:cNvSpPr>
          <p:nvPr>
            <p:ph type="title"/>
          </p:nvPr>
        </p:nvSpPr>
        <p:spPr/>
        <p:txBody>
          <a:bodyPr/>
          <a:lstStyle/>
          <a:p>
            <a:r>
              <a:rPr lang="en-US" dirty="0"/>
              <a:t>Safety and Security</a:t>
            </a:r>
          </a:p>
        </p:txBody>
      </p:sp>
      <p:sp>
        <p:nvSpPr>
          <p:cNvPr id="3" name="Content Placeholder 2">
            <a:extLst>
              <a:ext uri="{FF2B5EF4-FFF2-40B4-BE49-F238E27FC236}">
                <a16:creationId xmlns:a16="http://schemas.microsoft.com/office/drawing/2014/main" id="{AA065043-6610-0446-A592-0EA379CB00DE}"/>
              </a:ext>
            </a:extLst>
          </p:cNvPr>
          <p:cNvSpPr>
            <a:spLocks noGrp="1"/>
          </p:cNvSpPr>
          <p:nvPr>
            <p:ph idx="1"/>
          </p:nvPr>
        </p:nvSpPr>
        <p:spPr/>
        <p:txBody>
          <a:bodyPr>
            <a:normAutofit/>
          </a:bodyPr>
          <a:lstStyle/>
          <a:p>
            <a:r>
              <a:rPr lang="en-US" sz="2400" dirty="0"/>
              <a:t>[Add the main points from your security protocol here]</a:t>
            </a:r>
          </a:p>
          <a:p>
            <a:r>
              <a:rPr lang="en-US" sz="2400" dirty="0"/>
              <a:t>Let’s practice!</a:t>
            </a:r>
          </a:p>
        </p:txBody>
      </p:sp>
    </p:spTree>
    <p:extLst>
      <p:ext uri="{BB962C8B-B14F-4D97-AF65-F5344CB8AC3E}">
        <p14:creationId xmlns:p14="http://schemas.microsoft.com/office/powerpoint/2010/main" val="3659791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1812-AB81-FD41-99F6-303238A18607}"/>
              </a:ext>
            </a:extLst>
          </p:cNvPr>
          <p:cNvSpPr>
            <a:spLocks noGrp="1"/>
          </p:cNvSpPr>
          <p:nvPr>
            <p:ph type="title"/>
          </p:nvPr>
        </p:nvSpPr>
        <p:spPr/>
        <p:txBody>
          <a:bodyPr>
            <a:normAutofit/>
          </a:bodyPr>
          <a:lstStyle/>
          <a:p>
            <a:r>
              <a:rPr lang="en-US" dirty="0"/>
              <a:t>Team Roles and Responsibilities</a:t>
            </a:r>
          </a:p>
        </p:txBody>
      </p:sp>
      <p:sp>
        <p:nvSpPr>
          <p:cNvPr id="3" name="Text Placeholder 2">
            <a:extLst>
              <a:ext uri="{FF2B5EF4-FFF2-40B4-BE49-F238E27FC236}">
                <a16:creationId xmlns:a16="http://schemas.microsoft.com/office/drawing/2014/main" id="{45707334-F8D0-684A-9EFC-1115A83B936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348542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D7C2-18FD-5C44-AC6A-DC4EB7B68C17}"/>
              </a:ext>
            </a:extLst>
          </p:cNvPr>
          <p:cNvSpPr>
            <a:spLocks noGrp="1"/>
          </p:cNvSpPr>
          <p:nvPr>
            <p:ph type="title"/>
          </p:nvPr>
        </p:nvSpPr>
        <p:spPr/>
        <p:txBody>
          <a:bodyPr/>
          <a:lstStyle/>
          <a:p>
            <a:r>
              <a:rPr lang="en-US" dirty="0"/>
              <a:t>Team Roles </a:t>
            </a:r>
          </a:p>
        </p:txBody>
      </p:sp>
      <p:sp>
        <p:nvSpPr>
          <p:cNvPr id="3" name="Content Placeholder 2">
            <a:extLst>
              <a:ext uri="{FF2B5EF4-FFF2-40B4-BE49-F238E27FC236}">
                <a16:creationId xmlns:a16="http://schemas.microsoft.com/office/drawing/2014/main" id="{FFDEB66B-7B15-B64D-87BA-764F21DE18ED}"/>
              </a:ext>
            </a:extLst>
          </p:cNvPr>
          <p:cNvSpPr>
            <a:spLocks noGrp="1"/>
          </p:cNvSpPr>
          <p:nvPr>
            <p:ph idx="1"/>
          </p:nvPr>
        </p:nvSpPr>
        <p:spPr/>
        <p:txBody>
          <a:bodyPr>
            <a:normAutofit/>
          </a:bodyPr>
          <a:lstStyle/>
          <a:p>
            <a:r>
              <a:rPr lang="en-US" sz="2000" dirty="0"/>
              <a:t>Team Leader</a:t>
            </a:r>
          </a:p>
          <a:p>
            <a:r>
              <a:rPr lang="en-US" sz="2000" dirty="0"/>
              <a:t>Facilitator</a:t>
            </a:r>
          </a:p>
          <a:p>
            <a:r>
              <a:rPr lang="en-US" sz="2000" dirty="0"/>
              <a:t>Note-Taker/ support</a:t>
            </a:r>
          </a:p>
          <a:p>
            <a:r>
              <a:rPr lang="en-US" sz="2000" dirty="0"/>
              <a:t>Interpreter</a:t>
            </a:r>
          </a:p>
          <a:p>
            <a:r>
              <a:rPr lang="en-US" sz="2000" dirty="0"/>
              <a:t>GBV Case Worker/ Manager/ Responder</a:t>
            </a:r>
          </a:p>
        </p:txBody>
      </p:sp>
    </p:spTree>
    <p:extLst>
      <p:ext uri="{BB962C8B-B14F-4D97-AF65-F5344CB8AC3E}">
        <p14:creationId xmlns:p14="http://schemas.microsoft.com/office/powerpoint/2010/main" val="13771229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96F4-DA89-0A40-9C66-96CBD209BF1A}"/>
              </a:ext>
            </a:extLst>
          </p:cNvPr>
          <p:cNvSpPr>
            <a:spLocks noGrp="1"/>
          </p:cNvSpPr>
          <p:nvPr>
            <p:ph type="title"/>
          </p:nvPr>
        </p:nvSpPr>
        <p:spPr/>
        <p:txBody>
          <a:bodyPr/>
          <a:lstStyle/>
          <a:p>
            <a:r>
              <a:rPr lang="en-US" dirty="0"/>
              <a:t>Assigning Data Collection Activities</a:t>
            </a:r>
          </a:p>
        </p:txBody>
      </p:sp>
      <p:sp>
        <p:nvSpPr>
          <p:cNvPr id="3" name="Content Placeholder 2">
            <a:extLst>
              <a:ext uri="{FF2B5EF4-FFF2-40B4-BE49-F238E27FC236}">
                <a16:creationId xmlns:a16="http://schemas.microsoft.com/office/drawing/2014/main" id="{133EFC93-68D4-A547-ABE4-C97C3839D05C}"/>
              </a:ext>
            </a:extLst>
          </p:cNvPr>
          <p:cNvSpPr>
            <a:spLocks noGrp="1"/>
          </p:cNvSpPr>
          <p:nvPr>
            <p:ph idx="1"/>
          </p:nvPr>
        </p:nvSpPr>
        <p:spPr/>
        <p:txBody>
          <a:bodyPr>
            <a:normAutofit/>
          </a:bodyPr>
          <a:lstStyle/>
          <a:p>
            <a:r>
              <a:rPr lang="en-US" sz="2400" dirty="0"/>
              <a:t>Assign names to the different activities in data collection schedule.</a:t>
            </a:r>
          </a:p>
          <a:p>
            <a:r>
              <a:rPr lang="en-US" sz="2400" dirty="0"/>
              <a:t>Discuss who will taking each activity.</a:t>
            </a:r>
          </a:p>
        </p:txBody>
      </p:sp>
    </p:spTree>
    <p:extLst>
      <p:ext uri="{BB962C8B-B14F-4D97-AF65-F5344CB8AC3E}">
        <p14:creationId xmlns:p14="http://schemas.microsoft.com/office/powerpoint/2010/main" val="1380384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3E5A-5FF4-E44B-B5AE-7B9570BD663B}"/>
              </a:ext>
            </a:extLst>
          </p:cNvPr>
          <p:cNvSpPr>
            <a:spLocks noGrp="1"/>
          </p:cNvSpPr>
          <p:nvPr>
            <p:ph type="title"/>
          </p:nvPr>
        </p:nvSpPr>
        <p:spPr/>
        <p:txBody>
          <a:bodyPr>
            <a:normAutofit fontScale="90000"/>
          </a:bodyPr>
          <a:lstStyle/>
          <a:p>
            <a:r>
              <a:rPr lang="en-US" dirty="0"/>
              <a:t>Group Agreements and </a:t>
            </a:r>
            <a:br>
              <a:rPr lang="en-US" dirty="0"/>
            </a:br>
            <a:r>
              <a:rPr lang="en-US" dirty="0"/>
              <a:t>Code of Conduct </a:t>
            </a:r>
          </a:p>
        </p:txBody>
      </p:sp>
      <p:sp>
        <p:nvSpPr>
          <p:cNvPr id="3" name="Text Placeholder 2">
            <a:extLst>
              <a:ext uri="{FF2B5EF4-FFF2-40B4-BE49-F238E27FC236}">
                <a16:creationId xmlns:a16="http://schemas.microsoft.com/office/drawing/2014/main" id="{4A2D801E-E22A-7540-B6BF-D56000D5DB6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84893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45D38-E1BA-4D46-84A5-6F531F09CDC4}"/>
              </a:ext>
            </a:extLst>
          </p:cNvPr>
          <p:cNvSpPr>
            <a:spLocks noGrp="1"/>
          </p:cNvSpPr>
          <p:nvPr>
            <p:ph type="title"/>
          </p:nvPr>
        </p:nvSpPr>
        <p:spPr/>
        <p:txBody>
          <a:bodyPr/>
          <a:lstStyle/>
          <a:p>
            <a:r>
              <a:rPr lang="en-US" dirty="0"/>
              <a:t>Group Agreements</a:t>
            </a:r>
          </a:p>
        </p:txBody>
      </p:sp>
      <p:sp>
        <p:nvSpPr>
          <p:cNvPr id="3" name="Content Placeholder 2">
            <a:extLst>
              <a:ext uri="{FF2B5EF4-FFF2-40B4-BE49-F238E27FC236}">
                <a16:creationId xmlns:a16="http://schemas.microsoft.com/office/drawing/2014/main" id="{7442FF7F-C073-1C4D-BCFA-76DEC0CBE910}"/>
              </a:ext>
            </a:extLst>
          </p:cNvPr>
          <p:cNvSpPr>
            <a:spLocks noGrp="1"/>
          </p:cNvSpPr>
          <p:nvPr>
            <p:ph idx="1"/>
          </p:nvPr>
        </p:nvSpPr>
        <p:spPr/>
        <p:txBody>
          <a:bodyPr>
            <a:normAutofit/>
          </a:bodyPr>
          <a:lstStyle/>
          <a:p>
            <a:r>
              <a:rPr lang="en-US" sz="2400" dirty="0"/>
              <a:t>Check and make sure it is clear what each team member is doing and that all are in agreement.</a:t>
            </a:r>
          </a:p>
          <a:p>
            <a:r>
              <a:rPr lang="en-US" sz="2400" dirty="0"/>
              <a:t>Important areas for discussion for agreement</a:t>
            </a:r>
          </a:p>
          <a:p>
            <a:r>
              <a:rPr lang="en-US" sz="2400" dirty="0"/>
              <a:t>Q&amp;A</a:t>
            </a:r>
          </a:p>
        </p:txBody>
      </p:sp>
    </p:spTree>
    <p:extLst>
      <p:ext uri="{BB962C8B-B14F-4D97-AF65-F5344CB8AC3E}">
        <p14:creationId xmlns:p14="http://schemas.microsoft.com/office/powerpoint/2010/main" val="2485992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74E7-7FA9-B849-BD3D-C958D0B8CEA4}"/>
              </a:ext>
            </a:extLst>
          </p:cNvPr>
          <p:cNvSpPr>
            <a:spLocks noGrp="1"/>
          </p:cNvSpPr>
          <p:nvPr>
            <p:ph type="title"/>
          </p:nvPr>
        </p:nvSpPr>
        <p:spPr/>
        <p:txBody>
          <a:bodyPr/>
          <a:lstStyle/>
          <a:p>
            <a:r>
              <a:rPr lang="en-US" dirty="0"/>
              <a:t>Code of Conduct</a:t>
            </a:r>
          </a:p>
        </p:txBody>
      </p:sp>
      <p:sp>
        <p:nvSpPr>
          <p:cNvPr id="3" name="Content Placeholder 2">
            <a:extLst>
              <a:ext uri="{FF2B5EF4-FFF2-40B4-BE49-F238E27FC236}">
                <a16:creationId xmlns:a16="http://schemas.microsoft.com/office/drawing/2014/main" id="{B3D55164-71B2-3343-A1F7-0E2CA99AD4C4}"/>
              </a:ext>
            </a:extLst>
          </p:cNvPr>
          <p:cNvSpPr>
            <a:spLocks noGrp="1"/>
          </p:cNvSpPr>
          <p:nvPr>
            <p:ph idx="1"/>
          </p:nvPr>
        </p:nvSpPr>
        <p:spPr/>
        <p:txBody>
          <a:bodyPr>
            <a:normAutofit/>
          </a:bodyPr>
          <a:lstStyle/>
          <a:p>
            <a:r>
              <a:rPr lang="en-US" sz="2000" dirty="0"/>
              <a:t>[Insert the main points of your code of conduct here and review with the team]</a:t>
            </a:r>
          </a:p>
        </p:txBody>
      </p:sp>
    </p:spTree>
    <p:extLst>
      <p:ext uri="{BB962C8B-B14F-4D97-AF65-F5344CB8AC3E}">
        <p14:creationId xmlns:p14="http://schemas.microsoft.com/office/powerpoint/2010/main" val="36253673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8700-EDA8-644A-B1D6-891F02307031}"/>
              </a:ext>
            </a:extLst>
          </p:cNvPr>
          <p:cNvSpPr>
            <a:spLocks noGrp="1"/>
          </p:cNvSpPr>
          <p:nvPr>
            <p:ph type="title"/>
          </p:nvPr>
        </p:nvSpPr>
        <p:spPr/>
        <p:txBody>
          <a:bodyPr>
            <a:normAutofit fontScale="90000"/>
          </a:bodyPr>
          <a:lstStyle/>
          <a:p>
            <a:r>
              <a:rPr lang="en-US" dirty="0"/>
              <a:t>Review of GBV Referral Pathways </a:t>
            </a:r>
            <a:br>
              <a:rPr lang="en-US" dirty="0"/>
            </a:br>
            <a:r>
              <a:rPr lang="en-US" dirty="0"/>
              <a:t>and Contacts</a:t>
            </a:r>
          </a:p>
        </p:txBody>
      </p:sp>
      <p:sp>
        <p:nvSpPr>
          <p:cNvPr id="3" name="Text Placeholder 2">
            <a:extLst>
              <a:ext uri="{FF2B5EF4-FFF2-40B4-BE49-F238E27FC236}">
                <a16:creationId xmlns:a16="http://schemas.microsoft.com/office/drawing/2014/main" id="{C0D178FB-B7A4-AE46-83B4-341E61F72B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19897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2934-B93A-9548-A98E-353F2FC2853B}"/>
              </a:ext>
            </a:extLst>
          </p:cNvPr>
          <p:cNvSpPr>
            <a:spLocks noGrp="1"/>
          </p:cNvSpPr>
          <p:nvPr>
            <p:ph type="title"/>
          </p:nvPr>
        </p:nvSpPr>
        <p:spPr/>
        <p:txBody>
          <a:bodyPr/>
          <a:lstStyle/>
          <a:p>
            <a:r>
              <a:rPr lang="en-US" dirty="0"/>
              <a:t>GBV Referrals and Contacts</a:t>
            </a:r>
          </a:p>
        </p:txBody>
      </p:sp>
      <p:sp>
        <p:nvSpPr>
          <p:cNvPr id="3" name="Content Placeholder 2">
            <a:extLst>
              <a:ext uri="{FF2B5EF4-FFF2-40B4-BE49-F238E27FC236}">
                <a16:creationId xmlns:a16="http://schemas.microsoft.com/office/drawing/2014/main" id="{6E379E78-D19A-1146-A094-5A2801C4F562}"/>
              </a:ext>
            </a:extLst>
          </p:cNvPr>
          <p:cNvSpPr>
            <a:spLocks noGrp="1"/>
          </p:cNvSpPr>
          <p:nvPr>
            <p:ph idx="1"/>
          </p:nvPr>
        </p:nvSpPr>
        <p:spPr/>
        <p:txBody>
          <a:bodyPr>
            <a:normAutofit/>
          </a:bodyPr>
          <a:lstStyle/>
          <a:p>
            <a:r>
              <a:rPr lang="en-US" sz="2800" dirty="0"/>
              <a:t> Current GBV referral pathway(s) and contacts for locations and how work</a:t>
            </a:r>
          </a:p>
          <a:p>
            <a:r>
              <a:rPr lang="en-US" sz="2800" dirty="0"/>
              <a:t> How to refer survivors</a:t>
            </a:r>
          </a:p>
          <a:p>
            <a:r>
              <a:rPr lang="en-US" sz="2800" dirty="0"/>
              <a:t> Q&amp;A and concerns</a:t>
            </a:r>
          </a:p>
        </p:txBody>
      </p:sp>
    </p:spTree>
    <p:extLst>
      <p:ext uri="{BB962C8B-B14F-4D97-AF65-F5344CB8AC3E}">
        <p14:creationId xmlns:p14="http://schemas.microsoft.com/office/powerpoint/2010/main" val="2879497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F7F8-DBEB-AA4C-AB08-26A82DFEBBDF}"/>
              </a:ext>
            </a:extLst>
          </p:cNvPr>
          <p:cNvSpPr>
            <a:spLocks noGrp="1"/>
          </p:cNvSpPr>
          <p:nvPr>
            <p:ph type="title"/>
          </p:nvPr>
        </p:nvSpPr>
        <p:spPr/>
        <p:txBody>
          <a:bodyPr>
            <a:normAutofit fontScale="90000"/>
          </a:bodyPr>
          <a:lstStyle/>
          <a:p>
            <a:r>
              <a:rPr lang="en-US" dirty="0"/>
              <a:t>Review of Humanitarian Documents </a:t>
            </a:r>
          </a:p>
        </p:txBody>
      </p:sp>
      <p:sp>
        <p:nvSpPr>
          <p:cNvPr id="3" name="Text Placeholder 2">
            <a:extLst>
              <a:ext uri="{FF2B5EF4-FFF2-40B4-BE49-F238E27FC236}">
                <a16:creationId xmlns:a16="http://schemas.microsoft.com/office/drawing/2014/main" id="{96F59E1A-42C7-4940-A780-FA1EA1D252E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995972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EF40-9B20-384E-9D48-05167DFCFC07}"/>
              </a:ext>
            </a:extLst>
          </p:cNvPr>
          <p:cNvSpPr>
            <a:spLocks noGrp="1"/>
          </p:cNvSpPr>
          <p:nvPr>
            <p:ph type="title"/>
          </p:nvPr>
        </p:nvSpPr>
        <p:spPr/>
        <p:txBody>
          <a:bodyPr/>
          <a:lstStyle/>
          <a:p>
            <a:r>
              <a:rPr lang="en-US" dirty="0"/>
              <a:t>Humanitarian Documents </a:t>
            </a:r>
          </a:p>
        </p:txBody>
      </p:sp>
      <p:sp>
        <p:nvSpPr>
          <p:cNvPr id="3" name="Content Placeholder 2">
            <a:extLst>
              <a:ext uri="{FF2B5EF4-FFF2-40B4-BE49-F238E27FC236}">
                <a16:creationId xmlns:a16="http://schemas.microsoft.com/office/drawing/2014/main" id="{79E1D5B7-6F5E-644C-B88E-7E00C2E61314}"/>
              </a:ext>
            </a:extLst>
          </p:cNvPr>
          <p:cNvSpPr>
            <a:spLocks noGrp="1"/>
          </p:cNvSpPr>
          <p:nvPr>
            <p:ph idx="1"/>
          </p:nvPr>
        </p:nvSpPr>
        <p:spPr>
          <a:xfrm>
            <a:off x="818712" y="2366956"/>
            <a:ext cx="10554574" cy="3930926"/>
          </a:xfrm>
        </p:spPr>
        <p:txBody>
          <a:bodyPr>
            <a:noAutofit/>
          </a:bodyPr>
          <a:lstStyle/>
          <a:p>
            <a:r>
              <a:rPr lang="en-US" sz="2000" dirty="0"/>
              <a:t>GBV Working Group documents</a:t>
            </a:r>
          </a:p>
          <a:p>
            <a:pPr lvl="1"/>
            <a:r>
              <a:rPr lang="en-US" sz="1800" dirty="0"/>
              <a:t>GBV Standard Operating Procedures or Referral Pathways</a:t>
            </a:r>
          </a:p>
          <a:p>
            <a:pPr lvl="1"/>
            <a:r>
              <a:rPr lang="en-US" sz="1800" dirty="0"/>
              <a:t>GBVIMS</a:t>
            </a:r>
          </a:p>
          <a:p>
            <a:pPr lvl="1"/>
            <a:r>
              <a:rPr lang="en-US" sz="1800" dirty="0"/>
              <a:t>Safety audits/ assessments</a:t>
            </a:r>
          </a:p>
          <a:p>
            <a:r>
              <a:rPr lang="en-US" sz="2000" dirty="0"/>
              <a:t>Prevention of Sexual Exploitation and Abuse (PSEA) Working Group assessments/ reporting protocols</a:t>
            </a:r>
          </a:p>
          <a:p>
            <a:r>
              <a:rPr lang="en-US" sz="2000" dirty="0"/>
              <a:t>Women’s participation and representation reports/ assessments</a:t>
            </a:r>
          </a:p>
          <a:p>
            <a:r>
              <a:rPr lang="en-US" sz="2000" dirty="0"/>
              <a:t>Gender and power analysis reports/ assessments</a:t>
            </a:r>
          </a:p>
          <a:p>
            <a:r>
              <a:rPr lang="en-US" sz="2000" dirty="0"/>
              <a:t>Humanitarian Response Plans</a:t>
            </a:r>
          </a:p>
          <a:p>
            <a:pPr marL="0" indent="0">
              <a:buNone/>
            </a:pPr>
            <a:r>
              <a:rPr lang="en-US" i="1" dirty="0"/>
              <a:t>**all as available**</a:t>
            </a:r>
          </a:p>
        </p:txBody>
      </p:sp>
    </p:spTree>
    <p:extLst>
      <p:ext uri="{BB962C8B-B14F-4D97-AF65-F5344CB8AC3E}">
        <p14:creationId xmlns:p14="http://schemas.microsoft.com/office/powerpoint/2010/main" val="291312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95FE2-7830-A746-A714-FC42FEBE64EF}"/>
              </a:ext>
            </a:extLst>
          </p:cNvPr>
          <p:cNvSpPr>
            <a:spLocks noGrp="1"/>
          </p:cNvSpPr>
          <p:nvPr>
            <p:ph type="title"/>
          </p:nvPr>
        </p:nvSpPr>
        <p:spPr/>
        <p:txBody>
          <a:bodyPr/>
          <a:lstStyle/>
          <a:p>
            <a:r>
              <a:rPr lang="en-US" dirty="0"/>
              <a:t>Humanitarian Documents</a:t>
            </a:r>
          </a:p>
        </p:txBody>
      </p:sp>
      <p:sp>
        <p:nvSpPr>
          <p:cNvPr id="3" name="Content Placeholder 2">
            <a:extLst>
              <a:ext uri="{FF2B5EF4-FFF2-40B4-BE49-F238E27FC236}">
                <a16:creationId xmlns:a16="http://schemas.microsoft.com/office/drawing/2014/main" id="{7E6CA6CF-5854-6146-BBA6-D1C393348362}"/>
              </a:ext>
            </a:extLst>
          </p:cNvPr>
          <p:cNvSpPr>
            <a:spLocks noGrp="1"/>
          </p:cNvSpPr>
          <p:nvPr>
            <p:ph idx="1"/>
          </p:nvPr>
        </p:nvSpPr>
        <p:spPr>
          <a:xfrm>
            <a:off x="652457" y="2430105"/>
            <a:ext cx="10554574" cy="3636511"/>
          </a:xfrm>
        </p:spPr>
        <p:txBody>
          <a:bodyPr>
            <a:noAutofit/>
          </a:bodyPr>
          <a:lstStyle/>
          <a:p>
            <a:r>
              <a:rPr lang="en-US" sz="2400" dirty="0"/>
              <a:t>Is there any relevant information about your site? For example:</a:t>
            </a:r>
          </a:p>
          <a:p>
            <a:pPr lvl="1"/>
            <a:r>
              <a:rPr lang="en-US" sz="2000" dirty="0"/>
              <a:t>Sectors present or missing?</a:t>
            </a:r>
          </a:p>
          <a:p>
            <a:pPr lvl="1"/>
            <a:r>
              <a:rPr lang="en-US" sz="2000" dirty="0"/>
              <a:t>Site specific support and/or services?</a:t>
            </a:r>
          </a:p>
          <a:p>
            <a:pPr lvl="1"/>
            <a:r>
              <a:rPr lang="en-US" sz="2000" dirty="0"/>
              <a:t>Safety audits, GBV or gender analyses/assessments?</a:t>
            </a:r>
          </a:p>
          <a:p>
            <a:pPr lvl="1"/>
            <a:r>
              <a:rPr lang="en-US" sz="2000" dirty="0"/>
              <a:t>Needs or priorities identified for and/or by women and girls?</a:t>
            </a:r>
          </a:p>
          <a:p>
            <a:pPr lvl="1"/>
            <a:r>
              <a:rPr lang="en-US" sz="2000" dirty="0"/>
              <a:t>Current status of prevention of SEA/SH by humanitarian community or workplaces?</a:t>
            </a:r>
          </a:p>
          <a:p>
            <a:pPr lvl="1"/>
            <a:r>
              <a:rPr lang="en-US" sz="2000" dirty="0"/>
              <a:t>Anything else?</a:t>
            </a:r>
          </a:p>
        </p:txBody>
      </p:sp>
    </p:spTree>
    <p:extLst>
      <p:ext uri="{BB962C8B-B14F-4D97-AF65-F5344CB8AC3E}">
        <p14:creationId xmlns:p14="http://schemas.microsoft.com/office/powerpoint/2010/main" val="1957565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4F18-AF32-764E-B325-6BD8A119CA3F}"/>
              </a:ext>
            </a:extLst>
          </p:cNvPr>
          <p:cNvSpPr>
            <a:spLocks noGrp="1"/>
          </p:cNvSpPr>
          <p:nvPr>
            <p:ph type="title"/>
          </p:nvPr>
        </p:nvSpPr>
        <p:spPr/>
        <p:txBody>
          <a:bodyPr/>
          <a:lstStyle/>
          <a:p>
            <a:r>
              <a:rPr lang="en-US"/>
              <a:t>Thank You</a:t>
            </a:r>
            <a:r>
              <a:rPr lang="en-US" dirty="0"/>
              <a:t>!</a:t>
            </a:r>
          </a:p>
        </p:txBody>
      </p:sp>
      <p:sp>
        <p:nvSpPr>
          <p:cNvPr id="3" name="Text Placeholder 2">
            <a:extLst>
              <a:ext uri="{FF2B5EF4-FFF2-40B4-BE49-F238E27FC236}">
                <a16:creationId xmlns:a16="http://schemas.microsoft.com/office/drawing/2014/main" id="{0A848D71-E98E-8C4C-90B8-9EE71129644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871532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1_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{E7A17033-2215-3E44-8535-609DACAF444A}tf10001121</Template>
  <TotalTime>2160</TotalTime>
  <Words>4047</Words>
  <Application>Microsoft Office PowerPoint</Application>
  <PresentationFormat>Widescreen</PresentationFormat>
  <Paragraphs>390</Paragraphs>
  <Slides>56</Slides>
  <Notes>36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56</vt:i4>
      </vt:variant>
    </vt:vector>
  </HeadingPairs>
  <TitlesOfParts>
    <vt:vector size="65" baseType="lpstr">
      <vt:lpstr>Aharoni</vt:lpstr>
      <vt:lpstr>Arial</vt:lpstr>
      <vt:lpstr>Calibri</vt:lpstr>
      <vt:lpstr>Century Gothic</vt:lpstr>
      <vt:lpstr>Courier New</vt:lpstr>
      <vt:lpstr>Wingdings</vt:lpstr>
      <vt:lpstr>Wingdings 2</vt:lpstr>
      <vt:lpstr>Quotable</vt:lpstr>
      <vt:lpstr>1_Quotable</vt:lpstr>
      <vt:lpstr>Listen Up! Barometer</vt:lpstr>
      <vt:lpstr>Welcome!</vt:lpstr>
      <vt:lpstr>Meeting Outcomes</vt:lpstr>
      <vt:lpstr>Overview: Agenda</vt:lpstr>
      <vt:lpstr>What is the Listen Up! Project  and Barometer? </vt:lpstr>
      <vt:lpstr>Overview</vt:lpstr>
      <vt:lpstr>The Listen Up! Project History</vt:lpstr>
      <vt:lpstr>The Listen Up! Barometer</vt:lpstr>
      <vt:lpstr>Minimum standards</vt:lpstr>
      <vt:lpstr>Theory of Change</vt:lpstr>
      <vt:lpstr>Who is the Barometer for and when do we use it?</vt:lpstr>
      <vt:lpstr>How do we measure a humanitarian response using the Barometer?</vt:lpstr>
      <vt:lpstr>How do we measure a humanitarian response with the Barometer?</vt:lpstr>
      <vt:lpstr>Review of GBV core concepts,  guiding principles,  and survivor-centered support</vt:lpstr>
      <vt:lpstr>ROOT CAUSES of GBV</vt:lpstr>
      <vt:lpstr>Core types of GBV</vt:lpstr>
      <vt:lpstr>CONTRIBUTING FACTORS of GBV</vt:lpstr>
      <vt:lpstr>PowerPoint Presentation</vt:lpstr>
      <vt:lpstr>  1. Tree of oppression of women and girls  2.  Tree of empowerment  for women and girls  </vt:lpstr>
      <vt:lpstr>PowerPoint Presentation</vt:lpstr>
      <vt:lpstr>PowerPoint Presentation</vt:lpstr>
      <vt:lpstr>Guiding Principles</vt:lpstr>
      <vt:lpstr>Guiding Principles</vt:lpstr>
      <vt:lpstr>PowerPoint Presentation</vt:lpstr>
      <vt:lpstr>Guiding Principles</vt:lpstr>
      <vt:lpstr>Women, Girl and Survivor Centered </vt:lpstr>
      <vt:lpstr>Feminist Data Collection</vt:lpstr>
      <vt:lpstr>Feminist Data Collection</vt:lpstr>
      <vt:lpstr>Feminist Data Collection</vt:lpstr>
      <vt:lpstr>Terminology and Language</vt:lpstr>
      <vt:lpstr>Review of GBV Words, Terms and Definitions</vt:lpstr>
      <vt:lpstr>Standard Definitions</vt:lpstr>
      <vt:lpstr>Tools Review and Practice</vt:lpstr>
      <vt:lpstr>Note-Taking</vt:lpstr>
      <vt:lpstr>FGD Tools</vt:lpstr>
      <vt:lpstr>Staff Perception Survey Tool</vt:lpstr>
      <vt:lpstr>Observational Checklist Tool</vt:lpstr>
      <vt:lpstr>KII Tool</vt:lpstr>
      <vt:lpstr>Note-Taking </vt:lpstr>
      <vt:lpstr>Barometer Implementation Schedule</vt:lpstr>
      <vt:lpstr>Implementation Schedule</vt:lpstr>
      <vt:lpstr>Ethical and Safety Considerations  and Security</vt:lpstr>
      <vt:lpstr>Safety and Security</vt:lpstr>
      <vt:lpstr>Safety and Security</vt:lpstr>
      <vt:lpstr>Team Roles and Responsibilities</vt:lpstr>
      <vt:lpstr>Team Roles </vt:lpstr>
      <vt:lpstr>Assigning Data Collection Activities</vt:lpstr>
      <vt:lpstr>Group Agreements and  Code of Conduct </vt:lpstr>
      <vt:lpstr>Group Agreements</vt:lpstr>
      <vt:lpstr>Code of Conduct</vt:lpstr>
      <vt:lpstr>Review of GBV Referral Pathways  and Contacts</vt:lpstr>
      <vt:lpstr>GBV Referrals and Contacts</vt:lpstr>
      <vt:lpstr>Review of Humanitarian Documents </vt:lpstr>
      <vt:lpstr>Humanitarian Documents </vt:lpstr>
      <vt:lpstr>Humanitarian Documents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Listen Up! Barometer</dc:title>
  <dc:creator>Amy Greenbank</dc:creator>
  <cp:lastModifiedBy>Bethany Tillema</cp:lastModifiedBy>
  <cp:revision>75</cp:revision>
  <dcterms:created xsi:type="dcterms:W3CDTF">2020-04-20T13:36:14Z</dcterms:created>
  <dcterms:modified xsi:type="dcterms:W3CDTF">2022-03-22T16:57:47Z</dcterms:modified>
</cp:coreProperties>
</file>